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80" r:id="rId2"/>
    <p:sldId id="259" r:id="rId3"/>
    <p:sldId id="295" r:id="rId4"/>
    <p:sldId id="296" r:id="rId5"/>
    <p:sldId id="315" r:id="rId6"/>
    <p:sldId id="297" r:id="rId7"/>
    <p:sldId id="299" r:id="rId8"/>
    <p:sldId id="298" r:id="rId9"/>
    <p:sldId id="321" r:id="rId10"/>
    <p:sldId id="322" r:id="rId11"/>
    <p:sldId id="326" r:id="rId12"/>
    <p:sldId id="327" r:id="rId13"/>
    <p:sldId id="316" r:id="rId14"/>
    <p:sldId id="328" r:id="rId15"/>
    <p:sldId id="329" r:id="rId16"/>
    <p:sldId id="330" r:id="rId17"/>
    <p:sldId id="331" r:id="rId18"/>
    <p:sldId id="332" r:id="rId19"/>
    <p:sldId id="307" r:id="rId20"/>
    <p:sldId id="319" r:id="rId21"/>
    <p:sldId id="320" r:id="rId22"/>
    <p:sldId id="337" r:id="rId23"/>
    <p:sldId id="334" r:id="rId24"/>
    <p:sldId id="335" r:id="rId25"/>
    <p:sldId id="336" r:id="rId26"/>
    <p:sldId id="294" r:id="rId27"/>
    <p:sldId id="293" r:id="rId28"/>
    <p:sldId id="292" r:id="rId29"/>
    <p:sldId id="281" r:id="rId30"/>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4" autoAdjust="0"/>
    <p:restoredTop sz="76500" autoAdjust="0"/>
  </p:normalViewPr>
  <p:slideViewPr>
    <p:cSldViewPr>
      <p:cViewPr>
        <p:scale>
          <a:sx n="61" d="100"/>
          <a:sy n="61" d="100"/>
        </p:scale>
        <p:origin x="-1650" y="6"/>
      </p:cViewPr>
      <p:guideLst>
        <p:guide orient="horz" pos="2160"/>
        <p:guide pos="2880"/>
      </p:guideLst>
    </p:cSldViewPr>
  </p:slideViewPr>
  <p:outlineViewPr>
    <p:cViewPr>
      <p:scale>
        <a:sx n="33" d="100"/>
        <a:sy n="33" d="100"/>
      </p:scale>
      <p:origin x="0" y="403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478" y="-78"/>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A49772-7CF9-4E11-8694-B5E07B882FF2}"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F00BB11C-774A-423D-A5D3-6D5A447C8EAD}">
      <dgm:prSet phldrT="[Text]"/>
      <dgm:spPr/>
      <dgm:t>
        <a:bodyPr/>
        <a:lstStyle/>
        <a:p>
          <a:r>
            <a:rPr lang="en-US" dirty="0" smtClean="0"/>
            <a:t>Primary and secondary research is reflected in guidelines</a:t>
          </a:r>
          <a:endParaRPr lang="en-US" dirty="0"/>
        </a:p>
      </dgm:t>
    </dgm:pt>
    <dgm:pt modelId="{D944F62E-DBAD-4AE9-999E-E616C9BA8731}" type="parTrans" cxnId="{A9D39114-7E93-46C9-8754-E2B6A8C81112}">
      <dgm:prSet/>
      <dgm:spPr/>
      <dgm:t>
        <a:bodyPr/>
        <a:lstStyle/>
        <a:p>
          <a:endParaRPr lang="en-US"/>
        </a:p>
      </dgm:t>
    </dgm:pt>
    <dgm:pt modelId="{155190BD-F137-452F-8F46-271594ADEFDD}" type="sibTrans" cxnId="{A9D39114-7E93-46C9-8754-E2B6A8C81112}">
      <dgm:prSet/>
      <dgm:spPr/>
      <dgm:t>
        <a:bodyPr/>
        <a:lstStyle/>
        <a:p>
          <a:endParaRPr lang="en-US"/>
        </a:p>
      </dgm:t>
    </dgm:pt>
    <dgm:pt modelId="{027A4C0C-5981-45EB-BB4D-E472B9708BEB}">
      <dgm:prSet phldrT="[Text]"/>
      <dgm:spPr/>
      <dgm:t>
        <a:bodyPr/>
        <a:lstStyle/>
        <a:p>
          <a:r>
            <a:rPr lang="en-US" dirty="0" smtClean="0"/>
            <a:t>Agency for Healthcare Research and Quality (AHRQ)</a:t>
          </a:r>
          <a:endParaRPr lang="en-US" dirty="0"/>
        </a:p>
      </dgm:t>
    </dgm:pt>
    <dgm:pt modelId="{DDF54A11-4466-4B85-A583-517B090305FD}" type="parTrans" cxnId="{BD543A75-B639-4DB6-A98E-306B2DB5248F}">
      <dgm:prSet/>
      <dgm:spPr/>
      <dgm:t>
        <a:bodyPr/>
        <a:lstStyle/>
        <a:p>
          <a:endParaRPr lang="en-US"/>
        </a:p>
      </dgm:t>
    </dgm:pt>
    <dgm:pt modelId="{678FC249-3849-45D6-BF3E-A47A89E09747}" type="sibTrans" cxnId="{BD543A75-B639-4DB6-A98E-306B2DB5248F}">
      <dgm:prSet/>
      <dgm:spPr/>
      <dgm:t>
        <a:bodyPr/>
        <a:lstStyle/>
        <a:p>
          <a:endParaRPr lang="en-US"/>
        </a:p>
      </dgm:t>
    </dgm:pt>
    <dgm:pt modelId="{D453EE39-A81B-4C84-8F3B-F80788297228}">
      <dgm:prSet phldrT="[Text]"/>
      <dgm:spPr/>
      <dgm:t>
        <a:bodyPr/>
        <a:lstStyle/>
        <a:p>
          <a:r>
            <a:rPr lang="en-US" dirty="0" smtClean="0"/>
            <a:t>Measures are developed from guideline recommendations</a:t>
          </a:r>
          <a:endParaRPr lang="en-US" dirty="0"/>
        </a:p>
      </dgm:t>
    </dgm:pt>
    <dgm:pt modelId="{596CC89F-6386-464E-A937-1E08E5FF1A67}" type="parTrans" cxnId="{C49653F3-A848-4512-B1D4-81D3986B0AF2}">
      <dgm:prSet/>
      <dgm:spPr/>
      <dgm:t>
        <a:bodyPr/>
        <a:lstStyle/>
        <a:p>
          <a:endParaRPr lang="en-US"/>
        </a:p>
      </dgm:t>
    </dgm:pt>
    <dgm:pt modelId="{32F027A6-ACCA-4C8D-B7DE-E5A6A4F4C7B8}" type="sibTrans" cxnId="{C49653F3-A848-4512-B1D4-81D3986B0AF2}">
      <dgm:prSet/>
      <dgm:spPr/>
      <dgm:t>
        <a:bodyPr/>
        <a:lstStyle/>
        <a:p>
          <a:endParaRPr lang="en-US"/>
        </a:p>
      </dgm:t>
    </dgm:pt>
    <dgm:pt modelId="{24ACE5E5-8667-4626-832E-DA0D4B152DB5}">
      <dgm:prSet phldrT="[Text]"/>
      <dgm:spPr/>
      <dgm:t>
        <a:bodyPr/>
        <a:lstStyle/>
        <a:p>
          <a:r>
            <a:rPr lang="en-US" dirty="0" smtClean="0"/>
            <a:t>Professional societies</a:t>
          </a:r>
          <a:endParaRPr lang="en-US" dirty="0"/>
        </a:p>
      </dgm:t>
    </dgm:pt>
    <dgm:pt modelId="{31BCA44F-036B-4630-A9ED-6E5814917042}" type="parTrans" cxnId="{8DFABD8D-0556-4986-BF11-55C08DAAA4C2}">
      <dgm:prSet/>
      <dgm:spPr/>
      <dgm:t>
        <a:bodyPr/>
        <a:lstStyle/>
        <a:p>
          <a:endParaRPr lang="en-US"/>
        </a:p>
      </dgm:t>
    </dgm:pt>
    <dgm:pt modelId="{C4C98355-64FC-46AE-863D-3F2F70C2B406}" type="sibTrans" cxnId="{8DFABD8D-0556-4986-BF11-55C08DAAA4C2}">
      <dgm:prSet/>
      <dgm:spPr/>
      <dgm:t>
        <a:bodyPr/>
        <a:lstStyle/>
        <a:p>
          <a:endParaRPr lang="en-US"/>
        </a:p>
      </dgm:t>
    </dgm:pt>
    <dgm:pt modelId="{16BE2BAF-3BCC-4972-8002-555CF93DABFD}">
      <dgm:prSet phldrT="[Text]"/>
      <dgm:spPr/>
      <dgm:t>
        <a:bodyPr/>
        <a:lstStyle/>
        <a:p>
          <a:r>
            <a:rPr lang="en-US" dirty="0" smtClean="0"/>
            <a:t>Measures are field tested, and potentially endorsed if appropriate</a:t>
          </a:r>
          <a:endParaRPr lang="en-US" dirty="0"/>
        </a:p>
      </dgm:t>
    </dgm:pt>
    <dgm:pt modelId="{B7CA071A-BE44-47F4-B832-DB2A045150E5}" type="parTrans" cxnId="{4EE3063A-84AE-4927-A41D-9EF03AC1A5E4}">
      <dgm:prSet/>
      <dgm:spPr/>
      <dgm:t>
        <a:bodyPr/>
        <a:lstStyle/>
        <a:p>
          <a:endParaRPr lang="en-US"/>
        </a:p>
      </dgm:t>
    </dgm:pt>
    <dgm:pt modelId="{3514A5B0-5224-41FC-8A40-086D948B4CC7}" type="sibTrans" cxnId="{4EE3063A-84AE-4927-A41D-9EF03AC1A5E4}">
      <dgm:prSet/>
      <dgm:spPr/>
      <dgm:t>
        <a:bodyPr/>
        <a:lstStyle/>
        <a:p>
          <a:endParaRPr lang="en-US"/>
        </a:p>
      </dgm:t>
    </dgm:pt>
    <dgm:pt modelId="{D7D51248-E34D-442D-AE5A-42BD206DFD8C}">
      <dgm:prSet phldrT="[Text]"/>
      <dgm:spPr/>
      <dgm:t>
        <a:bodyPr/>
        <a:lstStyle/>
        <a:p>
          <a:r>
            <a:rPr lang="en-US" dirty="0" smtClean="0"/>
            <a:t>National Quality Forum (NQF)</a:t>
          </a:r>
          <a:endParaRPr lang="en-US" dirty="0"/>
        </a:p>
      </dgm:t>
    </dgm:pt>
    <dgm:pt modelId="{A7CCAE8A-4D39-45E1-9196-810C8AD59AF1}" type="parTrans" cxnId="{EFE5BFCD-46D8-4797-B9C6-B8100B1DA397}">
      <dgm:prSet/>
      <dgm:spPr/>
      <dgm:t>
        <a:bodyPr/>
        <a:lstStyle/>
        <a:p>
          <a:endParaRPr lang="en-US"/>
        </a:p>
      </dgm:t>
    </dgm:pt>
    <dgm:pt modelId="{7D568567-A4E1-46C7-A89D-BBC2689CCB24}" type="sibTrans" cxnId="{EFE5BFCD-46D8-4797-B9C6-B8100B1DA397}">
      <dgm:prSet/>
      <dgm:spPr/>
      <dgm:t>
        <a:bodyPr/>
        <a:lstStyle/>
        <a:p>
          <a:endParaRPr lang="en-US"/>
        </a:p>
      </dgm:t>
    </dgm:pt>
    <dgm:pt modelId="{629B862E-78DA-4F75-9259-77DF46A1D57F}">
      <dgm:prSet phldrT="[Text]"/>
      <dgm:spPr/>
      <dgm:t>
        <a:bodyPr/>
        <a:lstStyle/>
        <a:p>
          <a:r>
            <a:rPr lang="en-US" dirty="0" smtClean="0"/>
            <a:t>National Institutes of Health (NIH)</a:t>
          </a:r>
          <a:endParaRPr lang="en-US" dirty="0"/>
        </a:p>
      </dgm:t>
    </dgm:pt>
    <dgm:pt modelId="{1CC0C384-75CC-4804-B05B-98CCF4B9EC74}" type="parTrans" cxnId="{C2236152-ECEC-4A7C-BB78-8021DC5E4B42}">
      <dgm:prSet/>
      <dgm:spPr/>
      <dgm:t>
        <a:bodyPr/>
        <a:lstStyle/>
        <a:p>
          <a:endParaRPr lang="en-US"/>
        </a:p>
      </dgm:t>
    </dgm:pt>
    <dgm:pt modelId="{0DDE5C77-A761-4E1B-872B-9AF258E2B415}" type="sibTrans" cxnId="{C2236152-ECEC-4A7C-BB78-8021DC5E4B42}">
      <dgm:prSet/>
      <dgm:spPr/>
      <dgm:t>
        <a:bodyPr/>
        <a:lstStyle/>
        <a:p>
          <a:endParaRPr lang="en-US"/>
        </a:p>
      </dgm:t>
    </dgm:pt>
    <dgm:pt modelId="{FFE7562D-BC49-4FEB-A0B4-057B902DC4A4}">
      <dgm:prSet phldrT="[Text]"/>
      <dgm:spPr/>
      <dgm:t>
        <a:bodyPr/>
        <a:lstStyle/>
        <a:p>
          <a:r>
            <a:rPr lang="en-US" dirty="0" smtClean="0"/>
            <a:t>Industry</a:t>
          </a:r>
          <a:endParaRPr lang="en-US" dirty="0"/>
        </a:p>
      </dgm:t>
    </dgm:pt>
    <dgm:pt modelId="{97DBB866-2F46-40E9-A163-F9D0D98AF54C}" type="parTrans" cxnId="{4CD9202B-2508-405F-8A9F-3D919219523B}">
      <dgm:prSet/>
      <dgm:spPr/>
      <dgm:t>
        <a:bodyPr/>
        <a:lstStyle/>
        <a:p>
          <a:endParaRPr lang="en-US"/>
        </a:p>
      </dgm:t>
    </dgm:pt>
    <dgm:pt modelId="{DA3F9913-9F8F-417F-A1D0-532F22F4C438}" type="sibTrans" cxnId="{4CD9202B-2508-405F-8A9F-3D919219523B}">
      <dgm:prSet/>
      <dgm:spPr/>
      <dgm:t>
        <a:bodyPr/>
        <a:lstStyle/>
        <a:p>
          <a:endParaRPr lang="en-US"/>
        </a:p>
      </dgm:t>
    </dgm:pt>
    <dgm:pt modelId="{0C66CCBC-05F9-41D5-B95F-4B33A7D6B96D}">
      <dgm:prSet phldrT="[Text]"/>
      <dgm:spPr/>
      <dgm:t>
        <a:bodyPr/>
        <a:lstStyle/>
        <a:p>
          <a:r>
            <a:rPr lang="en-US" dirty="0" smtClean="0"/>
            <a:t>Professional societies</a:t>
          </a:r>
          <a:endParaRPr lang="en-US" dirty="0"/>
        </a:p>
      </dgm:t>
    </dgm:pt>
    <dgm:pt modelId="{7BFF00E9-5E25-4EBB-8CE4-3CF96F959CB1}" type="parTrans" cxnId="{253DAF0C-7E5E-4F88-A6EF-3F151961DE05}">
      <dgm:prSet/>
      <dgm:spPr/>
      <dgm:t>
        <a:bodyPr/>
        <a:lstStyle/>
        <a:p>
          <a:endParaRPr lang="en-US"/>
        </a:p>
      </dgm:t>
    </dgm:pt>
    <dgm:pt modelId="{39284960-3E8F-4AC5-8DA3-D400057891C0}" type="sibTrans" cxnId="{253DAF0C-7E5E-4F88-A6EF-3F151961DE05}">
      <dgm:prSet/>
      <dgm:spPr/>
      <dgm:t>
        <a:bodyPr/>
        <a:lstStyle/>
        <a:p>
          <a:endParaRPr lang="en-US"/>
        </a:p>
      </dgm:t>
    </dgm:pt>
    <dgm:pt modelId="{8769B4C2-E689-4A35-B721-DCAD2583C7AF}">
      <dgm:prSet phldrT="[Text]"/>
      <dgm:spPr/>
      <dgm:t>
        <a:bodyPr/>
        <a:lstStyle/>
        <a:p>
          <a:r>
            <a:rPr lang="en-US" dirty="0" smtClean="0"/>
            <a:t>National Committee for Quality Assurance (NCQA)</a:t>
          </a:r>
          <a:endParaRPr lang="en-US" dirty="0"/>
        </a:p>
      </dgm:t>
    </dgm:pt>
    <dgm:pt modelId="{8F488994-13BC-4A4F-AF75-855B0C539ADA}" type="parTrans" cxnId="{9237D01E-315A-47F4-9E06-7E16207BE890}">
      <dgm:prSet/>
      <dgm:spPr/>
      <dgm:t>
        <a:bodyPr/>
        <a:lstStyle/>
        <a:p>
          <a:endParaRPr lang="en-US"/>
        </a:p>
      </dgm:t>
    </dgm:pt>
    <dgm:pt modelId="{DDFE02B3-C52F-4797-998A-0B7FA5E2690E}" type="sibTrans" cxnId="{9237D01E-315A-47F4-9E06-7E16207BE890}">
      <dgm:prSet/>
      <dgm:spPr/>
      <dgm:t>
        <a:bodyPr/>
        <a:lstStyle/>
        <a:p>
          <a:endParaRPr lang="en-US"/>
        </a:p>
      </dgm:t>
    </dgm:pt>
    <dgm:pt modelId="{21304024-8B31-4CE1-B97B-21854C95DFEB}">
      <dgm:prSet phldrT="[Text]"/>
      <dgm:spPr/>
      <dgm:t>
        <a:bodyPr/>
        <a:lstStyle/>
        <a:p>
          <a:r>
            <a:rPr lang="en-US" dirty="0" smtClean="0"/>
            <a:t>CMS</a:t>
          </a:r>
          <a:endParaRPr lang="en-US" dirty="0"/>
        </a:p>
      </dgm:t>
    </dgm:pt>
    <dgm:pt modelId="{A9D0ADAF-5B4B-4159-AA82-008CF0D49A74}" type="parTrans" cxnId="{CEE06DD8-FEDF-4D1B-82BE-D855311B39B4}">
      <dgm:prSet/>
      <dgm:spPr/>
      <dgm:t>
        <a:bodyPr/>
        <a:lstStyle/>
        <a:p>
          <a:endParaRPr lang="en-US"/>
        </a:p>
      </dgm:t>
    </dgm:pt>
    <dgm:pt modelId="{5A3C910D-EF67-4D36-8630-14E185B7AB11}" type="sibTrans" cxnId="{CEE06DD8-FEDF-4D1B-82BE-D855311B39B4}">
      <dgm:prSet/>
      <dgm:spPr/>
      <dgm:t>
        <a:bodyPr/>
        <a:lstStyle/>
        <a:p>
          <a:endParaRPr lang="en-US"/>
        </a:p>
      </dgm:t>
    </dgm:pt>
    <dgm:pt modelId="{314D834A-29F9-4336-BAC8-653C7F51FB64}">
      <dgm:prSet phldrT="[Text]"/>
      <dgm:spPr/>
      <dgm:t>
        <a:bodyPr/>
        <a:lstStyle/>
        <a:p>
          <a:r>
            <a:rPr lang="en-US" dirty="0" smtClean="0"/>
            <a:t>URAC</a:t>
          </a:r>
          <a:endParaRPr lang="en-US" dirty="0"/>
        </a:p>
      </dgm:t>
    </dgm:pt>
    <dgm:pt modelId="{DE699C72-EE7F-4B8D-AABD-4A4D73CB5871}" type="parTrans" cxnId="{21F18032-B183-4510-95BE-08D9952D17B4}">
      <dgm:prSet/>
      <dgm:spPr/>
      <dgm:t>
        <a:bodyPr/>
        <a:lstStyle/>
        <a:p>
          <a:endParaRPr lang="en-US"/>
        </a:p>
      </dgm:t>
    </dgm:pt>
    <dgm:pt modelId="{B23E72D7-0E66-4DCC-B418-48F3D41D7D4C}" type="sibTrans" cxnId="{21F18032-B183-4510-95BE-08D9952D17B4}">
      <dgm:prSet/>
      <dgm:spPr/>
      <dgm:t>
        <a:bodyPr/>
        <a:lstStyle/>
        <a:p>
          <a:endParaRPr lang="en-US"/>
        </a:p>
      </dgm:t>
    </dgm:pt>
    <dgm:pt modelId="{F88C50CE-FE32-467A-BE1F-40C43EE7FFBC}">
      <dgm:prSet phldrT="[Text]"/>
      <dgm:spPr/>
      <dgm:t>
        <a:bodyPr/>
        <a:lstStyle/>
        <a:p>
          <a:r>
            <a:rPr lang="en-US" dirty="0" smtClean="0"/>
            <a:t>Pharmacy Quality Alliance (PQA)</a:t>
          </a:r>
          <a:endParaRPr lang="en-US" dirty="0"/>
        </a:p>
      </dgm:t>
    </dgm:pt>
    <dgm:pt modelId="{7BAA5ACF-86FD-4C67-8111-568E27C01299}" type="parTrans" cxnId="{C66C0308-315E-4E54-A2D7-733EF86469ED}">
      <dgm:prSet/>
      <dgm:spPr/>
      <dgm:t>
        <a:bodyPr/>
        <a:lstStyle/>
        <a:p>
          <a:endParaRPr lang="en-US"/>
        </a:p>
      </dgm:t>
    </dgm:pt>
    <dgm:pt modelId="{FBA4B2AC-3141-4398-996C-C0FF6512CE1C}" type="sibTrans" cxnId="{C66C0308-315E-4E54-A2D7-733EF86469ED}">
      <dgm:prSet/>
      <dgm:spPr/>
      <dgm:t>
        <a:bodyPr/>
        <a:lstStyle/>
        <a:p>
          <a:endParaRPr lang="en-US"/>
        </a:p>
      </dgm:t>
    </dgm:pt>
    <dgm:pt modelId="{AC81AC72-F9C8-4A15-87E1-8580CF483D61}" type="pres">
      <dgm:prSet presAssocID="{41A49772-7CF9-4E11-8694-B5E07B882FF2}" presName="linearFlow" presStyleCnt="0">
        <dgm:presLayoutVars>
          <dgm:dir/>
          <dgm:animLvl val="lvl"/>
          <dgm:resizeHandles val="exact"/>
        </dgm:presLayoutVars>
      </dgm:prSet>
      <dgm:spPr/>
      <dgm:t>
        <a:bodyPr/>
        <a:lstStyle/>
        <a:p>
          <a:endParaRPr lang="en-US"/>
        </a:p>
      </dgm:t>
    </dgm:pt>
    <dgm:pt modelId="{C09A8618-6046-44AF-BF4E-5E6688F8673C}" type="pres">
      <dgm:prSet presAssocID="{F00BB11C-774A-423D-A5D3-6D5A447C8EAD}" presName="composite" presStyleCnt="0"/>
      <dgm:spPr/>
    </dgm:pt>
    <dgm:pt modelId="{FF6C9B41-590A-4BA5-9CF9-4B86ED24C110}" type="pres">
      <dgm:prSet presAssocID="{F00BB11C-774A-423D-A5D3-6D5A447C8EAD}" presName="parTx" presStyleLbl="node1" presStyleIdx="0" presStyleCnt="3">
        <dgm:presLayoutVars>
          <dgm:chMax val="0"/>
          <dgm:chPref val="0"/>
          <dgm:bulletEnabled val="1"/>
        </dgm:presLayoutVars>
      </dgm:prSet>
      <dgm:spPr/>
      <dgm:t>
        <a:bodyPr/>
        <a:lstStyle/>
        <a:p>
          <a:endParaRPr lang="en-US"/>
        </a:p>
      </dgm:t>
    </dgm:pt>
    <dgm:pt modelId="{4C31A570-7AC2-4895-AEFC-FF23DC08F03B}" type="pres">
      <dgm:prSet presAssocID="{F00BB11C-774A-423D-A5D3-6D5A447C8EAD}" presName="parSh" presStyleLbl="node1" presStyleIdx="0" presStyleCnt="3"/>
      <dgm:spPr/>
      <dgm:t>
        <a:bodyPr/>
        <a:lstStyle/>
        <a:p>
          <a:endParaRPr lang="en-US"/>
        </a:p>
      </dgm:t>
    </dgm:pt>
    <dgm:pt modelId="{9EFBA917-D378-4322-9DAD-FB02BF2B149F}" type="pres">
      <dgm:prSet presAssocID="{F00BB11C-774A-423D-A5D3-6D5A447C8EAD}" presName="desTx" presStyleLbl="fgAcc1" presStyleIdx="0" presStyleCnt="3">
        <dgm:presLayoutVars>
          <dgm:bulletEnabled val="1"/>
        </dgm:presLayoutVars>
      </dgm:prSet>
      <dgm:spPr/>
      <dgm:t>
        <a:bodyPr/>
        <a:lstStyle/>
        <a:p>
          <a:endParaRPr lang="en-US"/>
        </a:p>
      </dgm:t>
    </dgm:pt>
    <dgm:pt modelId="{6FF44C10-1D22-4297-B55A-51C4D2093307}" type="pres">
      <dgm:prSet presAssocID="{155190BD-F137-452F-8F46-271594ADEFDD}" presName="sibTrans" presStyleLbl="sibTrans2D1" presStyleIdx="0" presStyleCnt="2"/>
      <dgm:spPr/>
      <dgm:t>
        <a:bodyPr/>
        <a:lstStyle/>
        <a:p>
          <a:endParaRPr lang="en-US"/>
        </a:p>
      </dgm:t>
    </dgm:pt>
    <dgm:pt modelId="{A1F2D6E1-05E8-44BF-A43F-4BDE043815A0}" type="pres">
      <dgm:prSet presAssocID="{155190BD-F137-452F-8F46-271594ADEFDD}" presName="connTx" presStyleLbl="sibTrans2D1" presStyleIdx="0" presStyleCnt="2"/>
      <dgm:spPr/>
      <dgm:t>
        <a:bodyPr/>
        <a:lstStyle/>
        <a:p>
          <a:endParaRPr lang="en-US"/>
        </a:p>
      </dgm:t>
    </dgm:pt>
    <dgm:pt modelId="{CA105C9A-EC85-4D70-AB2F-DEF0E55AE985}" type="pres">
      <dgm:prSet presAssocID="{D453EE39-A81B-4C84-8F3B-F80788297228}" presName="composite" presStyleCnt="0"/>
      <dgm:spPr/>
    </dgm:pt>
    <dgm:pt modelId="{CDEE8739-1A64-4642-8FDD-44B9C722B6D2}" type="pres">
      <dgm:prSet presAssocID="{D453EE39-A81B-4C84-8F3B-F80788297228}" presName="parTx" presStyleLbl="node1" presStyleIdx="0" presStyleCnt="3">
        <dgm:presLayoutVars>
          <dgm:chMax val="0"/>
          <dgm:chPref val="0"/>
          <dgm:bulletEnabled val="1"/>
        </dgm:presLayoutVars>
      </dgm:prSet>
      <dgm:spPr/>
      <dgm:t>
        <a:bodyPr/>
        <a:lstStyle/>
        <a:p>
          <a:endParaRPr lang="en-US"/>
        </a:p>
      </dgm:t>
    </dgm:pt>
    <dgm:pt modelId="{7587AD78-05B2-46B0-BBE3-7183A7B85D88}" type="pres">
      <dgm:prSet presAssocID="{D453EE39-A81B-4C84-8F3B-F80788297228}" presName="parSh" presStyleLbl="node1" presStyleIdx="1" presStyleCnt="3"/>
      <dgm:spPr/>
      <dgm:t>
        <a:bodyPr/>
        <a:lstStyle/>
        <a:p>
          <a:endParaRPr lang="en-US"/>
        </a:p>
      </dgm:t>
    </dgm:pt>
    <dgm:pt modelId="{0C9F94AD-C747-48E9-AEED-7D4FE2AD4EF4}" type="pres">
      <dgm:prSet presAssocID="{D453EE39-A81B-4C84-8F3B-F80788297228}" presName="desTx" presStyleLbl="fgAcc1" presStyleIdx="1" presStyleCnt="3">
        <dgm:presLayoutVars>
          <dgm:bulletEnabled val="1"/>
        </dgm:presLayoutVars>
      </dgm:prSet>
      <dgm:spPr/>
      <dgm:t>
        <a:bodyPr/>
        <a:lstStyle/>
        <a:p>
          <a:endParaRPr lang="en-US"/>
        </a:p>
      </dgm:t>
    </dgm:pt>
    <dgm:pt modelId="{1E2C47E7-B5AD-4B90-9C1E-CAEED1836822}" type="pres">
      <dgm:prSet presAssocID="{32F027A6-ACCA-4C8D-B7DE-E5A6A4F4C7B8}" presName="sibTrans" presStyleLbl="sibTrans2D1" presStyleIdx="1" presStyleCnt="2"/>
      <dgm:spPr/>
      <dgm:t>
        <a:bodyPr/>
        <a:lstStyle/>
        <a:p>
          <a:endParaRPr lang="en-US"/>
        </a:p>
      </dgm:t>
    </dgm:pt>
    <dgm:pt modelId="{738C2558-6400-40B3-8294-D3B8F2887F08}" type="pres">
      <dgm:prSet presAssocID="{32F027A6-ACCA-4C8D-B7DE-E5A6A4F4C7B8}" presName="connTx" presStyleLbl="sibTrans2D1" presStyleIdx="1" presStyleCnt="2"/>
      <dgm:spPr/>
      <dgm:t>
        <a:bodyPr/>
        <a:lstStyle/>
        <a:p>
          <a:endParaRPr lang="en-US"/>
        </a:p>
      </dgm:t>
    </dgm:pt>
    <dgm:pt modelId="{53C4B530-DC16-4EA6-B519-AB512AE51E0E}" type="pres">
      <dgm:prSet presAssocID="{16BE2BAF-3BCC-4972-8002-555CF93DABFD}" presName="composite" presStyleCnt="0"/>
      <dgm:spPr/>
    </dgm:pt>
    <dgm:pt modelId="{1F1E68D6-A175-48A1-B693-93947932A503}" type="pres">
      <dgm:prSet presAssocID="{16BE2BAF-3BCC-4972-8002-555CF93DABFD}" presName="parTx" presStyleLbl="node1" presStyleIdx="1" presStyleCnt="3">
        <dgm:presLayoutVars>
          <dgm:chMax val="0"/>
          <dgm:chPref val="0"/>
          <dgm:bulletEnabled val="1"/>
        </dgm:presLayoutVars>
      </dgm:prSet>
      <dgm:spPr/>
      <dgm:t>
        <a:bodyPr/>
        <a:lstStyle/>
        <a:p>
          <a:endParaRPr lang="en-US"/>
        </a:p>
      </dgm:t>
    </dgm:pt>
    <dgm:pt modelId="{3E994DF8-D339-4D50-A823-6FDA06271112}" type="pres">
      <dgm:prSet presAssocID="{16BE2BAF-3BCC-4972-8002-555CF93DABFD}" presName="parSh" presStyleLbl="node1" presStyleIdx="2" presStyleCnt="3"/>
      <dgm:spPr/>
      <dgm:t>
        <a:bodyPr/>
        <a:lstStyle/>
        <a:p>
          <a:endParaRPr lang="en-US"/>
        </a:p>
      </dgm:t>
    </dgm:pt>
    <dgm:pt modelId="{8A8733C7-20A3-4AFD-9B1F-1B5C5FB5D2EE}" type="pres">
      <dgm:prSet presAssocID="{16BE2BAF-3BCC-4972-8002-555CF93DABFD}" presName="desTx" presStyleLbl="fgAcc1" presStyleIdx="2" presStyleCnt="3">
        <dgm:presLayoutVars>
          <dgm:bulletEnabled val="1"/>
        </dgm:presLayoutVars>
      </dgm:prSet>
      <dgm:spPr/>
      <dgm:t>
        <a:bodyPr/>
        <a:lstStyle/>
        <a:p>
          <a:endParaRPr lang="en-US"/>
        </a:p>
      </dgm:t>
    </dgm:pt>
  </dgm:ptLst>
  <dgm:cxnLst>
    <dgm:cxn modelId="{6AE334A7-15F1-48E4-A7AE-C56C933430F8}" type="presOf" srcId="{155190BD-F137-452F-8F46-271594ADEFDD}" destId="{6FF44C10-1D22-4297-B55A-51C4D2093307}" srcOrd="0" destOrd="0" presId="urn:microsoft.com/office/officeart/2005/8/layout/process3"/>
    <dgm:cxn modelId="{A9D39114-7E93-46C9-8754-E2B6A8C81112}" srcId="{41A49772-7CF9-4E11-8694-B5E07B882FF2}" destId="{F00BB11C-774A-423D-A5D3-6D5A447C8EAD}" srcOrd="0" destOrd="0" parTransId="{D944F62E-DBAD-4AE9-999E-E616C9BA8731}" sibTransId="{155190BD-F137-452F-8F46-271594ADEFDD}"/>
    <dgm:cxn modelId="{16E61CF4-C177-4A5B-8E67-460F0EEBD6C6}" type="presOf" srcId="{629B862E-78DA-4F75-9259-77DF46A1D57F}" destId="{9EFBA917-D378-4322-9DAD-FB02BF2B149F}" srcOrd="0" destOrd="1" presId="urn:microsoft.com/office/officeart/2005/8/layout/process3"/>
    <dgm:cxn modelId="{C49653F3-A848-4512-B1D4-81D3986B0AF2}" srcId="{41A49772-7CF9-4E11-8694-B5E07B882FF2}" destId="{D453EE39-A81B-4C84-8F3B-F80788297228}" srcOrd="1" destOrd="0" parTransId="{596CC89F-6386-464E-A937-1E08E5FF1A67}" sibTransId="{32F027A6-ACCA-4C8D-B7DE-E5A6A4F4C7B8}"/>
    <dgm:cxn modelId="{12D9DC4A-EBAB-43D9-8D8E-55FCB5EE9193}" type="presOf" srcId="{F88C50CE-FE32-467A-BE1F-40C43EE7FFBC}" destId="{8A8733C7-20A3-4AFD-9B1F-1B5C5FB5D2EE}" srcOrd="0" destOrd="1" presId="urn:microsoft.com/office/officeart/2005/8/layout/process3"/>
    <dgm:cxn modelId="{539253D2-C416-4D96-AC85-7145B2C35250}" type="presOf" srcId="{D7D51248-E34D-442D-AE5A-42BD206DFD8C}" destId="{8A8733C7-20A3-4AFD-9B1F-1B5C5FB5D2EE}" srcOrd="0" destOrd="0" presId="urn:microsoft.com/office/officeart/2005/8/layout/process3"/>
    <dgm:cxn modelId="{8DFABD8D-0556-4986-BF11-55C08DAAA4C2}" srcId="{D453EE39-A81B-4C84-8F3B-F80788297228}" destId="{24ACE5E5-8667-4626-832E-DA0D4B152DB5}" srcOrd="0" destOrd="0" parTransId="{31BCA44F-036B-4630-A9ED-6E5814917042}" sibTransId="{C4C98355-64FC-46AE-863D-3F2F70C2B406}"/>
    <dgm:cxn modelId="{1951017D-32EB-4032-9082-42B14E8DAD36}" type="presOf" srcId="{FFE7562D-BC49-4FEB-A0B4-057B902DC4A4}" destId="{9EFBA917-D378-4322-9DAD-FB02BF2B149F}" srcOrd="0" destOrd="2" presId="urn:microsoft.com/office/officeart/2005/8/layout/process3"/>
    <dgm:cxn modelId="{C66C0308-315E-4E54-A2D7-733EF86469ED}" srcId="{16BE2BAF-3BCC-4972-8002-555CF93DABFD}" destId="{F88C50CE-FE32-467A-BE1F-40C43EE7FFBC}" srcOrd="1" destOrd="0" parTransId="{7BAA5ACF-86FD-4C67-8111-568E27C01299}" sibTransId="{FBA4B2AC-3141-4398-996C-C0FF6512CE1C}"/>
    <dgm:cxn modelId="{4CD9202B-2508-405F-8A9F-3D919219523B}" srcId="{F00BB11C-774A-423D-A5D3-6D5A447C8EAD}" destId="{FFE7562D-BC49-4FEB-A0B4-057B902DC4A4}" srcOrd="2" destOrd="0" parTransId="{97DBB866-2F46-40E9-A163-F9D0D98AF54C}" sibTransId="{DA3F9913-9F8F-417F-A1D0-532F22F4C438}"/>
    <dgm:cxn modelId="{3B763B62-1A86-4B13-9F5B-932BCCA000C0}" type="presOf" srcId="{16BE2BAF-3BCC-4972-8002-555CF93DABFD}" destId="{1F1E68D6-A175-48A1-B693-93947932A503}" srcOrd="0" destOrd="0" presId="urn:microsoft.com/office/officeart/2005/8/layout/process3"/>
    <dgm:cxn modelId="{4360B8DF-4872-4E8D-ADD8-10DD94BB5500}" type="presOf" srcId="{21304024-8B31-4CE1-B97B-21854C95DFEB}" destId="{0C9F94AD-C747-48E9-AEED-7D4FE2AD4EF4}" srcOrd="0" destOrd="2" presId="urn:microsoft.com/office/officeart/2005/8/layout/process3"/>
    <dgm:cxn modelId="{21F18032-B183-4510-95BE-08D9952D17B4}" srcId="{D453EE39-A81B-4C84-8F3B-F80788297228}" destId="{314D834A-29F9-4336-BAC8-653C7F51FB64}" srcOrd="3" destOrd="0" parTransId="{DE699C72-EE7F-4B8D-AABD-4A4D73CB5871}" sibTransId="{B23E72D7-0E66-4DCC-B418-48F3D41D7D4C}"/>
    <dgm:cxn modelId="{1085FA60-F92C-4FF8-B35A-4BAE830FC4A6}" type="presOf" srcId="{41A49772-7CF9-4E11-8694-B5E07B882FF2}" destId="{AC81AC72-F9C8-4A15-87E1-8580CF483D61}" srcOrd="0" destOrd="0" presId="urn:microsoft.com/office/officeart/2005/8/layout/process3"/>
    <dgm:cxn modelId="{C274A28D-E9A9-4D90-8EAC-BF829384FED0}" type="presOf" srcId="{16BE2BAF-3BCC-4972-8002-555CF93DABFD}" destId="{3E994DF8-D339-4D50-A823-6FDA06271112}" srcOrd="1" destOrd="0" presId="urn:microsoft.com/office/officeart/2005/8/layout/process3"/>
    <dgm:cxn modelId="{EFE5BFCD-46D8-4797-B9C6-B8100B1DA397}" srcId="{16BE2BAF-3BCC-4972-8002-555CF93DABFD}" destId="{D7D51248-E34D-442D-AE5A-42BD206DFD8C}" srcOrd="0" destOrd="0" parTransId="{A7CCAE8A-4D39-45E1-9196-810C8AD59AF1}" sibTransId="{7D568567-A4E1-46C7-A89D-BBC2689CCB24}"/>
    <dgm:cxn modelId="{27C9B526-2966-43EE-B6A7-B1EFFF5CCE35}" type="presOf" srcId="{155190BD-F137-452F-8F46-271594ADEFDD}" destId="{A1F2D6E1-05E8-44BF-A43F-4BDE043815A0}" srcOrd="1" destOrd="0" presId="urn:microsoft.com/office/officeart/2005/8/layout/process3"/>
    <dgm:cxn modelId="{6F09B4B2-A7ED-4AB7-8067-104CB7422FA6}" type="presOf" srcId="{D453EE39-A81B-4C84-8F3B-F80788297228}" destId="{7587AD78-05B2-46B0-BBE3-7183A7B85D88}" srcOrd="1" destOrd="0" presId="urn:microsoft.com/office/officeart/2005/8/layout/process3"/>
    <dgm:cxn modelId="{C5E8A782-2840-4D82-9193-8A5E3585EF70}" type="presOf" srcId="{24ACE5E5-8667-4626-832E-DA0D4B152DB5}" destId="{0C9F94AD-C747-48E9-AEED-7D4FE2AD4EF4}" srcOrd="0" destOrd="0" presId="urn:microsoft.com/office/officeart/2005/8/layout/process3"/>
    <dgm:cxn modelId="{BD543A75-B639-4DB6-A98E-306B2DB5248F}" srcId="{F00BB11C-774A-423D-A5D3-6D5A447C8EAD}" destId="{027A4C0C-5981-45EB-BB4D-E472B9708BEB}" srcOrd="0" destOrd="0" parTransId="{DDF54A11-4466-4B85-A583-517B090305FD}" sibTransId="{678FC249-3849-45D6-BF3E-A47A89E09747}"/>
    <dgm:cxn modelId="{0900D5A9-E7BA-488E-B01B-5E4335EB466F}" type="presOf" srcId="{F00BB11C-774A-423D-A5D3-6D5A447C8EAD}" destId="{4C31A570-7AC2-4895-AEFC-FF23DC08F03B}" srcOrd="1" destOrd="0" presId="urn:microsoft.com/office/officeart/2005/8/layout/process3"/>
    <dgm:cxn modelId="{6BF0717E-0FB0-436B-8507-2889AF50672A}" type="presOf" srcId="{32F027A6-ACCA-4C8D-B7DE-E5A6A4F4C7B8}" destId="{1E2C47E7-B5AD-4B90-9C1E-CAEED1836822}" srcOrd="0" destOrd="0" presId="urn:microsoft.com/office/officeart/2005/8/layout/process3"/>
    <dgm:cxn modelId="{4EE3063A-84AE-4927-A41D-9EF03AC1A5E4}" srcId="{41A49772-7CF9-4E11-8694-B5E07B882FF2}" destId="{16BE2BAF-3BCC-4972-8002-555CF93DABFD}" srcOrd="2" destOrd="0" parTransId="{B7CA071A-BE44-47F4-B832-DB2A045150E5}" sibTransId="{3514A5B0-5224-41FC-8A40-086D948B4CC7}"/>
    <dgm:cxn modelId="{CEE06DD8-FEDF-4D1B-82BE-D855311B39B4}" srcId="{D453EE39-A81B-4C84-8F3B-F80788297228}" destId="{21304024-8B31-4CE1-B97B-21854C95DFEB}" srcOrd="2" destOrd="0" parTransId="{A9D0ADAF-5B4B-4159-AA82-008CF0D49A74}" sibTransId="{5A3C910D-EF67-4D36-8630-14E185B7AB11}"/>
    <dgm:cxn modelId="{FDD8C227-9439-4C58-B9C1-3090A6E53FC5}" type="presOf" srcId="{D453EE39-A81B-4C84-8F3B-F80788297228}" destId="{CDEE8739-1A64-4642-8FDD-44B9C722B6D2}" srcOrd="0" destOrd="0" presId="urn:microsoft.com/office/officeart/2005/8/layout/process3"/>
    <dgm:cxn modelId="{C2236152-ECEC-4A7C-BB78-8021DC5E4B42}" srcId="{F00BB11C-774A-423D-A5D3-6D5A447C8EAD}" destId="{629B862E-78DA-4F75-9259-77DF46A1D57F}" srcOrd="1" destOrd="0" parTransId="{1CC0C384-75CC-4804-B05B-98CCF4B9EC74}" sibTransId="{0DDE5C77-A761-4E1B-872B-9AF258E2B415}"/>
    <dgm:cxn modelId="{54BF8649-A533-47DB-BA2E-AFA4D145957F}" type="presOf" srcId="{314D834A-29F9-4336-BAC8-653C7F51FB64}" destId="{0C9F94AD-C747-48E9-AEED-7D4FE2AD4EF4}" srcOrd="0" destOrd="3" presId="urn:microsoft.com/office/officeart/2005/8/layout/process3"/>
    <dgm:cxn modelId="{92B4B48F-6BF9-4678-B643-33DF198FBBC5}" type="presOf" srcId="{0C66CCBC-05F9-41D5-B95F-4B33A7D6B96D}" destId="{9EFBA917-D378-4322-9DAD-FB02BF2B149F}" srcOrd="0" destOrd="3" presId="urn:microsoft.com/office/officeart/2005/8/layout/process3"/>
    <dgm:cxn modelId="{A72EFA9A-F3BC-41B9-A0AE-7675C2C98E99}" type="presOf" srcId="{027A4C0C-5981-45EB-BB4D-E472B9708BEB}" destId="{9EFBA917-D378-4322-9DAD-FB02BF2B149F}" srcOrd="0" destOrd="0" presId="urn:microsoft.com/office/officeart/2005/8/layout/process3"/>
    <dgm:cxn modelId="{7C5C53F8-19BC-40AF-8C25-1F2D9E6B6E4B}" type="presOf" srcId="{8769B4C2-E689-4A35-B721-DCAD2583C7AF}" destId="{0C9F94AD-C747-48E9-AEED-7D4FE2AD4EF4}" srcOrd="0" destOrd="1" presId="urn:microsoft.com/office/officeart/2005/8/layout/process3"/>
    <dgm:cxn modelId="{D6CF0DB3-50C2-4845-88B0-41D3CB4AF80E}" type="presOf" srcId="{32F027A6-ACCA-4C8D-B7DE-E5A6A4F4C7B8}" destId="{738C2558-6400-40B3-8294-D3B8F2887F08}" srcOrd="1" destOrd="0" presId="urn:microsoft.com/office/officeart/2005/8/layout/process3"/>
    <dgm:cxn modelId="{253DAF0C-7E5E-4F88-A6EF-3F151961DE05}" srcId="{F00BB11C-774A-423D-A5D3-6D5A447C8EAD}" destId="{0C66CCBC-05F9-41D5-B95F-4B33A7D6B96D}" srcOrd="3" destOrd="0" parTransId="{7BFF00E9-5E25-4EBB-8CE4-3CF96F959CB1}" sibTransId="{39284960-3E8F-4AC5-8DA3-D400057891C0}"/>
    <dgm:cxn modelId="{29F65A71-DD24-4DEF-B346-97CDE1BBE85A}" type="presOf" srcId="{F00BB11C-774A-423D-A5D3-6D5A447C8EAD}" destId="{FF6C9B41-590A-4BA5-9CF9-4B86ED24C110}" srcOrd="0" destOrd="0" presId="urn:microsoft.com/office/officeart/2005/8/layout/process3"/>
    <dgm:cxn modelId="{9237D01E-315A-47F4-9E06-7E16207BE890}" srcId="{D453EE39-A81B-4C84-8F3B-F80788297228}" destId="{8769B4C2-E689-4A35-B721-DCAD2583C7AF}" srcOrd="1" destOrd="0" parTransId="{8F488994-13BC-4A4F-AF75-855B0C539ADA}" sibTransId="{DDFE02B3-C52F-4797-998A-0B7FA5E2690E}"/>
    <dgm:cxn modelId="{16F268C1-AD79-4575-94B4-14001DD3E650}" type="presParOf" srcId="{AC81AC72-F9C8-4A15-87E1-8580CF483D61}" destId="{C09A8618-6046-44AF-BF4E-5E6688F8673C}" srcOrd="0" destOrd="0" presId="urn:microsoft.com/office/officeart/2005/8/layout/process3"/>
    <dgm:cxn modelId="{60ED70D6-5691-4488-ADA9-66B6BBF6AB1C}" type="presParOf" srcId="{C09A8618-6046-44AF-BF4E-5E6688F8673C}" destId="{FF6C9B41-590A-4BA5-9CF9-4B86ED24C110}" srcOrd="0" destOrd="0" presId="urn:microsoft.com/office/officeart/2005/8/layout/process3"/>
    <dgm:cxn modelId="{34D3E57C-68E0-4619-A78F-CAAF619594A1}" type="presParOf" srcId="{C09A8618-6046-44AF-BF4E-5E6688F8673C}" destId="{4C31A570-7AC2-4895-AEFC-FF23DC08F03B}" srcOrd="1" destOrd="0" presId="urn:microsoft.com/office/officeart/2005/8/layout/process3"/>
    <dgm:cxn modelId="{BA0B4D95-BCDD-456F-9816-3FEF3B882B67}" type="presParOf" srcId="{C09A8618-6046-44AF-BF4E-5E6688F8673C}" destId="{9EFBA917-D378-4322-9DAD-FB02BF2B149F}" srcOrd="2" destOrd="0" presId="urn:microsoft.com/office/officeart/2005/8/layout/process3"/>
    <dgm:cxn modelId="{26128019-5E60-4832-9F92-5D8CEF8C171D}" type="presParOf" srcId="{AC81AC72-F9C8-4A15-87E1-8580CF483D61}" destId="{6FF44C10-1D22-4297-B55A-51C4D2093307}" srcOrd="1" destOrd="0" presId="urn:microsoft.com/office/officeart/2005/8/layout/process3"/>
    <dgm:cxn modelId="{BE73C254-AA11-4A5E-AFDE-E7A21255C788}" type="presParOf" srcId="{6FF44C10-1D22-4297-B55A-51C4D2093307}" destId="{A1F2D6E1-05E8-44BF-A43F-4BDE043815A0}" srcOrd="0" destOrd="0" presId="urn:microsoft.com/office/officeart/2005/8/layout/process3"/>
    <dgm:cxn modelId="{6CA6AED8-7618-4A4A-963B-7A71E1B5D607}" type="presParOf" srcId="{AC81AC72-F9C8-4A15-87E1-8580CF483D61}" destId="{CA105C9A-EC85-4D70-AB2F-DEF0E55AE985}" srcOrd="2" destOrd="0" presId="urn:microsoft.com/office/officeart/2005/8/layout/process3"/>
    <dgm:cxn modelId="{64CA7F13-DCC0-4896-9B3A-C34A7AA35DCA}" type="presParOf" srcId="{CA105C9A-EC85-4D70-AB2F-DEF0E55AE985}" destId="{CDEE8739-1A64-4642-8FDD-44B9C722B6D2}" srcOrd="0" destOrd="0" presId="urn:microsoft.com/office/officeart/2005/8/layout/process3"/>
    <dgm:cxn modelId="{16D4AF38-6376-4007-AB8F-4204D15E3187}" type="presParOf" srcId="{CA105C9A-EC85-4D70-AB2F-DEF0E55AE985}" destId="{7587AD78-05B2-46B0-BBE3-7183A7B85D88}" srcOrd="1" destOrd="0" presId="urn:microsoft.com/office/officeart/2005/8/layout/process3"/>
    <dgm:cxn modelId="{33A8CE78-548E-46BA-85CA-F2C75F49D2B4}" type="presParOf" srcId="{CA105C9A-EC85-4D70-AB2F-DEF0E55AE985}" destId="{0C9F94AD-C747-48E9-AEED-7D4FE2AD4EF4}" srcOrd="2" destOrd="0" presId="urn:microsoft.com/office/officeart/2005/8/layout/process3"/>
    <dgm:cxn modelId="{09F4FA0D-F2AA-42F9-9CDA-6EE809DD0723}" type="presParOf" srcId="{AC81AC72-F9C8-4A15-87E1-8580CF483D61}" destId="{1E2C47E7-B5AD-4B90-9C1E-CAEED1836822}" srcOrd="3" destOrd="0" presId="urn:microsoft.com/office/officeart/2005/8/layout/process3"/>
    <dgm:cxn modelId="{101FEA92-F67A-4B94-A426-F9BD74AFC845}" type="presParOf" srcId="{1E2C47E7-B5AD-4B90-9C1E-CAEED1836822}" destId="{738C2558-6400-40B3-8294-D3B8F2887F08}" srcOrd="0" destOrd="0" presId="urn:microsoft.com/office/officeart/2005/8/layout/process3"/>
    <dgm:cxn modelId="{4143C917-24F1-4DE1-B99B-1854408C9983}" type="presParOf" srcId="{AC81AC72-F9C8-4A15-87E1-8580CF483D61}" destId="{53C4B530-DC16-4EA6-B519-AB512AE51E0E}" srcOrd="4" destOrd="0" presId="urn:microsoft.com/office/officeart/2005/8/layout/process3"/>
    <dgm:cxn modelId="{2A049A59-8157-48BC-92B0-5BE54B8E9737}" type="presParOf" srcId="{53C4B530-DC16-4EA6-B519-AB512AE51E0E}" destId="{1F1E68D6-A175-48A1-B693-93947932A503}" srcOrd="0" destOrd="0" presId="urn:microsoft.com/office/officeart/2005/8/layout/process3"/>
    <dgm:cxn modelId="{D2E40B68-1FC9-4756-BC00-CBD4BE03F5BA}" type="presParOf" srcId="{53C4B530-DC16-4EA6-B519-AB512AE51E0E}" destId="{3E994DF8-D339-4D50-A823-6FDA06271112}" srcOrd="1" destOrd="0" presId="urn:microsoft.com/office/officeart/2005/8/layout/process3"/>
    <dgm:cxn modelId="{534BEF4C-7374-4B9C-9AE6-481870EB649B}" type="presParOf" srcId="{53C4B530-DC16-4EA6-B519-AB512AE51E0E}" destId="{8A8733C7-20A3-4AFD-9B1F-1B5C5FB5D2EE}"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41D02B-2F15-4CA8-9AD0-C66D3A89F97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3A54DA7-BB57-489C-9EAA-29A6521BBBC9}">
      <dgm:prSet phldrT="[Text]"/>
      <dgm:spPr/>
      <dgm:t>
        <a:bodyPr/>
        <a:lstStyle/>
        <a:p>
          <a:r>
            <a:rPr lang="en-US" dirty="0" smtClean="0"/>
            <a:t>Plans receive bonus payments based on Star Rating</a:t>
          </a:r>
          <a:endParaRPr lang="en-US" dirty="0"/>
        </a:p>
      </dgm:t>
    </dgm:pt>
    <dgm:pt modelId="{0F94D9C2-A7E3-416B-BFBD-714B9FD11DD6}" type="parTrans" cxnId="{5FD9296D-7F1C-4EF3-AF40-BB1AAEE58D38}">
      <dgm:prSet/>
      <dgm:spPr/>
      <dgm:t>
        <a:bodyPr/>
        <a:lstStyle/>
        <a:p>
          <a:endParaRPr lang="en-US"/>
        </a:p>
      </dgm:t>
    </dgm:pt>
    <dgm:pt modelId="{BAC1786E-1A70-44DF-9655-2A15D9773558}" type="sibTrans" cxnId="{5FD9296D-7F1C-4EF3-AF40-BB1AAEE58D38}">
      <dgm:prSet/>
      <dgm:spPr/>
      <dgm:t>
        <a:bodyPr/>
        <a:lstStyle/>
        <a:p>
          <a:endParaRPr lang="en-US"/>
        </a:p>
      </dgm:t>
    </dgm:pt>
    <dgm:pt modelId="{D44CE5A3-1E97-41E9-AB35-F15C020E774B}">
      <dgm:prSet phldrT="[Text]"/>
      <dgm:spPr/>
      <dgm:t>
        <a:bodyPr/>
        <a:lstStyle/>
        <a:p>
          <a:r>
            <a:rPr lang="en-US" dirty="0" smtClean="0"/>
            <a:t>4-5 Stars:  </a:t>
          </a:r>
          <a:r>
            <a:rPr lang="en-US" dirty="0" smtClean="0"/>
            <a:t>5%</a:t>
          </a:r>
          <a:endParaRPr lang="en-US" dirty="0"/>
        </a:p>
      </dgm:t>
    </dgm:pt>
    <dgm:pt modelId="{BB287531-6C8B-41AB-A46E-A5F3C2532736}" type="parTrans" cxnId="{863DF5EA-69B3-4498-BCA9-9282FAA3C1B1}">
      <dgm:prSet/>
      <dgm:spPr/>
      <dgm:t>
        <a:bodyPr/>
        <a:lstStyle/>
        <a:p>
          <a:endParaRPr lang="en-US"/>
        </a:p>
      </dgm:t>
    </dgm:pt>
    <dgm:pt modelId="{4E430C7E-4B7C-460B-A170-0A63C4423EC3}" type="sibTrans" cxnId="{863DF5EA-69B3-4498-BCA9-9282FAA3C1B1}">
      <dgm:prSet/>
      <dgm:spPr/>
      <dgm:t>
        <a:bodyPr/>
        <a:lstStyle/>
        <a:p>
          <a:endParaRPr lang="en-US"/>
        </a:p>
      </dgm:t>
    </dgm:pt>
    <dgm:pt modelId="{0B99B95A-A32D-4269-944A-A0C3C193618E}">
      <dgm:prSet phldrT="[Text]"/>
      <dgm:spPr/>
      <dgm:t>
        <a:bodyPr/>
        <a:lstStyle/>
        <a:p>
          <a:r>
            <a:rPr lang="en-US" dirty="0" smtClean="0"/>
            <a:t>Criteria for Double Quality Bonus for Qualifying Counties</a:t>
          </a:r>
          <a:endParaRPr lang="en-US" dirty="0"/>
        </a:p>
      </dgm:t>
    </dgm:pt>
    <dgm:pt modelId="{349A950E-9647-49C6-BF4B-8818A128BEF3}" type="parTrans" cxnId="{A7576943-CB1D-41F4-A5AB-282641977E6C}">
      <dgm:prSet/>
      <dgm:spPr/>
      <dgm:t>
        <a:bodyPr/>
        <a:lstStyle/>
        <a:p>
          <a:endParaRPr lang="en-US"/>
        </a:p>
      </dgm:t>
    </dgm:pt>
    <dgm:pt modelId="{C0C0F27B-469D-4C00-B4B7-F58AA565E23A}" type="sibTrans" cxnId="{A7576943-CB1D-41F4-A5AB-282641977E6C}">
      <dgm:prSet/>
      <dgm:spPr/>
      <dgm:t>
        <a:bodyPr/>
        <a:lstStyle/>
        <a:p>
          <a:endParaRPr lang="en-US"/>
        </a:p>
      </dgm:t>
    </dgm:pt>
    <dgm:pt modelId="{E63DB528-7FC3-44D6-A1A9-AC0E3D3A9366}">
      <dgm:prSet phldrT="[Text]"/>
      <dgm:spPr/>
      <dgm:t>
        <a:bodyPr/>
        <a:lstStyle/>
        <a:p>
          <a:r>
            <a:rPr lang="en-US" dirty="0" smtClean="0"/>
            <a:t>Urban floor county (population &gt; 250,000)</a:t>
          </a:r>
          <a:endParaRPr lang="en-US" dirty="0"/>
        </a:p>
      </dgm:t>
    </dgm:pt>
    <dgm:pt modelId="{629259EF-0A06-49DB-85F3-286F4D378DCD}" type="parTrans" cxnId="{DA66B093-076F-428F-B400-C4D1D25A300E}">
      <dgm:prSet/>
      <dgm:spPr/>
      <dgm:t>
        <a:bodyPr/>
        <a:lstStyle/>
        <a:p>
          <a:endParaRPr lang="en-US"/>
        </a:p>
      </dgm:t>
    </dgm:pt>
    <dgm:pt modelId="{3C64C002-D950-4C3F-B272-886C620767AB}" type="sibTrans" cxnId="{DA66B093-076F-428F-B400-C4D1D25A300E}">
      <dgm:prSet/>
      <dgm:spPr/>
      <dgm:t>
        <a:bodyPr/>
        <a:lstStyle/>
        <a:p>
          <a:endParaRPr lang="en-US"/>
        </a:p>
      </dgm:t>
    </dgm:pt>
    <dgm:pt modelId="{B9711AA8-E729-489D-984C-1189AFC8142D}">
      <dgm:prSet phldrT="[Text]"/>
      <dgm:spPr/>
      <dgm:t>
        <a:bodyPr/>
        <a:lstStyle/>
        <a:p>
          <a:r>
            <a:rPr lang="en-US" dirty="0" smtClean="0"/>
            <a:t>Medicare Advantage market share greater than 25% for county</a:t>
          </a:r>
          <a:endParaRPr lang="en-US" dirty="0"/>
        </a:p>
      </dgm:t>
    </dgm:pt>
    <dgm:pt modelId="{9A817400-F3E6-46F2-861D-EC9C8724A214}" type="parTrans" cxnId="{B919D5DB-F3F2-4E2F-9E97-B9719257D4BF}">
      <dgm:prSet/>
      <dgm:spPr/>
      <dgm:t>
        <a:bodyPr/>
        <a:lstStyle/>
        <a:p>
          <a:endParaRPr lang="en-US"/>
        </a:p>
      </dgm:t>
    </dgm:pt>
    <dgm:pt modelId="{9318EF6A-F65F-4DA1-B0A3-BE09FC29E5C9}" type="sibTrans" cxnId="{B919D5DB-F3F2-4E2F-9E97-B9719257D4BF}">
      <dgm:prSet/>
      <dgm:spPr/>
      <dgm:t>
        <a:bodyPr/>
        <a:lstStyle/>
        <a:p>
          <a:endParaRPr lang="en-US"/>
        </a:p>
      </dgm:t>
    </dgm:pt>
    <dgm:pt modelId="{46D21891-83BD-4AB7-8861-8059E195067D}">
      <dgm:prSet phldrT="[Text]"/>
      <dgm:spPr/>
      <dgm:t>
        <a:bodyPr/>
        <a:lstStyle/>
        <a:p>
          <a:r>
            <a:rPr lang="en-US" dirty="0" smtClean="0"/>
            <a:t>MA Plan Beneficiary Rebate Amounts</a:t>
          </a:r>
          <a:endParaRPr lang="en-US" dirty="0"/>
        </a:p>
      </dgm:t>
    </dgm:pt>
    <dgm:pt modelId="{7E5C7695-3A55-4FD0-A591-269578E3D977}" type="parTrans" cxnId="{73E59B07-271A-4F6A-8BB7-6EEEB9FE88CB}">
      <dgm:prSet/>
      <dgm:spPr/>
      <dgm:t>
        <a:bodyPr/>
        <a:lstStyle/>
        <a:p>
          <a:endParaRPr lang="en-US"/>
        </a:p>
      </dgm:t>
    </dgm:pt>
    <dgm:pt modelId="{34D4EB1D-1E42-478E-9452-E595E0D9CE34}" type="sibTrans" cxnId="{73E59B07-271A-4F6A-8BB7-6EEEB9FE88CB}">
      <dgm:prSet/>
      <dgm:spPr/>
      <dgm:t>
        <a:bodyPr/>
        <a:lstStyle/>
        <a:p>
          <a:endParaRPr lang="en-US"/>
        </a:p>
      </dgm:t>
    </dgm:pt>
    <dgm:pt modelId="{856F58DB-DB7B-4863-A0FC-DACAA2DD1FE0}">
      <dgm:prSet phldrT="[Text]"/>
      <dgm:spPr/>
      <dgm:t>
        <a:bodyPr/>
        <a:lstStyle/>
        <a:p>
          <a:r>
            <a:rPr lang="en-US" dirty="0" smtClean="0"/>
            <a:t>4.5 – 5 stars: 70%</a:t>
          </a:r>
          <a:endParaRPr lang="en-US" dirty="0"/>
        </a:p>
      </dgm:t>
    </dgm:pt>
    <dgm:pt modelId="{DBCABBFF-DBD0-4FB4-AA73-545D881D702F}" type="parTrans" cxnId="{85FDB2F6-BC18-43B9-B32F-EA85FE55CDC9}">
      <dgm:prSet/>
      <dgm:spPr/>
      <dgm:t>
        <a:bodyPr/>
        <a:lstStyle/>
        <a:p>
          <a:endParaRPr lang="en-US"/>
        </a:p>
      </dgm:t>
    </dgm:pt>
    <dgm:pt modelId="{F393626A-1114-4599-B3D1-992DCC6FB48C}" type="sibTrans" cxnId="{85FDB2F6-BC18-43B9-B32F-EA85FE55CDC9}">
      <dgm:prSet/>
      <dgm:spPr/>
      <dgm:t>
        <a:bodyPr/>
        <a:lstStyle/>
        <a:p>
          <a:endParaRPr lang="en-US"/>
        </a:p>
      </dgm:t>
    </dgm:pt>
    <dgm:pt modelId="{15589AAB-F970-4059-8498-8ACDFCECAED1}">
      <dgm:prSet phldrT="[Text]"/>
      <dgm:spPr/>
      <dgm:t>
        <a:bodyPr/>
        <a:lstStyle/>
        <a:p>
          <a:r>
            <a:rPr lang="en-US" dirty="0" smtClean="0"/>
            <a:t>3.5 – 4.4 stars: 65%</a:t>
          </a:r>
          <a:endParaRPr lang="en-US" dirty="0"/>
        </a:p>
      </dgm:t>
    </dgm:pt>
    <dgm:pt modelId="{9126CCC4-ED64-4487-813C-BCBFB26B8024}" type="parTrans" cxnId="{323FBDA4-507F-4EB2-9AD5-6E4F6FC35A74}">
      <dgm:prSet/>
      <dgm:spPr/>
      <dgm:t>
        <a:bodyPr/>
        <a:lstStyle/>
        <a:p>
          <a:endParaRPr lang="en-US"/>
        </a:p>
      </dgm:t>
    </dgm:pt>
    <dgm:pt modelId="{7B695C19-E1A0-4D0E-99B6-14B54376A5C5}" type="sibTrans" cxnId="{323FBDA4-507F-4EB2-9AD5-6E4F6FC35A74}">
      <dgm:prSet/>
      <dgm:spPr/>
      <dgm:t>
        <a:bodyPr/>
        <a:lstStyle/>
        <a:p>
          <a:endParaRPr lang="en-US"/>
        </a:p>
      </dgm:t>
    </dgm:pt>
    <dgm:pt modelId="{4A9FD064-3944-491F-8473-B2626B6F3100}">
      <dgm:prSet phldrT="[Text]"/>
      <dgm:spPr/>
      <dgm:t>
        <a:bodyPr/>
        <a:lstStyle/>
        <a:p>
          <a:r>
            <a:rPr lang="en-US" dirty="0" smtClean="0"/>
            <a:t>&lt;3.5 stars: 50%</a:t>
          </a:r>
          <a:endParaRPr lang="en-US" dirty="0"/>
        </a:p>
      </dgm:t>
    </dgm:pt>
    <dgm:pt modelId="{768DCBE2-1396-4510-8D2C-73C6B6B3AF8F}" type="parTrans" cxnId="{7179850A-B240-46B3-B7F1-589681CA4D38}">
      <dgm:prSet/>
      <dgm:spPr/>
      <dgm:t>
        <a:bodyPr/>
        <a:lstStyle/>
        <a:p>
          <a:endParaRPr lang="en-US"/>
        </a:p>
      </dgm:t>
    </dgm:pt>
    <dgm:pt modelId="{017CEF4F-CE4B-451D-A0EE-69D56E3F3472}" type="sibTrans" cxnId="{7179850A-B240-46B3-B7F1-589681CA4D38}">
      <dgm:prSet/>
      <dgm:spPr/>
      <dgm:t>
        <a:bodyPr/>
        <a:lstStyle/>
        <a:p>
          <a:endParaRPr lang="en-US"/>
        </a:p>
      </dgm:t>
    </dgm:pt>
    <dgm:pt modelId="{5BF7ECF5-5332-4B9C-A214-4F51CB80DB72}">
      <dgm:prSet phldrT="[Text]"/>
      <dgm:spPr/>
      <dgm:t>
        <a:bodyPr/>
        <a:lstStyle/>
        <a:p>
          <a:r>
            <a:rPr lang="en-US" dirty="0" smtClean="0"/>
            <a:t>Less than </a:t>
          </a:r>
          <a:r>
            <a:rPr lang="en-US" dirty="0" smtClean="0"/>
            <a:t>4 </a:t>
          </a:r>
          <a:r>
            <a:rPr lang="en-US" dirty="0" smtClean="0"/>
            <a:t>Stars:  0%</a:t>
          </a:r>
          <a:endParaRPr lang="en-US" dirty="0"/>
        </a:p>
      </dgm:t>
    </dgm:pt>
    <dgm:pt modelId="{C88BFA97-BEA8-4D1A-AA05-F90B1A592878}" type="parTrans" cxnId="{19EEE240-D3DB-44A0-8E74-9E5633193701}">
      <dgm:prSet/>
      <dgm:spPr/>
      <dgm:t>
        <a:bodyPr/>
        <a:lstStyle/>
        <a:p>
          <a:endParaRPr lang="en-US"/>
        </a:p>
      </dgm:t>
    </dgm:pt>
    <dgm:pt modelId="{D39250A1-3E79-4387-B79C-32A9EDAE6177}" type="sibTrans" cxnId="{19EEE240-D3DB-44A0-8E74-9E5633193701}">
      <dgm:prSet/>
      <dgm:spPr/>
      <dgm:t>
        <a:bodyPr/>
        <a:lstStyle/>
        <a:p>
          <a:endParaRPr lang="en-US"/>
        </a:p>
      </dgm:t>
    </dgm:pt>
    <dgm:pt modelId="{B34C6220-77AD-4C20-8FB8-03A1CAC8EE61}">
      <dgm:prSet phldrT="[Text]"/>
      <dgm:spPr/>
      <dgm:t>
        <a:bodyPr/>
        <a:lstStyle/>
        <a:p>
          <a:r>
            <a:rPr lang="en-US" dirty="0" smtClean="0"/>
            <a:t>Local fee-for-service spending below national average</a:t>
          </a:r>
          <a:endParaRPr lang="en-US" dirty="0"/>
        </a:p>
      </dgm:t>
    </dgm:pt>
    <dgm:pt modelId="{B3B2935E-3251-488F-8E54-1DAFDF119E94}" type="parTrans" cxnId="{42003283-1B83-41B6-90FF-CEDA57C762C3}">
      <dgm:prSet/>
      <dgm:spPr/>
      <dgm:t>
        <a:bodyPr/>
        <a:lstStyle/>
        <a:p>
          <a:endParaRPr lang="en-US"/>
        </a:p>
      </dgm:t>
    </dgm:pt>
    <dgm:pt modelId="{508D4E0E-E130-4A72-9CAC-D87C4AFA2535}" type="sibTrans" cxnId="{42003283-1B83-41B6-90FF-CEDA57C762C3}">
      <dgm:prSet/>
      <dgm:spPr/>
      <dgm:t>
        <a:bodyPr/>
        <a:lstStyle/>
        <a:p>
          <a:endParaRPr lang="en-US"/>
        </a:p>
      </dgm:t>
    </dgm:pt>
    <dgm:pt modelId="{56151441-0D26-406E-92B9-A2F59CB38A60}" type="pres">
      <dgm:prSet presAssocID="{0B41D02B-2F15-4CA8-9AD0-C66D3A89F977}" presName="Name0" presStyleCnt="0">
        <dgm:presLayoutVars>
          <dgm:dir/>
          <dgm:animLvl val="lvl"/>
          <dgm:resizeHandles val="exact"/>
        </dgm:presLayoutVars>
      </dgm:prSet>
      <dgm:spPr/>
      <dgm:t>
        <a:bodyPr/>
        <a:lstStyle/>
        <a:p>
          <a:endParaRPr lang="en-US"/>
        </a:p>
      </dgm:t>
    </dgm:pt>
    <dgm:pt modelId="{86EA41C4-73A6-4F3D-802F-466A6AB5316D}" type="pres">
      <dgm:prSet presAssocID="{03A54DA7-BB57-489C-9EAA-29A6521BBBC9}" presName="composite" presStyleCnt="0"/>
      <dgm:spPr/>
    </dgm:pt>
    <dgm:pt modelId="{A5EA3AF3-F6AB-464C-8B58-724142D56DBC}" type="pres">
      <dgm:prSet presAssocID="{03A54DA7-BB57-489C-9EAA-29A6521BBBC9}" presName="parTx" presStyleLbl="alignNode1" presStyleIdx="0" presStyleCnt="3">
        <dgm:presLayoutVars>
          <dgm:chMax val="0"/>
          <dgm:chPref val="0"/>
          <dgm:bulletEnabled val="1"/>
        </dgm:presLayoutVars>
      </dgm:prSet>
      <dgm:spPr/>
      <dgm:t>
        <a:bodyPr/>
        <a:lstStyle/>
        <a:p>
          <a:endParaRPr lang="en-US"/>
        </a:p>
      </dgm:t>
    </dgm:pt>
    <dgm:pt modelId="{319C2505-6D8E-4345-9B35-EA4ADD007256}" type="pres">
      <dgm:prSet presAssocID="{03A54DA7-BB57-489C-9EAA-29A6521BBBC9}" presName="desTx" presStyleLbl="alignAccFollowNode1" presStyleIdx="0" presStyleCnt="3">
        <dgm:presLayoutVars>
          <dgm:bulletEnabled val="1"/>
        </dgm:presLayoutVars>
      </dgm:prSet>
      <dgm:spPr/>
      <dgm:t>
        <a:bodyPr/>
        <a:lstStyle/>
        <a:p>
          <a:endParaRPr lang="en-US"/>
        </a:p>
      </dgm:t>
    </dgm:pt>
    <dgm:pt modelId="{12857252-7F4F-4FE8-BC7E-03D2342BC721}" type="pres">
      <dgm:prSet presAssocID="{BAC1786E-1A70-44DF-9655-2A15D9773558}" presName="space" presStyleCnt="0"/>
      <dgm:spPr/>
    </dgm:pt>
    <dgm:pt modelId="{B13E7580-7691-4D72-85A0-4801C4C91D91}" type="pres">
      <dgm:prSet presAssocID="{0B99B95A-A32D-4269-944A-A0C3C193618E}" presName="composite" presStyleCnt="0"/>
      <dgm:spPr/>
    </dgm:pt>
    <dgm:pt modelId="{1277BCFB-B910-4301-8EBD-6FABC06C1178}" type="pres">
      <dgm:prSet presAssocID="{0B99B95A-A32D-4269-944A-A0C3C193618E}" presName="parTx" presStyleLbl="alignNode1" presStyleIdx="1" presStyleCnt="3">
        <dgm:presLayoutVars>
          <dgm:chMax val="0"/>
          <dgm:chPref val="0"/>
          <dgm:bulletEnabled val="1"/>
        </dgm:presLayoutVars>
      </dgm:prSet>
      <dgm:spPr/>
      <dgm:t>
        <a:bodyPr/>
        <a:lstStyle/>
        <a:p>
          <a:endParaRPr lang="en-US"/>
        </a:p>
      </dgm:t>
    </dgm:pt>
    <dgm:pt modelId="{207CDE0F-0EBF-443C-AF1B-42BD6EB75DAE}" type="pres">
      <dgm:prSet presAssocID="{0B99B95A-A32D-4269-944A-A0C3C193618E}" presName="desTx" presStyleLbl="alignAccFollowNode1" presStyleIdx="1" presStyleCnt="3">
        <dgm:presLayoutVars>
          <dgm:bulletEnabled val="1"/>
        </dgm:presLayoutVars>
      </dgm:prSet>
      <dgm:spPr/>
      <dgm:t>
        <a:bodyPr/>
        <a:lstStyle/>
        <a:p>
          <a:endParaRPr lang="en-US"/>
        </a:p>
      </dgm:t>
    </dgm:pt>
    <dgm:pt modelId="{97CA2EEE-57AC-4C91-8D96-0FB1D05DED41}" type="pres">
      <dgm:prSet presAssocID="{C0C0F27B-469D-4C00-B4B7-F58AA565E23A}" presName="space" presStyleCnt="0"/>
      <dgm:spPr/>
    </dgm:pt>
    <dgm:pt modelId="{7358B897-2FF7-4994-9A08-B8B2B642EC6B}" type="pres">
      <dgm:prSet presAssocID="{46D21891-83BD-4AB7-8861-8059E195067D}" presName="composite" presStyleCnt="0"/>
      <dgm:spPr/>
    </dgm:pt>
    <dgm:pt modelId="{E2FD5D3C-9F27-45F8-AAD2-E2F4CB12D538}" type="pres">
      <dgm:prSet presAssocID="{46D21891-83BD-4AB7-8861-8059E195067D}" presName="parTx" presStyleLbl="alignNode1" presStyleIdx="2" presStyleCnt="3">
        <dgm:presLayoutVars>
          <dgm:chMax val="0"/>
          <dgm:chPref val="0"/>
          <dgm:bulletEnabled val="1"/>
        </dgm:presLayoutVars>
      </dgm:prSet>
      <dgm:spPr/>
      <dgm:t>
        <a:bodyPr/>
        <a:lstStyle/>
        <a:p>
          <a:endParaRPr lang="en-US"/>
        </a:p>
      </dgm:t>
    </dgm:pt>
    <dgm:pt modelId="{44A23313-623E-4DA8-ABCA-4323CD4A073D}" type="pres">
      <dgm:prSet presAssocID="{46D21891-83BD-4AB7-8861-8059E195067D}" presName="desTx" presStyleLbl="alignAccFollowNode1" presStyleIdx="2" presStyleCnt="3">
        <dgm:presLayoutVars>
          <dgm:bulletEnabled val="1"/>
        </dgm:presLayoutVars>
      </dgm:prSet>
      <dgm:spPr/>
      <dgm:t>
        <a:bodyPr/>
        <a:lstStyle/>
        <a:p>
          <a:endParaRPr lang="en-US"/>
        </a:p>
      </dgm:t>
    </dgm:pt>
  </dgm:ptLst>
  <dgm:cxnLst>
    <dgm:cxn modelId="{B919D5DB-F3F2-4E2F-9E97-B9719257D4BF}" srcId="{0B99B95A-A32D-4269-944A-A0C3C193618E}" destId="{B9711AA8-E729-489D-984C-1189AFC8142D}" srcOrd="1" destOrd="0" parTransId="{9A817400-F3E6-46F2-861D-EC9C8724A214}" sibTransId="{9318EF6A-F65F-4DA1-B0A3-BE09FC29E5C9}"/>
    <dgm:cxn modelId="{5FD9296D-7F1C-4EF3-AF40-BB1AAEE58D38}" srcId="{0B41D02B-2F15-4CA8-9AD0-C66D3A89F977}" destId="{03A54DA7-BB57-489C-9EAA-29A6521BBBC9}" srcOrd="0" destOrd="0" parTransId="{0F94D9C2-A7E3-416B-BFBD-714B9FD11DD6}" sibTransId="{BAC1786E-1A70-44DF-9655-2A15D9773558}"/>
    <dgm:cxn modelId="{DA66B093-076F-428F-B400-C4D1D25A300E}" srcId="{0B99B95A-A32D-4269-944A-A0C3C193618E}" destId="{E63DB528-7FC3-44D6-A1A9-AC0E3D3A9366}" srcOrd="0" destOrd="0" parTransId="{629259EF-0A06-49DB-85F3-286F4D378DCD}" sibTransId="{3C64C002-D950-4C3F-B272-886C620767AB}"/>
    <dgm:cxn modelId="{4C292D72-7388-47CD-8D47-787CE8446659}" type="presOf" srcId="{B34C6220-77AD-4C20-8FB8-03A1CAC8EE61}" destId="{207CDE0F-0EBF-443C-AF1B-42BD6EB75DAE}" srcOrd="0" destOrd="2" presId="urn:microsoft.com/office/officeart/2005/8/layout/hList1"/>
    <dgm:cxn modelId="{EBFF59BC-89AB-4CA4-AADF-CA67DEBA0160}" type="presOf" srcId="{B9711AA8-E729-489D-984C-1189AFC8142D}" destId="{207CDE0F-0EBF-443C-AF1B-42BD6EB75DAE}" srcOrd="0" destOrd="1" presId="urn:microsoft.com/office/officeart/2005/8/layout/hList1"/>
    <dgm:cxn modelId="{85FDB2F6-BC18-43B9-B32F-EA85FE55CDC9}" srcId="{46D21891-83BD-4AB7-8861-8059E195067D}" destId="{856F58DB-DB7B-4863-A0FC-DACAA2DD1FE0}" srcOrd="0" destOrd="0" parTransId="{DBCABBFF-DBD0-4FB4-AA73-545D881D702F}" sibTransId="{F393626A-1114-4599-B3D1-992DCC6FB48C}"/>
    <dgm:cxn modelId="{5B872EA2-E62A-4066-A7D5-A23D74B3FE8B}" type="presOf" srcId="{03A54DA7-BB57-489C-9EAA-29A6521BBBC9}" destId="{A5EA3AF3-F6AB-464C-8B58-724142D56DBC}" srcOrd="0" destOrd="0" presId="urn:microsoft.com/office/officeart/2005/8/layout/hList1"/>
    <dgm:cxn modelId="{7179850A-B240-46B3-B7F1-589681CA4D38}" srcId="{46D21891-83BD-4AB7-8861-8059E195067D}" destId="{4A9FD064-3944-491F-8473-B2626B6F3100}" srcOrd="2" destOrd="0" parTransId="{768DCBE2-1396-4510-8D2C-73C6B6B3AF8F}" sibTransId="{017CEF4F-CE4B-451D-A0EE-69D56E3F3472}"/>
    <dgm:cxn modelId="{927C3FAA-7F72-44AE-AE9C-D0FB7905EADD}" type="presOf" srcId="{15589AAB-F970-4059-8498-8ACDFCECAED1}" destId="{44A23313-623E-4DA8-ABCA-4323CD4A073D}" srcOrd="0" destOrd="1" presId="urn:microsoft.com/office/officeart/2005/8/layout/hList1"/>
    <dgm:cxn modelId="{42003283-1B83-41B6-90FF-CEDA57C762C3}" srcId="{0B99B95A-A32D-4269-944A-A0C3C193618E}" destId="{B34C6220-77AD-4C20-8FB8-03A1CAC8EE61}" srcOrd="2" destOrd="0" parTransId="{B3B2935E-3251-488F-8E54-1DAFDF119E94}" sibTransId="{508D4E0E-E130-4A72-9CAC-D87C4AFA2535}"/>
    <dgm:cxn modelId="{19EEE240-D3DB-44A0-8E74-9E5633193701}" srcId="{03A54DA7-BB57-489C-9EAA-29A6521BBBC9}" destId="{5BF7ECF5-5332-4B9C-A214-4F51CB80DB72}" srcOrd="1" destOrd="0" parTransId="{C88BFA97-BEA8-4D1A-AA05-F90B1A592878}" sibTransId="{D39250A1-3E79-4387-B79C-32A9EDAE6177}"/>
    <dgm:cxn modelId="{5CEEE3AF-0824-43AC-9078-F68FA04141B4}" type="presOf" srcId="{0B41D02B-2F15-4CA8-9AD0-C66D3A89F977}" destId="{56151441-0D26-406E-92B9-A2F59CB38A60}" srcOrd="0" destOrd="0" presId="urn:microsoft.com/office/officeart/2005/8/layout/hList1"/>
    <dgm:cxn modelId="{7B5381CB-E195-41D9-B9C5-73C98E96A480}" type="presOf" srcId="{0B99B95A-A32D-4269-944A-A0C3C193618E}" destId="{1277BCFB-B910-4301-8EBD-6FABC06C1178}" srcOrd="0" destOrd="0" presId="urn:microsoft.com/office/officeart/2005/8/layout/hList1"/>
    <dgm:cxn modelId="{323FBDA4-507F-4EB2-9AD5-6E4F6FC35A74}" srcId="{46D21891-83BD-4AB7-8861-8059E195067D}" destId="{15589AAB-F970-4059-8498-8ACDFCECAED1}" srcOrd="1" destOrd="0" parTransId="{9126CCC4-ED64-4487-813C-BCBFB26B8024}" sibTransId="{7B695C19-E1A0-4D0E-99B6-14B54376A5C5}"/>
    <dgm:cxn modelId="{234BCCF3-4A97-41A8-B140-CDA772FB84F7}" type="presOf" srcId="{4A9FD064-3944-491F-8473-B2626B6F3100}" destId="{44A23313-623E-4DA8-ABCA-4323CD4A073D}" srcOrd="0" destOrd="2" presId="urn:microsoft.com/office/officeart/2005/8/layout/hList1"/>
    <dgm:cxn modelId="{A7576943-CB1D-41F4-A5AB-282641977E6C}" srcId="{0B41D02B-2F15-4CA8-9AD0-C66D3A89F977}" destId="{0B99B95A-A32D-4269-944A-A0C3C193618E}" srcOrd="1" destOrd="0" parTransId="{349A950E-9647-49C6-BF4B-8818A128BEF3}" sibTransId="{C0C0F27B-469D-4C00-B4B7-F58AA565E23A}"/>
    <dgm:cxn modelId="{863DF5EA-69B3-4498-BCA9-9282FAA3C1B1}" srcId="{03A54DA7-BB57-489C-9EAA-29A6521BBBC9}" destId="{D44CE5A3-1E97-41E9-AB35-F15C020E774B}" srcOrd="0" destOrd="0" parTransId="{BB287531-6C8B-41AB-A46E-A5F3C2532736}" sibTransId="{4E430C7E-4B7C-460B-A170-0A63C4423EC3}"/>
    <dgm:cxn modelId="{E217770B-E429-4091-8B36-1ADCA10B8248}" type="presOf" srcId="{D44CE5A3-1E97-41E9-AB35-F15C020E774B}" destId="{319C2505-6D8E-4345-9B35-EA4ADD007256}" srcOrd="0" destOrd="0" presId="urn:microsoft.com/office/officeart/2005/8/layout/hList1"/>
    <dgm:cxn modelId="{FA98BE01-5FC6-4E49-9618-6FE9E2B8E617}" type="presOf" srcId="{856F58DB-DB7B-4863-A0FC-DACAA2DD1FE0}" destId="{44A23313-623E-4DA8-ABCA-4323CD4A073D}" srcOrd="0" destOrd="0" presId="urn:microsoft.com/office/officeart/2005/8/layout/hList1"/>
    <dgm:cxn modelId="{244FE523-DB65-4013-BCB4-0F93029971FF}" type="presOf" srcId="{5BF7ECF5-5332-4B9C-A214-4F51CB80DB72}" destId="{319C2505-6D8E-4345-9B35-EA4ADD007256}" srcOrd="0" destOrd="1" presId="urn:microsoft.com/office/officeart/2005/8/layout/hList1"/>
    <dgm:cxn modelId="{73E59B07-271A-4F6A-8BB7-6EEEB9FE88CB}" srcId="{0B41D02B-2F15-4CA8-9AD0-C66D3A89F977}" destId="{46D21891-83BD-4AB7-8861-8059E195067D}" srcOrd="2" destOrd="0" parTransId="{7E5C7695-3A55-4FD0-A591-269578E3D977}" sibTransId="{34D4EB1D-1E42-478E-9452-E595E0D9CE34}"/>
    <dgm:cxn modelId="{31DC1C51-2AAE-434F-B6B3-A450B18B0B7C}" type="presOf" srcId="{E63DB528-7FC3-44D6-A1A9-AC0E3D3A9366}" destId="{207CDE0F-0EBF-443C-AF1B-42BD6EB75DAE}" srcOrd="0" destOrd="0" presId="urn:microsoft.com/office/officeart/2005/8/layout/hList1"/>
    <dgm:cxn modelId="{51C59343-66C0-4A49-A9AF-F98AB76B7D04}" type="presOf" srcId="{46D21891-83BD-4AB7-8861-8059E195067D}" destId="{E2FD5D3C-9F27-45F8-AAD2-E2F4CB12D538}" srcOrd="0" destOrd="0" presId="urn:microsoft.com/office/officeart/2005/8/layout/hList1"/>
    <dgm:cxn modelId="{A06C5048-29F7-496E-8072-950F9CC9ACBA}" type="presParOf" srcId="{56151441-0D26-406E-92B9-A2F59CB38A60}" destId="{86EA41C4-73A6-4F3D-802F-466A6AB5316D}" srcOrd="0" destOrd="0" presId="urn:microsoft.com/office/officeart/2005/8/layout/hList1"/>
    <dgm:cxn modelId="{9B624CAE-C245-42BE-A24D-DF71BA1CC283}" type="presParOf" srcId="{86EA41C4-73A6-4F3D-802F-466A6AB5316D}" destId="{A5EA3AF3-F6AB-464C-8B58-724142D56DBC}" srcOrd="0" destOrd="0" presId="urn:microsoft.com/office/officeart/2005/8/layout/hList1"/>
    <dgm:cxn modelId="{C122A19B-B356-4CA3-8D88-4BD7B3492A0C}" type="presParOf" srcId="{86EA41C4-73A6-4F3D-802F-466A6AB5316D}" destId="{319C2505-6D8E-4345-9B35-EA4ADD007256}" srcOrd="1" destOrd="0" presId="urn:microsoft.com/office/officeart/2005/8/layout/hList1"/>
    <dgm:cxn modelId="{DD25E967-6680-4E3A-AD52-92B8EF5B1025}" type="presParOf" srcId="{56151441-0D26-406E-92B9-A2F59CB38A60}" destId="{12857252-7F4F-4FE8-BC7E-03D2342BC721}" srcOrd="1" destOrd="0" presId="urn:microsoft.com/office/officeart/2005/8/layout/hList1"/>
    <dgm:cxn modelId="{764B613E-70AF-4A55-8E4C-A1D9B0BB4A1A}" type="presParOf" srcId="{56151441-0D26-406E-92B9-A2F59CB38A60}" destId="{B13E7580-7691-4D72-85A0-4801C4C91D91}" srcOrd="2" destOrd="0" presId="urn:microsoft.com/office/officeart/2005/8/layout/hList1"/>
    <dgm:cxn modelId="{992B2DE8-CC49-409E-B7B4-95FD4F1563A9}" type="presParOf" srcId="{B13E7580-7691-4D72-85A0-4801C4C91D91}" destId="{1277BCFB-B910-4301-8EBD-6FABC06C1178}" srcOrd="0" destOrd="0" presId="urn:microsoft.com/office/officeart/2005/8/layout/hList1"/>
    <dgm:cxn modelId="{9F3F30FF-5E34-4DD6-B829-EE330A0C860A}" type="presParOf" srcId="{B13E7580-7691-4D72-85A0-4801C4C91D91}" destId="{207CDE0F-0EBF-443C-AF1B-42BD6EB75DAE}" srcOrd="1" destOrd="0" presId="urn:microsoft.com/office/officeart/2005/8/layout/hList1"/>
    <dgm:cxn modelId="{4DA555D7-D486-4627-BB29-565BDDAC2DAD}" type="presParOf" srcId="{56151441-0D26-406E-92B9-A2F59CB38A60}" destId="{97CA2EEE-57AC-4C91-8D96-0FB1D05DED41}" srcOrd="3" destOrd="0" presId="urn:microsoft.com/office/officeart/2005/8/layout/hList1"/>
    <dgm:cxn modelId="{8758030B-577E-4320-8643-7C3FA4EDECA5}" type="presParOf" srcId="{56151441-0D26-406E-92B9-A2F59CB38A60}" destId="{7358B897-2FF7-4994-9A08-B8B2B642EC6B}" srcOrd="4" destOrd="0" presId="urn:microsoft.com/office/officeart/2005/8/layout/hList1"/>
    <dgm:cxn modelId="{43344DFC-007D-4898-A444-4946AEA7DDC5}" type="presParOf" srcId="{7358B897-2FF7-4994-9A08-B8B2B642EC6B}" destId="{E2FD5D3C-9F27-45F8-AAD2-E2F4CB12D538}" srcOrd="0" destOrd="0" presId="urn:microsoft.com/office/officeart/2005/8/layout/hList1"/>
    <dgm:cxn modelId="{ED3F5642-6F61-4922-8B2E-501E90C98AEC}" type="presParOf" srcId="{7358B897-2FF7-4994-9A08-B8B2B642EC6B}" destId="{44A23313-623E-4DA8-ABCA-4323CD4A073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31A570-7AC2-4895-AEFC-FF23DC08F03B}">
      <dsp:nvSpPr>
        <dsp:cNvPr id="0" name=""/>
        <dsp:cNvSpPr/>
      </dsp:nvSpPr>
      <dsp:spPr>
        <a:xfrm>
          <a:off x="4434" y="1007074"/>
          <a:ext cx="2016151" cy="111517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lvl="0" algn="l" defTabSz="622300">
            <a:lnSpc>
              <a:spcPct val="90000"/>
            </a:lnSpc>
            <a:spcBef>
              <a:spcPct val="0"/>
            </a:spcBef>
            <a:spcAft>
              <a:spcPct val="35000"/>
            </a:spcAft>
          </a:pPr>
          <a:r>
            <a:rPr lang="en-US" sz="1400" kern="1200" dirty="0" smtClean="0"/>
            <a:t>Primary and secondary research is reflected in guidelines</a:t>
          </a:r>
          <a:endParaRPr lang="en-US" sz="1400" kern="1200" dirty="0"/>
        </a:p>
      </dsp:txBody>
      <dsp:txXfrm>
        <a:off x="4434" y="1007074"/>
        <a:ext cx="2016151" cy="743451"/>
      </dsp:txXfrm>
    </dsp:sp>
    <dsp:sp modelId="{9EFBA917-D378-4322-9DAD-FB02BF2B149F}">
      <dsp:nvSpPr>
        <dsp:cNvPr id="0" name=""/>
        <dsp:cNvSpPr/>
      </dsp:nvSpPr>
      <dsp:spPr>
        <a:xfrm>
          <a:off x="417380" y="1750525"/>
          <a:ext cx="2016151" cy="18144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Agency for Healthcare Research and Quality (AHRQ)</a:t>
          </a:r>
          <a:endParaRPr lang="en-US" sz="1400" kern="1200" dirty="0"/>
        </a:p>
        <a:p>
          <a:pPr marL="114300" lvl="1" indent="-114300" algn="l" defTabSz="622300">
            <a:lnSpc>
              <a:spcPct val="90000"/>
            </a:lnSpc>
            <a:spcBef>
              <a:spcPct val="0"/>
            </a:spcBef>
            <a:spcAft>
              <a:spcPct val="15000"/>
            </a:spcAft>
            <a:buChar char="••"/>
          </a:pPr>
          <a:r>
            <a:rPr lang="en-US" sz="1400" kern="1200" dirty="0" smtClean="0"/>
            <a:t>National Institutes of Health (NIH)</a:t>
          </a:r>
          <a:endParaRPr lang="en-US" sz="1400" kern="1200" dirty="0"/>
        </a:p>
        <a:p>
          <a:pPr marL="114300" lvl="1" indent="-114300" algn="l" defTabSz="622300">
            <a:lnSpc>
              <a:spcPct val="90000"/>
            </a:lnSpc>
            <a:spcBef>
              <a:spcPct val="0"/>
            </a:spcBef>
            <a:spcAft>
              <a:spcPct val="15000"/>
            </a:spcAft>
            <a:buChar char="••"/>
          </a:pPr>
          <a:r>
            <a:rPr lang="en-US" sz="1400" kern="1200" dirty="0" smtClean="0"/>
            <a:t>Industry</a:t>
          </a:r>
          <a:endParaRPr lang="en-US" sz="1400" kern="1200" dirty="0"/>
        </a:p>
        <a:p>
          <a:pPr marL="114300" lvl="1" indent="-114300" algn="l" defTabSz="622300">
            <a:lnSpc>
              <a:spcPct val="90000"/>
            </a:lnSpc>
            <a:spcBef>
              <a:spcPct val="0"/>
            </a:spcBef>
            <a:spcAft>
              <a:spcPct val="15000"/>
            </a:spcAft>
            <a:buChar char="••"/>
          </a:pPr>
          <a:r>
            <a:rPr lang="en-US" sz="1400" kern="1200" dirty="0" smtClean="0"/>
            <a:t>Professional societies</a:t>
          </a:r>
          <a:endParaRPr lang="en-US" sz="1400" kern="1200" dirty="0"/>
        </a:p>
      </dsp:txBody>
      <dsp:txXfrm>
        <a:off x="470522" y="1803667"/>
        <a:ext cx="1909867" cy="1708116"/>
      </dsp:txXfrm>
    </dsp:sp>
    <dsp:sp modelId="{6FF44C10-1D22-4297-B55A-51C4D2093307}">
      <dsp:nvSpPr>
        <dsp:cNvPr id="0" name=""/>
        <dsp:cNvSpPr/>
      </dsp:nvSpPr>
      <dsp:spPr>
        <a:xfrm>
          <a:off x="2326227" y="1127818"/>
          <a:ext cx="647959" cy="501963"/>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2326227" y="1228211"/>
        <a:ext cx="497370" cy="301177"/>
      </dsp:txXfrm>
    </dsp:sp>
    <dsp:sp modelId="{7587AD78-05B2-46B0-BBE3-7183A7B85D88}">
      <dsp:nvSpPr>
        <dsp:cNvPr id="0" name=""/>
        <dsp:cNvSpPr/>
      </dsp:nvSpPr>
      <dsp:spPr>
        <a:xfrm>
          <a:off x="3243150" y="1007074"/>
          <a:ext cx="2016151" cy="111517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lvl="0" algn="l" defTabSz="622300">
            <a:lnSpc>
              <a:spcPct val="90000"/>
            </a:lnSpc>
            <a:spcBef>
              <a:spcPct val="0"/>
            </a:spcBef>
            <a:spcAft>
              <a:spcPct val="35000"/>
            </a:spcAft>
          </a:pPr>
          <a:r>
            <a:rPr lang="en-US" sz="1400" kern="1200" dirty="0" smtClean="0"/>
            <a:t>Measures are developed from guideline recommendations</a:t>
          </a:r>
          <a:endParaRPr lang="en-US" sz="1400" kern="1200" dirty="0"/>
        </a:p>
      </dsp:txBody>
      <dsp:txXfrm>
        <a:off x="3243150" y="1007074"/>
        <a:ext cx="2016151" cy="743451"/>
      </dsp:txXfrm>
    </dsp:sp>
    <dsp:sp modelId="{0C9F94AD-C747-48E9-AEED-7D4FE2AD4EF4}">
      <dsp:nvSpPr>
        <dsp:cNvPr id="0" name=""/>
        <dsp:cNvSpPr/>
      </dsp:nvSpPr>
      <dsp:spPr>
        <a:xfrm>
          <a:off x="3656097" y="1750525"/>
          <a:ext cx="2016151" cy="18144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Professional societies</a:t>
          </a:r>
          <a:endParaRPr lang="en-US" sz="1400" kern="1200" dirty="0"/>
        </a:p>
        <a:p>
          <a:pPr marL="114300" lvl="1" indent="-114300" algn="l" defTabSz="622300">
            <a:lnSpc>
              <a:spcPct val="90000"/>
            </a:lnSpc>
            <a:spcBef>
              <a:spcPct val="0"/>
            </a:spcBef>
            <a:spcAft>
              <a:spcPct val="15000"/>
            </a:spcAft>
            <a:buChar char="••"/>
          </a:pPr>
          <a:r>
            <a:rPr lang="en-US" sz="1400" kern="1200" dirty="0" smtClean="0"/>
            <a:t>National Committee for Quality Assurance (NCQA)</a:t>
          </a:r>
          <a:endParaRPr lang="en-US" sz="1400" kern="1200" dirty="0"/>
        </a:p>
        <a:p>
          <a:pPr marL="114300" lvl="1" indent="-114300" algn="l" defTabSz="622300">
            <a:lnSpc>
              <a:spcPct val="90000"/>
            </a:lnSpc>
            <a:spcBef>
              <a:spcPct val="0"/>
            </a:spcBef>
            <a:spcAft>
              <a:spcPct val="15000"/>
            </a:spcAft>
            <a:buChar char="••"/>
          </a:pPr>
          <a:r>
            <a:rPr lang="en-US" sz="1400" kern="1200" dirty="0" smtClean="0"/>
            <a:t>CMS</a:t>
          </a:r>
          <a:endParaRPr lang="en-US" sz="1400" kern="1200" dirty="0"/>
        </a:p>
        <a:p>
          <a:pPr marL="114300" lvl="1" indent="-114300" algn="l" defTabSz="622300">
            <a:lnSpc>
              <a:spcPct val="90000"/>
            </a:lnSpc>
            <a:spcBef>
              <a:spcPct val="0"/>
            </a:spcBef>
            <a:spcAft>
              <a:spcPct val="15000"/>
            </a:spcAft>
            <a:buChar char="••"/>
          </a:pPr>
          <a:r>
            <a:rPr lang="en-US" sz="1400" kern="1200" dirty="0" smtClean="0"/>
            <a:t>URAC</a:t>
          </a:r>
          <a:endParaRPr lang="en-US" sz="1400" kern="1200" dirty="0"/>
        </a:p>
      </dsp:txBody>
      <dsp:txXfrm>
        <a:off x="3709239" y="1803667"/>
        <a:ext cx="1909867" cy="1708116"/>
      </dsp:txXfrm>
    </dsp:sp>
    <dsp:sp modelId="{1E2C47E7-B5AD-4B90-9C1E-CAEED1836822}">
      <dsp:nvSpPr>
        <dsp:cNvPr id="0" name=""/>
        <dsp:cNvSpPr/>
      </dsp:nvSpPr>
      <dsp:spPr>
        <a:xfrm>
          <a:off x="5564943" y="1127818"/>
          <a:ext cx="647959" cy="501963"/>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n-US" sz="1100" kern="1200"/>
        </a:p>
      </dsp:txBody>
      <dsp:txXfrm>
        <a:off x="5564943" y="1228211"/>
        <a:ext cx="497370" cy="301177"/>
      </dsp:txXfrm>
    </dsp:sp>
    <dsp:sp modelId="{3E994DF8-D339-4D50-A823-6FDA06271112}">
      <dsp:nvSpPr>
        <dsp:cNvPr id="0" name=""/>
        <dsp:cNvSpPr/>
      </dsp:nvSpPr>
      <dsp:spPr>
        <a:xfrm>
          <a:off x="6481867" y="1007074"/>
          <a:ext cx="2016151" cy="111517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53340" numCol="1" spcCol="1270" anchor="t" anchorCtr="0">
          <a:noAutofit/>
        </a:bodyPr>
        <a:lstStyle/>
        <a:p>
          <a:pPr lvl="0" algn="l" defTabSz="622300">
            <a:lnSpc>
              <a:spcPct val="90000"/>
            </a:lnSpc>
            <a:spcBef>
              <a:spcPct val="0"/>
            </a:spcBef>
            <a:spcAft>
              <a:spcPct val="35000"/>
            </a:spcAft>
          </a:pPr>
          <a:r>
            <a:rPr lang="en-US" sz="1400" kern="1200" dirty="0" smtClean="0"/>
            <a:t>Measures are field tested, and potentially endorsed if appropriate</a:t>
          </a:r>
          <a:endParaRPr lang="en-US" sz="1400" kern="1200" dirty="0"/>
        </a:p>
      </dsp:txBody>
      <dsp:txXfrm>
        <a:off x="6481867" y="1007074"/>
        <a:ext cx="2016151" cy="743451"/>
      </dsp:txXfrm>
    </dsp:sp>
    <dsp:sp modelId="{8A8733C7-20A3-4AFD-9B1F-1B5C5FB5D2EE}">
      <dsp:nvSpPr>
        <dsp:cNvPr id="0" name=""/>
        <dsp:cNvSpPr/>
      </dsp:nvSpPr>
      <dsp:spPr>
        <a:xfrm>
          <a:off x="6894814" y="1750525"/>
          <a:ext cx="2016151" cy="1814400"/>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National Quality Forum (NQF)</a:t>
          </a:r>
          <a:endParaRPr lang="en-US" sz="1400" kern="1200" dirty="0"/>
        </a:p>
        <a:p>
          <a:pPr marL="114300" lvl="1" indent="-114300" algn="l" defTabSz="622300">
            <a:lnSpc>
              <a:spcPct val="90000"/>
            </a:lnSpc>
            <a:spcBef>
              <a:spcPct val="0"/>
            </a:spcBef>
            <a:spcAft>
              <a:spcPct val="15000"/>
            </a:spcAft>
            <a:buChar char="••"/>
          </a:pPr>
          <a:r>
            <a:rPr lang="en-US" sz="1400" kern="1200" dirty="0" smtClean="0"/>
            <a:t>Pharmacy Quality Alliance (PQA)</a:t>
          </a:r>
          <a:endParaRPr lang="en-US" sz="1400" kern="1200" dirty="0"/>
        </a:p>
      </dsp:txBody>
      <dsp:txXfrm>
        <a:off x="6947956" y="1803667"/>
        <a:ext cx="1909867" cy="17081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EA3AF3-F6AB-464C-8B58-724142D56DBC}">
      <dsp:nvSpPr>
        <dsp:cNvPr id="0" name=""/>
        <dsp:cNvSpPr/>
      </dsp:nvSpPr>
      <dsp:spPr>
        <a:xfrm>
          <a:off x="2333" y="102284"/>
          <a:ext cx="2275284" cy="85754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kern="1200" dirty="0" smtClean="0"/>
            <a:t>Plans receive bonus payments based on Star Rating</a:t>
          </a:r>
          <a:endParaRPr lang="en-US" sz="1700" kern="1200" dirty="0"/>
        </a:p>
      </dsp:txBody>
      <dsp:txXfrm>
        <a:off x="2333" y="102284"/>
        <a:ext cx="2275284" cy="857549"/>
      </dsp:txXfrm>
    </dsp:sp>
    <dsp:sp modelId="{319C2505-6D8E-4345-9B35-EA4ADD007256}">
      <dsp:nvSpPr>
        <dsp:cNvPr id="0" name=""/>
        <dsp:cNvSpPr/>
      </dsp:nvSpPr>
      <dsp:spPr>
        <a:xfrm>
          <a:off x="2333" y="959833"/>
          <a:ext cx="2275284" cy="24732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4-5 Stars:  </a:t>
          </a:r>
          <a:r>
            <a:rPr lang="en-US" sz="1700" kern="1200" dirty="0" smtClean="0"/>
            <a:t>5%</a:t>
          </a:r>
          <a:endParaRPr lang="en-US" sz="1700" kern="1200" dirty="0"/>
        </a:p>
        <a:p>
          <a:pPr marL="171450" lvl="1" indent="-171450" algn="l" defTabSz="755650">
            <a:lnSpc>
              <a:spcPct val="90000"/>
            </a:lnSpc>
            <a:spcBef>
              <a:spcPct val="0"/>
            </a:spcBef>
            <a:spcAft>
              <a:spcPct val="15000"/>
            </a:spcAft>
            <a:buChar char="••"/>
          </a:pPr>
          <a:r>
            <a:rPr lang="en-US" sz="1700" kern="1200" dirty="0" smtClean="0"/>
            <a:t>Less than </a:t>
          </a:r>
          <a:r>
            <a:rPr lang="en-US" sz="1700" kern="1200" dirty="0" smtClean="0"/>
            <a:t>4 </a:t>
          </a:r>
          <a:r>
            <a:rPr lang="en-US" sz="1700" kern="1200" dirty="0" smtClean="0"/>
            <a:t>Stars:  0%</a:t>
          </a:r>
          <a:endParaRPr lang="en-US" sz="1700" kern="1200" dirty="0"/>
        </a:p>
      </dsp:txBody>
      <dsp:txXfrm>
        <a:off x="2333" y="959833"/>
        <a:ext cx="2275284" cy="2473245"/>
      </dsp:txXfrm>
    </dsp:sp>
    <dsp:sp modelId="{1277BCFB-B910-4301-8EBD-6FABC06C1178}">
      <dsp:nvSpPr>
        <dsp:cNvPr id="0" name=""/>
        <dsp:cNvSpPr/>
      </dsp:nvSpPr>
      <dsp:spPr>
        <a:xfrm>
          <a:off x="2596157" y="102284"/>
          <a:ext cx="2275284" cy="85754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kern="1200" dirty="0" smtClean="0"/>
            <a:t>Criteria for Double Quality Bonus for Qualifying Counties</a:t>
          </a:r>
          <a:endParaRPr lang="en-US" sz="1700" kern="1200" dirty="0"/>
        </a:p>
      </dsp:txBody>
      <dsp:txXfrm>
        <a:off x="2596157" y="102284"/>
        <a:ext cx="2275284" cy="857549"/>
      </dsp:txXfrm>
    </dsp:sp>
    <dsp:sp modelId="{207CDE0F-0EBF-443C-AF1B-42BD6EB75DAE}">
      <dsp:nvSpPr>
        <dsp:cNvPr id="0" name=""/>
        <dsp:cNvSpPr/>
      </dsp:nvSpPr>
      <dsp:spPr>
        <a:xfrm>
          <a:off x="2596157" y="959833"/>
          <a:ext cx="2275284" cy="24732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Urban floor county (population &gt; 250,000)</a:t>
          </a:r>
          <a:endParaRPr lang="en-US" sz="1700" kern="1200" dirty="0"/>
        </a:p>
        <a:p>
          <a:pPr marL="171450" lvl="1" indent="-171450" algn="l" defTabSz="755650">
            <a:lnSpc>
              <a:spcPct val="90000"/>
            </a:lnSpc>
            <a:spcBef>
              <a:spcPct val="0"/>
            </a:spcBef>
            <a:spcAft>
              <a:spcPct val="15000"/>
            </a:spcAft>
            <a:buChar char="••"/>
          </a:pPr>
          <a:r>
            <a:rPr lang="en-US" sz="1700" kern="1200" dirty="0" smtClean="0"/>
            <a:t>Medicare Advantage market share greater than 25% for county</a:t>
          </a:r>
          <a:endParaRPr lang="en-US" sz="1700" kern="1200" dirty="0"/>
        </a:p>
        <a:p>
          <a:pPr marL="171450" lvl="1" indent="-171450" algn="l" defTabSz="755650">
            <a:lnSpc>
              <a:spcPct val="90000"/>
            </a:lnSpc>
            <a:spcBef>
              <a:spcPct val="0"/>
            </a:spcBef>
            <a:spcAft>
              <a:spcPct val="15000"/>
            </a:spcAft>
            <a:buChar char="••"/>
          </a:pPr>
          <a:r>
            <a:rPr lang="en-US" sz="1700" kern="1200" dirty="0" smtClean="0"/>
            <a:t>Local fee-for-service spending below national average</a:t>
          </a:r>
          <a:endParaRPr lang="en-US" sz="1700" kern="1200" dirty="0"/>
        </a:p>
      </dsp:txBody>
      <dsp:txXfrm>
        <a:off x="2596157" y="959833"/>
        <a:ext cx="2275284" cy="2473245"/>
      </dsp:txXfrm>
    </dsp:sp>
    <dsp:sp modelId="{E2FD5D3C-9F27-45F8-AAD2-E2F4CB12D538}">
      <dsp:nvSpPr>
        <dsp:cNvPr id="0" name=""/>
        <dsp:cNvSpPr/>
      </dsp:nvSpPr>
      <dsp:spPr>
        <a:xfrm>
          <a:off x="5189981" y="102284"/>
          <a:ext cx="2275284" cy="85754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lvl="0" algn="ctr" defTabSz="755650">
            <a:lnSpc>
              <a:spcPct val="90000"/>
            </a:lnSpc>
            <a:spcBef>
              <a:spcPct val="0"/>
            </a:spcBef>
            <a:spcAft>
              <a:spcPct val="35000"/>
            </a:spcAft>
          </a:pPr>
          <a:r>
            <a:rPr lang="en-US" sz="1700" kern="1200" dirty="0" smtClean="0"/>
            <a:t>MA Plan Beneficiary Rebate Amounts</a:t>
          </a:r>
          <a:endParaRPr lang="en-US" sz="1700" kern="1200" dirty="0"/>
        </a:p>
      </dsp:txBody>
      <dsp:txXfrm>
        <a:off x="5189981" y="102284"/>
        <a:ext cx="2275284" cy="857549"/>
      </dsp:txXfrm>
    </dsp:sp>
    <dsp:sp modelId="{44A23313-623E-4DA8-ABCA-4323CD4A073D}">
      <dsp:nvSpPr>
        <dsp:cNvPr id="0" name=""/>
        <dsp:cNvSpPr/>
      </dsp:nvSpPr>
      <dsp:spPr>
        <a:xfrm>
          <a:off x="5189981" y="959833"/>
          <a:ext cx="2275284" cy="247324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kern="1200" dirty="0" smtClean="0"/>
            <a:t>4.5 – 5 stars: 70%</a:t>
          </a:r>
          <a:endParaRPr lang="en-US" sz="1700" kern="1200" dirty="0"/>
        </a:p>
        <a:p>
          <a:pPr marL="171450" lvl="1" indent="-171450" algn="l" defTabSz="755650">
            <a:lnSpc>
              <a:spcPct val="90000"/>
            </a:lnSpc>
            <a:spcBef>
              <a:spcPct val="0"/>
            </a:spcBef>
            <a:spcAft>
              <a:spcPct val="15000"/>
            </a:spcAft>
            <a:buChar char="••"/>
          </a:pPr>
          <a:r>
            <a:rPr lang="en-US" sz="1700" kern="1200" dirty="0" smtClean="0"/>
            <a:t>3.5 – 4.4 stars: 65%</a:t>
          </a:r>
          <a:endParaRPr lang="en-US" sz="1700" kern="1200" dirty="0"/>
        </a:p>
        <a:p>
          <a:pPr marL="171450" lvl="1" indent="-171450" algn="l" defTabSz="755650">
            <a:lnSpc>
              <a:spcPct val="90000"/>
            </a:lnSpc>
            <a:spcBef>
              <a:spcPct val="0"/>
            </a:spcBef>
            <a:spcAft>
              <a:spcPct val="15000"/>
            </a:spcAft>
            <a:buChar char="••"/>
          </a:pPr>
          <a:r>
            <a:rPr lang="en-US" sz="1700" kern="1200" dirty="0" smtClean="0"/>
            <a:t>&lt;3.5 stars: 50%</a:t>
          </a:r>
          <a:endParaRPr lang="en-US" sz="1700" kern="1200" dirty="0"/>
        </a:p>
      </dsp:txBody>
      <dsp:txXfrm>
        <a:off x="5189981" y="959833"/>
        <a:ext cx="2275284" cy="2473245"/>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3043238" cy="465138"/>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defTabSz="933450">
              <a:defRPr sz="1200">
                <a:latin typeface="Calibri" pitchFamily="34" charset="0"/>
                <a:cs typeface="Arial" charset="0"/>
              </a:defRPr>
            </a:lvl1pPr>
          </a:lstStyle>
          <a:p>
            <a:pPr>
              <a:defRPr/>
            </a:pPr>
            <a:endParaRPr lang="en-US"/>
          </a:p>
        </p:txBody>
      </p:sp>
      <p:sp>
        <p:nvSpPr>
          <p:cNvPr id="38915" name="Rectangle 3"/>
          <p:cNvSpPr>
            <a:spLocks noGrp="1" noChangeArrowheads="1"/>
          </p:cNvSpPr>
          <p:nvPr>
            <p:ph type="dt" idx="1"/>
          </p:nvPr>
        </p:nvSpPr>
        <p:spPr bwMode="auto">
          <a:xfrm>
            <a:off x="3978275" y="0"/>
            <a:ext cx="3043238" cy="465138"/>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lvl1pPr algn="r" defTabSz="933450">
              <a:defRPr sz="1200">
                <a:latin typeface="Calibri" pitchFamily="34" charset="0"/>
                <a:cs typeface="Arial" charset="0"/>
              </a:defRPr>
            </a:lvl1pPr>
          </a:lstStyle>
          <a:p>
            <a:pPr>
              <a:defRPr/>
            </a:pPr>
            <a:fld id="{73E70E34-23ED-4B6E-8EC8-983C28B7A3FD}" type="datetimeFigureOut">
              <a:rPr lang="en-US"/>
              <a:pPr>
                <a:defRPr/>
              </a:pPr>
              <a:t>2/1/2015</a:t>
            </a:fld>
            <a:endParaRPr lang="en-US"/>
          </a:p>
        </p:txBody>
      </p:sp>
      <p:sp>
        <p:nvSpPr>
          <p:cNvPr id="35844"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7" name="Rectangle 5"/>
          <p:cNvSpPr>
            <a:spLocks noGrp="1" noChangeArrowheads="1"/>
          </p:cNvSpPr>
          <p:nvPr>
            <p:ph type="body" sz="quarter" idx="3"/>
          </p:nvPr>
        </p:nvSpPr>
        <p:spPr bwMode="auto">
          <a:xfrm>
            <a:off x="701675" y="4421188"/>
            <a:ext cx="5619750" cy="4189412"/>
          </a:xfrm>
          <a:prstGeom prst="rect">
            <a:avLst/>
          </a:prstGeom>
          <a:noFill/>
          <a:ln w="9525">
            <a:noFill/>
            <a:miter lim="800000"/>
            <a:headEnd/>
            <a:tailEnd/>
          </a:ln>
          <a:effectLst/>
        </p:spPr>
        <p:txBody>
          <a:bodyPr vert="horz" wrap="square" lIns="93324" tIns="46662" rIns="93324" bIns="4666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8918" name="Rectangle 6"/>
          <p:cNvSpPr>
            <a:spLocks noGrp="1" noChangeArrowheads="1"/>
          </p:cNvSpPr>
          <p:nvPr>
            <p:ph type="ftr" sz="quarter" idx="4"/>
          </p:nvPr>
        </p:nvSpPr>
        <p:spPr bwMode="auto">
          <a:xfrm>
            <a:off x="0" y="8842375"/>
            <a:ext cx="3043238" cy="465138"/>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defTabSz="933450">
              <a:defRPr sz="1200">
                <a:latin typeface="Calibri" pitchFamily="34" charset="0"/>
                <a:cs typeface="Arial" charset="0"/>
              </a:defRPr>
            </a:lvl1pPr>
          </a:lstStyle>
          <a:p>
            <a:pPr>
              <a:defRPr/>
            </a:pPr>
            <a:endParaRPr lang="en-US"/>
          </a:p>
        </p:txBody>
      </p:sp>
      <p:sp>
        <p:nvSpPr>
          <p:cNvPr id="38919" name="Rectangle 7"/>
          <p:cNvSpPr>
            <a:spLocks noGrp="1" noChangeArrowheads="1"/>
          </p:cNvSpPr>
          <p:nvPr>
            <p:ph type="sldNum" sz="quarter" idx="5"/>
          </p:nvPr>
        </p:nvSpPr>
        <p:spPr bwMode="auto">
          <a:xfrm>
            <a:off x="3978275" y="8842375"/>
            <a:ext cx="3043238" cy="465138"/>
          </a:xfrm>
          <a:prstGeom prst="rect">
            <a:avLst/>
          </a:prstGeom>
          <a:noFill/>
          <a:ln w="9525">
            <a:noFill/>
            <a:miter lim="800000"/>
            <a:headEnd/>
            <a:tailEnd/>
          </a:ln>
          <a:effectLst/>
        </p:spPr>
        <p:txBody>
          <a:bodyPr vert="horz" wrap="square" lIns="93324" tIns="46662" rIns="93324" bIns="46662" numCol="1" anchor="b" anchorCtr="0" compatLnSpc="1">
            <a:prstTxWarp prst="textNoShape">
              <a:avLst/>
            </a:prstTxWarp>
          </a:bodyPr>
          <a:lstStyle>
            <a:lvl1pPr algn="r" defTabSz="933450">
              <a:defRPr sz="1200">
                <a:latin typeface="Calibri" pitchFamily="34" charset="0"/>
                <a:cs typeface="Arial" charset="0"/>
              </a:defRPr>
            </a:lvl1pPr>
          </a:lstStyle>
          <a:p>
            <a:pPr>
              <a:defRPr/>
            </a:pPr>
            <a:fld id="{CD201AD1-C17E-4AF0-A861-3435A94F3091}" type="slidenum">
              <a:rPr lang="en-US"/>
              <a:pPr>
                <a:defRPr/>
              </a:pPr>
              <a:t>‹#›</a:t>
            </a:fld>
            <a:endParaRPr lang="en-US"/>
          </a:p>
        </p:txBody>
      </p:sp>
    </p:spTree>
    <p:extLst>
      <p:ext uri="{BB962C8B-B14F-4D97-AF65-F5344CB8AC3E}">
        <p14:creationId xmlns:p14="http://schemas.microsoft.com/office/powerpoint/2010/main" val="3144896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55000" lnSpcReduction="20000"/>
          </a:bodyPr>
          <a:lstStyle/>
          <a:p>
            <a:pPr>
              <a:defRPr/>
            </a:pPr>
            <a:endParaRPr lang="en-US" dirty="0"/>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D5A86891-DC5F-48E7-9673-707234FBC5C5}" type="slidenum">
              <a:rPr lang="en-US" altLang="en-US" smtClean="0">
                <a:latin typeface="Calibri" pitchFamily="34" charset="0"/>
              </a:rPr>
              <a:pPr eaLnBrk="1" hangingPunct="1"/>
              <a:t>10</a:t>
            </a:fld>
            <a:endParaRPr lang="en-US" altLang="en-US" smtClean="0">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http://pqaalliance.org/about/default.asp</a:t>
            </a:r>
            <a:endParaRPr lang="en-US" dirty="0"/>
          </a:p>
        </p:txBody>
      </p:sp>
      <p:sp>
        <p:nvSpPr>
          <p:cNvPr id="4" name="Slide Number Placeholder 3"/>
          <p:cNvSpPr>
            <a:spLocks noGrp="1"/>
          </p:cNvSpPr>
          <p:nvPr>
            <p:ph type="sldNum" sz="quarter" idx="10"/>
          </p:nvPr>
        </p:nvSpPr>
        <p:spPr/>
        <p:txBody>
          <a:bodyPr/>
          <a:lstStyle/>
          <a:p>
            <a:fld id="{10B78477-B052-4D4F-8618-7FB500525E00}" type="slidenum">
              <a:rPr lang="en-US" smtClean="0"/>
              <a:t>11</a:t>
            </a:fld>
            <a:endParaRPr lang="en-US" dirty="0"/>
          </a:p>
        </p:txBody>
      </p:sp>
    </p:spTree>
    <p:extLst>
      <p:ext uri="{BB962C8B-B14F-4D97-AF65-F5344CB8AC3E}">
        <p14:creationId xmlns:p14="http://schemas.microsoft.com/office/powerpoint/2010/main" val="2086756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http://pqaalliance.org/measures/default.asp</a:t>
            </a:r>
            <a:endParaRPr lang="en-US" dirty="0"/>
          </a:p>
        </p:txBody>
      </p:sp>
      <p:sp>
        <p:nvSpPr>
          <p:cNvPr id="4" name="Slide Number Placeholder 3"/>
          <p:cNvSpPr>
            <a:spLocks noGrp="1"/>
          </p:cNvSpPr>
          <p:nvPr>
            <p:ph type="sldNum" sz="quarter" idx="10"/>
          </p:nvPr>
        </p:nvSpPr>
        <p:spPr/>
        <p:txBody>
          <a:bodyPr/>
          <a:lstStyle/>
          <a:p>
            <a:fld id="{10B78477-B052-4D4F-8618-7FB500525E00}" type="slidenum">
              <a:rPr lang="en-US" smtClean="0"/>
              <a:t>12</a:t>
            </a:fld>
            <a:endParaRPr lang="en-US" dirty="0"/>
          </a:p>
        </p:txBody>
      </p:sp>
    </p:spTree>
    <p:extLst>
      <p:ext uri="{BB962C8B-B14F-4D97-AF65-F5344CB8AC3E}">
        <p14:creationId xmlns:p14="http://schemas.microsoft.com/office/powerpoint/2010/main" val="1448768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834F4F17-BF8A-4B1A-9AAB-F296BEE1D7F5}" type="slidenum">
              <a:rPr lang="en-US" altLang="en-US" smtClean="0">
                <a:latin typeface="Calibri" pitchFamily="34" charset="0"/>
              </a:rPr>
              <a:pPr eaLnBrk="1" hangingPunct="1"/>
              <a:t>13</a:t>
            </a:fld>
            <a:endParaRPr lang="en-US" altLang="en-US" smtClean="0">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http://www.medicare.gov/find-a-plan/staticpages/rating/planrating-help.aspx</a:t>
            </a:r>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340" eaLnBrk="0" hangingPunct="0">
              <a:defRPr>
                <a:solidFill>
                  <a:schemeClr val="tx1"/>
                </a:solidFill>
                <a:latin typeface="Arial" charset="0"/>
                <a:cs typeface="Arial" charset="0"/>
              </a:defRPr>
            </a:lvl1pPr>
            <a:lvl2pPr marL="742862" indent="-285716" defTabSz="933340" eaLnBrk="0" hangingPunct="0">
              <a:defRPr>
                <a:solidFill>
                  <a:schemeClr val="tx1"/>
                </a:solidFill>
                <a:latin typeface="Arial" charset="0"/>
                <a:cs typeface="Arial" charset="0"/>
              </a:defRPr>
            </a:lvl2pPr>
            <a:lvl3pPr marL="1142865" indent="-228573" defTabSz="933340" eaLnBrk="0" hangingPunct="0">
              <a:defRPr>
                <a:solidFill>
                  <a:schemeClr val="tx1"/>
                </a:solidFill>
                <a:latin typeface="Arial" charset="0"/>
                <a:cs typeface="Arial" charset="0"/>
              </a:defRPr>
            </a:lvl3pPr>
            <a:lvl4pPr marL="1600011" indent="-228573" defTabSz="933340" eaLnBrk="0" hangingPunct="0">
              <a:defRPr>
                <a:solidFill>
                  <a:schemeClr val="tx1"/>
                </a:solidFill>
                <a:latin typeface="Arial" charset="0"/>
                <a:cs typeface="Arial" charset="0"/>
              </a:defRPr>
            </a:lvl4pPr>
            <a:lvl5pPr marL="2057157" indent="-228573" defTabSz="933340" eaLnBrk="0" hangingPunct="0">
              <a:defRPr>
                <a:solidFill>
                  <a:schemeClr val="tx1"/>
                </a:solidFill>
                <a:latin typeface="Arial" charset="0"/>
                <a:cs typeface="Arial" charset="0"/>
              </a:defRPr>
            </a:lvl5pPr>
            <a:lvl6pPr marL="2514303" indent="-228573" defTabSz="933340" eaLnBrk="0" fontAlgn="base" hangingPunct="0">
              <a:spcBef>
                <a:spcPct val="0"/>
              </a:spcBef>
              <a:spcAft>
                <a:spcPct val="0"/>
              </a:spcAft>
              <a:defRPr>
                <a:solidFill>
                  <a:schemeClr val="tx1"/>
                </a:solidFill>
                <a:latin typeface="Arial" charset="0"/>
                <a:cs typeface="Arial" charset="0"/>
              </a:defRPr>
            </a:lvl6pPr>
            <a:lvl7pPr marL="2971448" indent="-228573" defTabSz="933340" eaLnBrk="0" fontAlgn="base" hangingPunct="0">
              <a:spcBef>
                <a:spcPct val="0"/>
              </a:spcBef>
              <a:spcAft>
                <a:spcPct val="0"/>
              </a:spcAft>
              <a:defRPr>
                <a:solidFill>
                  <a:schemeClr val="tx1"/>
                </a:solidFill>
                <a:latin typeface="Arial" charset="0"/>
                <a:cs typeface="Arial" charset="0"/>
              </a:defRPr>
            </a:lvl7pPr>
            <a:lvl8pPr marL="3428594" indent="-228573" defTabSz="933340" eaLnBrk="0" fontAlgn="base" hangingPunct="0">
              <a:spcBef>
                <a:spcPct val="0"/>
              </a:spcBef>
              <a:spcAft>
                <a:spcPct val="0"/>
              </a:spcAft>
              <a:defRPr>
                <a:solidFill>
                  <a:schemeClr val="tx1"/>
                </a:solidFill>
                <a:latin typeface="Arial" charset="0"/>
                <a:cs typeface="Arial" charset="0"/>
              </a:defRPr>
            </a:lvl8pPr>
            <a:lvl9pPr marL="3885741" indent="-228573" defTabSz="933340" eaLnBrk="0" fontAlgn="base" hangingPunct="0">
              <a:spcBef>
                <a:spcPct val="0"/>
              </a:spcBef>
              <a:spcAft>
                <a:spcPct val="0"/>
              </a:spcAft>
              <a:defRPr>
                <a:solidFill>
                  <a:schemeClr val="tx1"/>
                </a:solidFill>
                <a:latin typeface="Arial" charset="0"/>
                <a:cs typeface="Arial" charset="0"/>
              </a:defRPr>
            </a:lvl9pPr>
          </a:lstStyle>
          <a:p>
            <a:pPr eaLnBrk="1" hangingPunct="1"/>
            <a:fld id="{FCBDFB9E-13F6-47AE-AB8B-86C19DD46E65}" type="slidenum">
              <a:rPr lang="en-US" altLang="en-US" smtClean="0">
                <a:latin typeface="Calibri" pitchFamily="34" charset="0"/>
              </a:rPr>
              <a:pPr eaLnBrk="1" hangingPunct="1"/>
              <a:t>14</a:t>
            </a:fld>
            <a:endParaRPr lang="en-US" altLang="en-US" dirty="0" smtClean="0">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B78477-B052-4D4F-8618-7FB500525E00}" type="slidenum">
              <a:rPr lang="en-US" smtClean="0"/>
              <a:t>15</a:t>
            </a:fld>
            <a:endParaRPr lang="en-US" dirty="0"/>
          </a:p>
        </p:txBody>
      </p:sp>
    </p:spTree>
    <p:extLst>
      <p:ext uri="{BB962C8B-B14F-4D97-AF65-F5344CB8AC3E}">
        <p14:creationId xmlns:p14="http://schemas.microsoft.com/office/powerpoint/2010/main" val="273759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B78477-B052-4D4F-8618-7FB500525E00}" type="slidenum">
              <a:rPr lang="en-US" smtClean="0"/>
              <a:t>16</a:t>
            </a:fld>
            <a:endParaRPr lang="en-US" dirty="0"/>
          </a:p>
        </p:txBody>
      </p:sp>
    </p:spTree>
    <p:extLst>
      <p:ext uri="{BB962C8B-B14F-4D97-AF65-F5344CB8AC3E}">
        <p14:creationId xmlns:p14="http://schemas.microsoft.com/office/powerpoint/2010/main" val="2684539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eaLnBrk="1" fontAlgn="auto" hangingPunct="1">
              <a:spcBef>
                <a:spcPts val="0"/>
              </a:spcBef>
              <a:spcAft>
                <a:spcPts val="0"/>
              </a:spcAft>
              <a:defRPr/>
            </a:pPr>
            <a:r>
              <a:rPr lang="en-US" dirty="0" smtClean="0"/>
              <a:t>http://kaiserfamilyfoundation.files.wordpress.com/2014/08/8621-medicare-part-d-in-its-ninth-year.pdf</a:t>
            </a:r>
          </a:p>
          <a:p>
            <a:endParaRPr lang="en-US" dirty="0"/>
          </a:p>
        </p:txBody>
      </p:sp>
      <p:sp>
        <p:nvSpPr>
          <p:cNvPr id="4" name="Slide Number Placeholder 3"/>
          <p:cNvSpPr>
            <a:spLocks noGrp="1"/>
          </p:cNvSpPr>
          <p:nvPr>
            <p:ph type="sldNum" sz="quarter" idx="10"/>
          </p:nvPr>
        </p:nvSpPr>
        <p:spPr/>
        <p:txBody>
          <a:bodyPr/>
          <a:lstStyle/>
          <a:p>
            <a:fld id="{EF01254C-A183-412B-A28E-AE19FB5CCCA1}" type="slidenum">
              <a:rPr lang="en-US" smtClean="0"/>
              <a:t>17</a:t>
            </a:fld>
            <a:endParaRPr lang="en-US" dirty="0"/>
          </a:p>
        </p:txBody>
      </p:sp>
    </p:spTree>
    <p:extLst>
      <p:ext uri="{BB962C8B-B14F-4D97-AF65-F5344CB8AC3E}">
        <p14:creationId xmlns:p14="http://schemas.microsoft.com/office/powerpoint/2010/main" val="1433067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340" eaLnBrk="0" hangingPunct="0">
              <a:defRPr>
                <a:solidFill>
                  <a:schemeClr val="tx1"/>
                </a:solidFill>
                <a:latin typeface="Arial" charset="0"/>
                <a:cs typeface="Arial" charset="0"/>
              </a:defRPr>
            </a:lvl1pPr>
            <a:lvl2pPr marL="742862" indent="-285716" defTabSz="933340" eaLnBrk="0" hangingPunct="0">
              <a:defRPr>
                <a:solidFill>
                  <a:schemeClr val="tx1"/>
                </a:solidFill>
                <a:latin typeface="Arial" charset="0"/>
                <a:cs typeface="Arial" charset="0"/>
              </a:defRPr>
            </a:lvl2pPr>
            <a:lvl3pPr marL="1142865" indent="-228573" defTabSz="933340" eaLnBrk="0" hangingPunct="0">
              <a:defRPr>
                <a:solidFill>
                  <a:schemeClr val="tx1"/>
                </a:solidFill>
                <a:latin typeface="Arial" charset="0"/>
                <a:cs typeface="Arial" charset="0"/>
              </a:defRPr>
            </a:lvl3pPr>
            <a:lvl4pPr marL="1600011" indent="-228573" defTabSz="933340" eaLnBrk="0" hangingPunct="0">
              <a:defRPr>
                <a:solidFill>
                  <a:schemeClr val="tx1"/>
                </a:solidFill>
                <a:latin typeface="Arial" charset="0"/>
                <a:cs typeface="Arial" charset="0"/>
              </a:defRPr>
            </a:lvl4pPr>
            <a:lvl5pPr marL="2057157" indent="-228573" defTabSz="933340" eaLnBrk="0" hangingPunct="0">
              <a:defRPr>
                <a:solidFill>
                  <a:schemeClr val="tx1"/>
                </a:solidFill>
                <a:latin typeface="Arial" charset="0"/>
                <a:cs typeface="Arial" charset="0"/>
              </a:defRPr>
            </a:lvl5pPr>
            <a:lvl6pPr marL="2514303" indent="-228573" defTabSz="933340" eaLnBrk="0" fontAlgn="base" hangingPunct="0">
              <a:spcBef>
                <a:spcPct val="0"/>
              </a:spcBef>
              <a:spcAft>
                <a:spcPct val="0"/>
              </a:spcAft>
              <a:defRPr>
                <a:solidFill>
                  <a:schemeClr val="tx1"/>
                </a:solidFill>
                <a:latin typeface="Arial" charset="0"/>
                <a:cs typeface="Arial" charset="0"/>
              </a:defRPr>
            </a:lvl6pPr>
            <a:lvl7pPr marL="2971448" indent="-228573" defTabSz="933340" eaLnBrk="0" fontAlgn="base" hangingPunct="0">
              <a:spcBef>
                <a:spcPct val="0"/>
              </a:spcBef>
              <a:spcAft>
                <a:spcPct val="0"/>
              </a:spcAft>
              <a:defRPr>
                <a:solidFill>
                  <a:schemeClr val="tx1"/>
                </a:solidFill>
                <a:latin typeface="Arial" charset="0"/>
                <a:cs typeface="Arial" charset="0"/>
              </a:defRPr>
            </a:lvl7pPr>
            <a:lvl8pPr marL="3428594" indent="-228573" defTabSz="933340" eaLnBrk="0" fontAlgn="base" hangingPunct="0">
              <a:spcBef>
                <a:spcPct val="0"/>
              </a:spcBef>
              <a:spcAft>
                <a:spcPct val="0"/>
              </a:spcAft>
              <a:defRPr>
                <a:solidFill>
                  <a:schemeClr val="tx1"/>
                </a:solidFill>
                <a:latin typeface="Arial" charset="0"/>
                <a:cs typeface="Arial" charset="0"/>
              </a:defRPr>
            </a:lvl8pPr>
            <a:lvl9pPr marL="3885741" indent="-228573" defTabSz="933340" eaLnBrk="0" fontAlgn="base" hangingPunct="0">
              <a:spcBef>
                <a:spcPct val="0"/>
              </a:spcBef>
              <a:spcAft>
                <a:spcPct val="0"/>
              </a:spcAft>
              <a:defRPr>
                <a:solidFill>
                  <a:schemeClr val="tx1"/>
                </a:solidFill>
                <a:latin typeface="Arial" charset="0"/>
                <a:cs typeface="Arial" charset="0"/>
              </a:defRPr>
            </a:lvl9pPr>
          </a:lstStyle>
          <a:p>
            <a:pPr eaLnBrk="1" hangingPunct="1"/>
            <a:fld id="{3E4F4D55-4BA0-488C-873A-0457F33271C1}" type="slidenum">
              <a:rPr lang="en-US" altLang="en-US" smtClean="0">
                <a:latin typeface="Calibri" pitchFamily="34" charset="0"/>
              </a:rPr>
              <a:pPr eaLnBrk="1" hangingPunct="1"/>
              <a:t>18</a:t>
            </a:fld>
            <a:endParaRPr lang="en-US" altLang="en-US" dirty="0" smtClean="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120CD827-45FA-48C5-AE54-87C7CF4CFDA2}" type="slidenum">
              <a:rPr lang="en-US" altLang="en-US" smtClean="0">
                <a:latin typeface="Calibri" pitchFamily="34" charset="0"/>
              </a:rPr>
              <a:pPr eaLnBrk="1" hangingPunct="1"/>
              <a:t>19</a:t>
            </a:fld>
            <a:endParaRPr lang="en-US" altLang="en-US" smtClean="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73BB35CF-85F4-4F08-8325-B5B71475EFE4}" type="slidenum">
              <a:rPr lang="en-US" altLang="en-US" smtClean="0">
                <a:latin typeface="Calibri" pitchFamily="34" charset="0"/>
              </a:rPr>
              <a:pPr eaLnBrk="1" hangingPunct="1"/>
              <a:t>2</a:t>
            </a:fld>
            <a:endParaRPr lang="en-US" altLang="en-US" smtClean="0">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Reference – Part D Prescription Drug Plan Domain Measures are located above</a:t>
            </a: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EFD8AC25-414A-416F-B7D2-664C909C2ABE}" type="slidenum">
              <a:rPr lang="en-US" altLang="en-US" smtClean="0">
                <a:latin typeface="Calibri" pitchFamily="34" charset="0"/>
              </a:rPr>
              <a:pPr eaLnBrk="1" hangingPunct="1"/>
              <a:t>20</a:t>
            </a:fld>
            <a:endParaRPr lang="en-US" altLang="en-US" smtClean="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Reference – Part D Prescription Drug Plan Domain Measures are located above</a:t>
            </a:r>
          </a:p>
          <a:p>
            <a:endParaRPr lang="en-US" altLang="en-US" smtClean="0"/>
          </a:p>
          <a:p>
            <a:r>
              <a:rPr lang="en-US" altLang="en-US" smtClean="0"/>
              <a:t>Managed Care Pharmacy Quality Initiatives often focus on the Patient Safety domain measures outlined above, including High Risk Medications, Treatment of Blood Pressure in People with Diabetes, and Medication Adherence measures for oral diabetes medications, blood pressure medications, and cholesterol medications.</a:t>
            </a:r>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DE85EF5E-FEE1-4581-8822-994BCD8F1A74}" type="slidenum">
              <a:rPr lang="en-US" altLang="en-US" smtClean="0">
                <a:latin typeface="Calibri" pitchFamily="34" charset="0"/>
              </a:rPr>
              <a:pPr eaLnBrk="1" hangingPunct="1"/>
              <a:t>21</a:t>
            </a:fld>
            <a:endParaRPr lang="en-US" altLang="en-US" smtClean="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Star rating</a:t>
            </a:r>
            <a:r>
              <a:rPr lang="en-US" altLang="en-US" baseline="0" dirty="0" smtClean="0"/>
              <a:t> cut points and thresholds change from year to year.</a:t>
            </a:r>
            <a:endParaRPr lang="en-US" altLang="en-US" dirty="0" smtClean="0"/>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340" eaLnBrk="0" hangingPunct="0">
              <a:defRPr>
                <a:solidFill>
                  <a:schemeClr val="tx1"/>
                </a:solidFill>
                <a:latin typeface="Arial" charset="0"/>
                <a:cs typeface="Arial" charset="0"/>
              </a:defRPr>
            </a:lvl1pPr>
            <a:lvl2pPr marL="742862" indent="-285716" defTabSz="933340" eaLnBrk="0" hangingPunct="0">
              <a:defRPr>
                <a:solidFill>
                  <a:schemeClr val="tx1"/>
                </a:solidFill>
                <a:latin typeface="Arial" charset="0"/>
                <a:cs typeface="Arial" charset="0"/>
              </a:defRPr>
            </a:lvl2pPr>
            <a:lvl3pPr marL="1142865" indent="-228573" defTabSz="933340" eaLnBrk="0" hangingPunct="0">
              <a:defRPr>
                <a:solidFill>
                  <a:schemeClr val="tx1"/>
                </a:solidFill>
                <a:latin typeface="Arial" charset="0"/>
                <a:cs typeface="Arial" charset="0"/>
              </a:defRPr>
            </a:lvl3pPr>
            <a:lvl4pPr marL="1600011" indent="-228573" defTabSz="933340" eaLnBrk="0" hangingPunct="0">
              <a:defRPr>
                <a:solidFill>
                  <a:schemeClr val="tx1"/>
                </a:solidFill>
                <a:latin typeface="Arial" charset="0"/>
                <a:cs typeface="Arial" charset="0"/>
              </a:defRPr>
            </a:lvl4pPr>
            <a:lvl5pPr marL="2057157" indent="-228573" defTabSz="933340" eaLnBrk="0" hangingPunct="0">
              <a:defRPr>
                <a:solidFill>
                  <a:schemeClr val="tx1"/>
                </a:solidFill>
                <a:latin typeface="Arial" charset="0"/>
                <a:cs typeface="Arial" charset="0"/>
              </a:defRPr>
            </a:lvl5pPr>
            <a:lvl6pPr marL="2514303" indent="-228573" defTabSz="933340" eaLnBrk="0" fontAlgn="base" hangingPunct="0">
              <a:spcBef>
                <a:spcPct val="0"/>
              </a:spcBef>
              <a:spcAft>
                <a:spcPct val="0"/>
              </a:spcAft>
              <a:defRPr>
                <a:solidFill>
                  <a:schemeClr val="tx1"/>
                </a:solidFill>
                <a:latin typeface="Arial" charset="0"/>
                <a:cs typeface="Arial" charset="0"/>
              </a:defRPr>
            </a:lvl6pPr>
            <a:lvl7pPr marL="2971448" indent="-228573" defTabSz="933340" eaLnBrk="0" fontAlgn="base" hangingPunct="0">
              <a:spcBef>
                <a:spcPct val="0"/>
              </a:spcBef>
              <a:spcAft>
                <a:spcPct val="0"/>
              </a:spcAft>
              <a:defRPr>
                <a:solidFill>
                  <a:schemeClr val="tx1"/>
                </a:solidFill>
                <a:latin typeface="Arial" charset="0"/>
                <a:cs typeface="Arial" charset="0"/>
              </a:defRPr>
            </a:lvl7pPr>
            <a:lvl8pPr marL="3428594" indent="-228573" defTabSz="933340" eaLnBrk="0" fontAlgn="base" hangingPunct="0">
              <a:spcBef>
                <a:spcPct val="0"/>
              </a:spcBef>
              <a:spcAft>
                <a:spcPct val="0"/>
              </a:spcAft>
              <a:defRPr>
                <a:solidFill>
                  <a:schemeClr val="tx1"/>
                </a:solidFill>
                <a:latin typeface="Arial" charset="0"/>
                <a:cs typeface="Arial" charset="0"/>
              </a:defRPr>
            </a:lvl8pPr>
            <a:lvl9pPr marL="3885741" indent="-228573" defTabSz="933340" eaLnBrk="0" fontAlgn="base" hangingPunct="0">
              <a:spcBef>
                <a:spcPct val="0"/>
              </a:spcBef>
              <a:spcAft>
                <a:spcPct val="0"/>
              </a:spcAft>
              <a:defRPr>
                <a:solidFill>
                  <a:schemeClr val="tx1"/>
                </a:solidFill>
                <a:latin typeface="Arial" charset="0"/>
                <a:cs typeface="Arial" charset="0"/>
              </a:defRPr>
            </a:lvl9pPr>
          </a:lstStyle>
          <a:p>
            <a:pPr eaLnBrk="1" hangingPunct="1"/>
            <a:fld id="{AB0744FD-9EBE-4045-9333-DD7A8B4C8806}" type="slidenum">
              <a:rPr lang="en-US" altLang="en-US" smtClean="0">
                <a:latin typeface="Calibri" pitchFamily="34" charset="0"/>
              </a:rPr>
              <a:pPr eaLnBrk="1" hangingPunct="1"/>
              <a:t>22</a:t>
            </a:fld>
            <a:endParaRPr lang="en-US" altLang="en-US" dirty="0" smtClean="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92">
              <a:defRPr/>
            </a:pPr>
            <a:r>
              <a:rPr lang="en-US" altLang="en-US" dirty="0"/>
              <a:t>2014 </a:t>
            </a:r>
            <a:r>
              <a:rPr lang="en-US" altLang="en-US" dirty="0" smtClean="0"/>
              <a:t>was the </a:t>
            </a:r>
            <a:r>
              <a:rPr lang="en-US" altLang="en-US" dirty="0"/>
              <a:t>final year for the CMS Star bonus demonstration </a:t>
            </a:r>
            <a:r>
              <a:rPr lang="en-US" altLang="en-US" dirty="0" smtClean="0"/>
              <a:t>project, where 3</a:t>
            </a:r>
            <a:r>
              <a:rPr lang="en-US" altLang="en-US" baseline="0" dirty="0" smtClean="0"/>
              <a:t> and 3.5 star plans received quality bonus payments</a:t>
            </a:r>
            <a:r>
              <a:rPr lang="en-US" altLang="en-US" dirty="0" smtClean="0"/>
              <a:t>.  </a:t>
            </a:r>
            <a:r>
              <a:rPr lang="en-US" altLang="en-US" dirty="0"/>
              <a:t>The purpose of the demonstration was to test whether providing scaled bonuses to Medicare Advantage organizations with 3 or more stars leads to more rapid and larger year-to-year quality improvements in quality scores.  </a:t>
            </a:r>
          </a:p>
          <a:p>
            <a:endParaRPr lang="en-US" altLang="en-US" dirty="0" smtClean="0"/>
          </a:p>
          <a:p>
            <a:r>
              <a:rPr lang="en-US" altLang="en-US" dirty="0" smtClean="0"/>
              <a:t>Beginning in 2015, plans</a:t>
            </a:r>
            <a:r>
              <a:rPr lang="en-US" altLang="en-US" baseline="0" dirty="0" smtClean="0"/>
              <a:t> with 3.5 stars or lower will no longer receive bonuses once the demonstration project ends.  Only plans with 4 stars or higher will receive quality bonus payment.</a:t>
            </a:r>
            <a:endParaRPr lang="en-US" altLang="en-US" dirty="0"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340" eaLnBrk="0" hangingPunct="0">
              <a:defRPr>
                <a:solidFill>
                  <a:schemeClr val="tx1"/>
                </a:solidFill>
                <a:latin typeface="Arial" charset="0"/>
                <a:cs typeface="Arial" charset="0"/>
              </a:defRPr>
            </a:lvl1pPr>
            <a:lvl2pPr marL="742862" indent="-285716" defTabSz="933340" eaLnBrk="0" hangingPunct="0">
              <a:defRPr>
                <a:solidFill>
                  <a:schemeClr val="tx1"/>
                </a:solidFill>
                <a:latin typeface="Arial" charset="0"/>
                <a:cs typeface="Arial" charset="0"/>
              </a:defRPr>
            </a:lvl2pPr>
            <a:lvl3pPr marL="1142865" indent="-228573" defTabSz="933340" eaLnBrk="0" hangingPunct="0">
              <a:defRPr>
                <a:solidFill>
                  <a:schemeClr val="tx1"/>
                </a:solidFill>
                <a:latin typeface="Arial" charset="0"/>
                <a:cs typeface="Arial" charset="0"/>
              </a:defRPr>
            </a:lvl3pPr>
            <a:lvl4pPr marL="1600011" indent="-228573" defTabSz="933340" eaLnBrk="0" hangingPunct="0">
              <a:defRPr>
                <a:solidFill>
                  <a:schemeClr val="tx1"/>
                </a:solidFill>
                <a:latin typeface="Arial" charset="0"/>
                <a:cs typeface="Arial" charset="0"/>
              </a:defRPr>
            </a:lvl4pPr>
            <a:lvl5pPr marL="2057157" indent="-228573" defTabSz="933340" eaLnBrk="0" hangingPunct="0">
              <a:defRPr>
                <a:solidFill>
                  <a:schemeClr val="tx1"/>
                </a:solidFill>
                <a:latin typeface="Arial" charset="0"/>
                <a:cs typeface="Arial" charset="0"/>
              </a:defRPr>
            </a:lvl5pPr>
            <a:lvl6pPr marL="2514303" indent="-228573" defTabSz="933340" eaLnBrk="0" fontAlgn="base" hangingPunct="0">
              <a:spcBef>
                <a:spcPct val="0"/>
              </a:spcBef>
              <a:spcAft>
                <a:spcPct val="0"/>
              </a:spcAft>
              <a:defRPr>
                <a:solidFill>
                  <a:schemeClr val="tx1"/>
                </a:solidFill>
                <a:latin typeface="Arial" charset="0"/>
                <a:cs typeface="Arial" charset="0"/>
              </a:defRPr>
            </a:lvl6pPr>
            <a:lvl7pPr marL="2971448" indent="-228573" defTabSz="933340" eaLnBrk="0" fontAlgn="base" hangingPunct="0">
              <a:spcBef>
                <a:spcPct val="0"/>
              </a:spcBef>
              <a:spcAft>
                <a:spcPct val="0"/>
              </a:spcAft>
              <a:defRPr>
                <a:solidFill>
                  <a:schemeClr val="tx1"/>
                </a:solidFill>
                <a:latin typeface="Arial" charset="0"/>
                <a:cs typeface="Arial" charset="0"/>
              </a:defRPr>
            </a:lvl7pPr>
            <a:lvl8pPr marL="3428594" indent="-228573" defTabSz="933340" eaLnBrk="0" fontAlgn="base" hangingPunct="0">
              <a:spcBef>
                <a:spcPct val="0"/>
              </a:spcBef>
              <a:spcAft>
                <a:spcPct val="0"/>
              </a:spcAft>
              <a:defRPr>
                <a:solidFill>
                  <a:schemeClr val="tx1"/>
                </a:solidFill>
                <a:latin typeface="Arial" charset="0"/>
                <a:cs typeface="Arial" charset="0"/>
              </a:defRPr>
            </a:lvl8pPr>
            <a:lvl9pPr marL="3885741" indent="-228573" defTabSz="933340" eaLnBrk="0" fontAlgn="base" hangingPunct="0">
              <a:spcBef>
                <a:spcPct val="0"/>
              </a:spcBef>
              <a:spcAft>
                <a:spcPct val="0"/>
              </a:spcAft>
              <a:defRPr>
                <a:solidFill>
                  <a:schemeClr val="tx1"/>
                </a:solidFill>
                <a:latin typeface="Arial" charset="0"/>
                <a:cs typeface="Arial" charset="0"/>
              </a:defRPr>
            </a:lvl9pPr>
          </a:lstStyle>
          <a:p>
            <a:pPr eaLnBrk="1" hangingPunct="1"/>
            <a:fld id="{BD069137-F4C1-45F2-B2DE-417CF5894E0C}" type="slidenum">
              <a:rPr lang="en-US" altLang="en-US" smtClean="0">
                <a:latin typeface="Calibri" pitchFamily="34" charset="0"/>
              </a:rPr>
              <a:pPr eaLnBrk="1" hangingPunct="1"/>
              <a:t>23</a:t>
            </a:fld>
            <a:endParaRPr lang="en-US" altLang="en-US" dirty="0" smtClean="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B78477-B052-4D4F-8618-7FB500525E00}" type="slidenum">
              <a:rPr lang="en-US" smtClean="0"/>
              <a:t>24</a:t>
            </a:fld>
            <a:endParaRPr lang="en-US" dirty="0"/>
          </a:p>
        </p:txBody>
      </p:sp>
    </p:spTree>
    <p:extLst>
      <p:ext uri="{BB962C8B-B14F-4D97-AF65-F5344CB8AC3E}">
        <p14:creationId xmlns:p14="http://schemas.microsoft.com/office/powerpoint/2010/main" val="2383375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10B78477-B052-4D4F-8618-7FB500525E00}" type="slidenum">
              <a:rPr lang="en-US" smtClean="0"/>
              <a:t>25</a:t>
            </a:fld>
            <a:endParaRPr lang="en-US" dirty="0"/>
          </a:p>
        </p:txBody>
      </p:sp>
    </p:spTree>
    <p:extLst>
      <p:ext uri="{BB962C8B-B14F-4D97-AF65-F5344CB8AC3E}">
        <p14:creationId xmlns:p14="http://schemas.microsoft.com/office/powerpoint/2010/main" val="3100187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ACBF7A6B-35C6-49B7-AC04-DBAFA50E2F29}" type="slidenum">
              <a:rPr lang="en-US" altLang="en-US" smtClean="0">
                <a:latin typeface="Calibri" pitchFamily="34" charset="0"/>
              </a:rPr>
              <a:pPr eaLnBrk="1" hangingPunct="1"/>
              <a:t>26</a:t>
            </a:fld>
            <a:endParaRPr lang="en-US" altLang="en-US" smtClean="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5BCAE6A5-EEAC-4423-A53C-AA3F9DCBBC26}" type="slidenum">
              <a:rPr lang="en-US" altLang="en-US" smtClean="0">
                <a:latin typeface="Calibri" pitchFamily="34" charset="0"/>
              </a:rPr>
              <a:pPr eaLnBrk="1" hangingPunct="1"/>
              <a:t>27</a:t>
            </a:fld>
            <a:endParaRPr lang="en-US" altLang="en-US" smtClean="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231BC1D7-1D8C-4CE6-B6D0-3235B80A0C21}" type="slidenum">
              <a:rPr lang="en-US" altLang="en-US" smtClean="0">
                <a:latin typeface="Calibri" pitchFamily="34" charset="0"/>
              </a:rPr>
              <a:pPr eaLnBrk="1" hangingPunct="1"/>
              <a:t>28</a:t>
            </a:fld>
            <a:endParaRPr lang="en-US" altLang="en-US" smtClean="0">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7644EE24-A4A7-4CB4-B35C-686908C21598}" type="slidenum">
              <a:rPr lang="en-US" altLang="en-US" smtClean="0">
                <a:latin typeface="Calibri" pitchFamily="34" charset="0"/>
              </a:rPr>
              <a:pPr eaLnBrk="1" hangingPunct="1"/>
              <a:t>3</a:t>
            </a:fld>
            <a:endParaRPr lang="en-US" altLang="en-US" smtClean="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7417A942-EAFE-4567-945A-821A2D262F5C}" type="slidenum">
              <a:rPr lang="en-US" altLang="en-US" smtClean="0">
                <a:latin typeface="Calibri" pitchFamily="34" charset="0"/>
              </a:rPr>
              <a:pPr eaLnBrk="1" hangingPunct="1"/>
              <a:t>4</a:t>
            </a:fld>
            <a:endParaRPr lang="en-US" altLang="en-US" smtClean="0">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4D09DB1F-3942-4FC7-9FC9-62ED0C170F67}" type="slidenum">
              <a:rPr lang="en-US" altLang="en-US" smtClean="0">
                <a:latin typeface="Calibri" pitchFamily="34" charset="0"/>
              </a:rPr>
              <a:pPr eaLnBrk="1" hangingPunct="1"/>
              <a:t>5</a:t>
            </a:fld>
            <a:endParaRPr lang="en-US" altLang="en-US" smtClean="0">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NCQA offers accreditation to health plans, accountable care organizations (ACOs), patient centered medical homes (PCMH), wellness and health promotion, and disease management programs. </a:t>
            </a:r>
          </a:p>
          <a:p>
            <a:endParaRPr lang="en-US" altLang="en-US" smtClean="0"/>
          </a:p>
          <a:p>
            <a:r>
              <a:rPr lang="en-US" altLang="en-US" smtClean="0"/>
              <a:t>NCQA Health Plan Accreditation includes two major components on which a plan’s performance is scored: standards, an evaluation of the plan’s structure and processes to maintain and improve quality in five core areas; and Healthcare Effectiveness Data and Information Set (HEDIS®), an evaluation of the plan’s performance on process and outcomes in clinical care and member experience of care.</a:t>
            </a:r>
          </a:p>
          <a:p>
            <a:endParaRPr lang="en-US" altLang="en-US" smtClean="0"/>
          </a:p>
          <a:p>
            <a:r>
              <a:rPr lang="en-US" altLang="en-US" smtClean="0"/>
              <a:t>CAHPS, or Consumer Assessment of Healthcare Providers and Systems, was developed by AHRQ (Agency for Healthcare Research and Quality) to support and promote the assessment of consumers' experiences with health care.</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6E4EB012-1777-4070-898D-E933FA0386CE}" type="slidenum">
              <a:rPr lang="en-US" altLang="en-US" smtClean="0">
                <a:latin typeface="Calibri" pitchFamily="34" charset="0"/>
              </a:rPr>
              <a:pPr eaLnBrk="1" hangingPunct="1"/>
              <a:t>6</a:t>
            </a:fld>
            <a:endParaRPr lang="en-US" altLang="en-US" smtClean="0">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HEDIS measures health plan performance on several aspects of health care and managed care pharmacy including asthma medication use, controlling high blood pressure, antidepressant medication management and medication management.</a:t>
            </a:r>
            <a:endParaRPr lang="en-US" altLang="en-US" dirty="0" smtClean="0"/>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815026B7-46A2-46BD-B3EA-E37101864E21}" type="slidenum">
              <a:rPr lang="en-US" altLang="en-US" smtClean="0">
                <a:latin typeface="Calibri" pitchFamily="34" charset="0"/>
              </a:rPr>
              <a:pPr eaLnBrk="1" hangingPunct="1"/>
              <a:t>7</a:t>
            </a:fld>
            <a:endParaRPr lang="en-US" altLang="en-US" smtClean="0">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7BF7A17B-47D1-42B5-A057-0CDCA19F023C}" type="slidenum">
              <a:rPr lang="en-US" altLang="en-US" smtClean="0">
                <a:latin typeface="Calibri" pitchFamily="34" charset="0"/>
              </a:rPr>
              <a:pPr eaLnBrk="1" hangingPunct="1"/>
              <a:t>8</a:t>
            </a:fld>
            <a:endParaRPr lang="en-US" altLang="en-US"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 list of all available accreditations through URAC is available at:  https://www.urac.org/programs/</a:t>
            </a:r>
          </a:p>
          <a:p>
            <a:endParaRPr lang="en-US" altLang="en-US" smtClean="0"/>
          </a:p>
          <a:p>
            <a:endParaRPr lang="en-US"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eaLnBrk="0" hangingPunct="0">
              <a:defRPr>
                <a:solidFill>
                  <a:schemeClr val="tx1"/>
                </a:solidFill>
                <a:latin typeface="Arial" charset="0"/>
                <a:cs typeface="Arial" charset="0"/>
              </a:defRPr>
            </a:lvl1pPr>
            <a:lvl2pPr marL="742950" indent="-285750" defTabSz="933450" eaLnBrk="0" hangingPunct="0">
              <a:defRPr>
                <a:solidFill>
                  <a:schemeClr val="tx1"/>
                </a:solidFill>
                <a:latin typeface="Arial" charset="0"/>
                <a:cs typeface="Arial" charset="0"/>
              </a:defRPr>
            </a:lvl2pPr>
            <a:lvl3pPr marL="1143000" indent="-228600" defTabSz="933450" eaLnBrk="0" hangingPunct="0">
              <a:defRPr>
                <a:solidFill>
                  <a:schemeClr val="tx1"/>
                </a:solidFill>
                <a:latin typeface="Arial" charset="0"/>
                <a:cs typeface="Arial" charset="0"/>
              </a:defRPr>
            </a:lvl3pPr>
            <a:lvl4pPr marL="1600200" indent="-228600" defTabSz="933450" eaLnBrk="0" hangingPunct="0">
              <a:defRPr>
                <a:solidFill>
                  <a:schemeClr val="tx1"/>
                </a:solidFill>
                <a:latin typeface="Arial" charset="0"/>
                <a:cs typeface="Arial" charset="0"/>
              </a:defRPr>
            </a:lvl4pPr>
            <a:lvl5pPr marL="2057400" indent="-228600" defTabSz="933450" eaLnBrk="0" hangingPunct="0">
              <a:defRPr>
                <a:solidFill>
                  <a:schemeClr val="tx1"/>
                </a:solidFill>
                <a:latin typeface="Arial" charset="0"/>
                <a:cs typeface="Arial" charset="0"/>
              </a:defRPr>
            </a:lvl5pPr>
            <a:lvl6pPr marL="2514600" indent="-228600" defTabSz="933450" eaLnBrk="0" fontAlgn="base" hangingPunct="0">
              <a:spcBef>
                <a:spcPct val="0"/>
              </a:spcBef>
              <a:spcAft>
                <a:spcPct val="0"/>
              </a:spcAft>
              <a:defRPr>
                <a:solidFill>
                  <a:schemeClr val="tx1"/>
                </a:solidFill>
                <a:latin typeface="Arial" charset="0"/>
                <a:cs typeface="Arial" charset="0"/>
              </a:defRPr>
            </a:lvl6pPr>
            <a:lvl7pPr marL="2971800" indent="-228600" defTabSz="933450" eaLnBrk="0" fontAlgn="base" hangingPunct="0">
              <a:spcBef>
                <a:spcPct val="0"/>
              </a:spcBef>
              <a:spcAft>
                <a:spcPct val="0"/>
              </a:spcAft>
              <a:defRPr>
                <a:solidFill>
                  <a:schemeClr val="tx1"/>
                </a:solidFill>
                <a:latin typeface="Arial" charset="0"/>
                <a:cs typeface="Arial" charset="0"/>
              </a:defRPr>
            </a:lvl7pPr>
            <a:lvl8pPr marL="3429000" indent="-228600" defTabSz="933450" eaLnBrk="0" fontAlgn="base" hangingPunct="0">
              <a:spcBef>
                <a:spcPct val="0"/>
              </a:spcBef>
              <a:spcAft>
                <a:spcPct val="0"/>
              </a:spcAft>
              <a:defRPr>
                <a:solidFill>
                  <a:schemeClr val="tx1"/>
                </a:solidFill>
                <a:latin typeface="Arial" charset="0"/>
                <a:cs typeface="Arial" charset="0"/>
              </a:defRPr>
            </a:lvl8pPr>
            <a:lvl9pPr marL="3886200" indent="-228600" defTabSz="933450" eaLnBrk="0" fontAlgn="base" hangingPunct="0">
              <a:spcBef>
                <a:spcPct val="0"/>
              </a:spcBef>
              <a:spcAft>
                <a:spcPct val="0"/>
              </a:spcAft>
              <a:defRPr>
                <a:solidFill>
                  <a:schemeClr val="tx1"/>
                </a:solidFill>
                <a:latin typeface="Arial" charset="0"/>
                <a:cs typeface="Arial" charset="0"/>
              </a:defRPr>
            </a:lvl9pPr>
          </a:lstStyle>
          <a:p>
            <a:pPr eaLnBrk="1" hangingPunct="1"/>
            <a:fld id="{F59CDD6E-5D10-4B9C-AE74-4C3BE00D6BF4}" type="slidenum">
              <a:rPr lang="en-US" altLang="en-US" smtClean="0">
                <a:latin typeface="Calibri" pitchFamily="34" charset="0"/>
              </a:rPr>
              <a:pPr eaLnBrk="1" hangingPunct="1"/>
              <a:t>9</a:t>
            </a:fld>
            <a:endParaRPr lang="en-US" alt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772400" cy="1470025"/>
          </a:xfrm>
        </p:spPr>
        <p:txBody>
          <a:bodyPr/>
          <a:lstStyle>
            <a:lvl1pPr>
              <a:defRPr b="0">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2822575"/>
            <a:ext cx="64008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8848898F-F33F-4106-83D4-85EF7FDFAAF3}" type="datetimeFigureOut">
              <a:rPr lang="en-US"/>
              <a:pPr>
                <a:defRPr/>
              </a:pPr>
              <a:t>2/1/2015</a:t>
            </a:fld>
            <a:endParaRPr lang="en-US"/>
          </a:p>
        </p:txBody>
      </p:sp>
    </p:spTree>
    <p:extLst>
      <p:ext uri="{BB962C8B-B14F-4D97-AF65-F5344CB8AC3E}">
        <p14:creationId xmlns:p14="http://schemas.microsoft.com/office/powerpoint/2010/main" val="1231894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90600"/>
            <a:ext cx="8229600" cy="4800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7010400" y="6492875"/>
            <a:ext cx="2133600" cy="365125"/>
          </a:xfrm>
        </p:spPr>
        <p:txBody>
          <a:bodyPr/>
          <a:lstStyle>
            <a:lvl1pPr>
              <a:defRPr/>
            </a:lvl1pPr>
          </a:lstStyle>
          <a:p>
            <a:pPr>
              <a:defRPr/>
            </a:pPr>
            <a:fld id="{7158C496-2DFF-4E8B-8EEC-E06A4137775D}" type="slidenum">
              <a:rPr lang="en-US"/>
              <a:pPr>
                <a:defRPr/>
              </a:pPr>
              <a:t>‹#›</a:t>
            </a:fld>
            <a:endParaRPr lang="en-US"/>
          </a:p>
        </p:txBody>
      </p:sp>
    </p:spTree>
    <p:extLst>
      <p:ext uri="{BB962C8B-B14F-4D97-AF65-F5344CB8AC3E}">
        <p14:creationId xmlns:p14="http://schemas.microsoft.com/office/powerpoint/2010/main" val="3269617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80555" y="914400"/>
            <a:ext cx="8634845" cy="49530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0" y="6492875"/>
            <a:ext cx="2133600" cy="365125"/>
          </a:xfrm>
        </p:spPr>
        <p:txBody>
          <a:bodyPr/>
          <a:lstStyle>
            <a:lvl1pPr>
              <a:defRPr/>
            </a:lvl1pPr>
          </a:lstStyle>
          <a:p>
            <a:pPr>
              <a:defRPr/>
            </a:pPr>
            <a:fld id="{DED3FE58-22E4-4CE8-992B-BC00DD20048F}" type="datetimeFigureOut">
              <a:rPr lang="en-US"/>
              <a:pPr>
                <a:defRPr/>
              </a:pPr>
              <a:t>2/1/2015</a:t>
            </a:fld>
            <a:endParaRPr lang="en-US"/>
          </a:p>
        </p:txBody>
      </p:sp>
      <p:sp>
        <p:nvSpPr>
          <p:cNvPr id="5" name="Footer Placeholder 4"/>
          <p:cNvSpPr>
            <a:spLocks noGrp="1"/>
          </p:cNvSpPr>
          <p:nvPr>
            <p:ph type="ftr" sz="quarter" idx="11"/>
          </p:nvPr>
        </p:nvSpPr>
        <p:spPr>
          <a:xfrm>
            <a:off x="3124200" y="6492875"/>
            <a:ext cx="28956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010400" y="6492875"/>
            <a:ext cx="2133600" cy="365125"/>
          </a:xfrm>
        </p:spPr>
        <p:txBody>
          <a:bodyPr/>
          <a:lstStyle>
            <a:lvl1pPr>
              <a:defRPr/>
            </a:lvl1pPr>
          </a:lstStyle>
          <a:p>
            <a:pPr>
              <a:defRPr/>
            </a:pPr>
            <a:fld id="{F1F1D675-9834-42EA-BC28-9B9BDA201B3E}" type="slidenum">
              <a:rPr lang="en-US"/>
              <a:pPr>
                <a:defRPr/>
              </a:pPr>
              <a:t>‹#›</a:t>
            </a:fld>
            <a:endParaRPr lang="en-US"/>
          </a:p>
        </p:txBody>
      </p:sp>
    </p:spTree>
    <p:extLst>
      <p:ext uri="{BB962C8B-B14F-4D97-AF65-F5344CB8AC3E}">
        <p14:creationId xmlns:p14="http://schemas.microsoft.com/office/powerpoint/2010/main" val="419823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719387"/>
            <a:ext cx="7772400" cy="1362075"/>
          </a:xfrm>
        </p:spPr>
        <p:txBody>
          <a:bodyPr anchor="t"/>
          <a:lstStyle>
            <a:lvl1pPr algn="l">
              <a:defRPr sz="4000" b="1" cap="all">
                <a:solidFill>
                  <a:schemeClr val="bg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722313" y="1219200"/>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5562600"/>
            <a:ext cx="2133600" cy="365125"/>
          </a:xfrm>
        </p:spPr>
        <p:txBody>
          <a:bodyPr/>
          <a:lstStyle>
            <a:lvl1pPr>
              <a:defRPr>
                <a:solidFill>
                  <a:schemeClr val="bg1"/>
                </a:solidFill>
              </a:defRPr>
            </a:lvl1pPr>
          </a:lstStyle>
          <a:p>
            <a:pPr>
              <a:defRPr/>
            </a:pPr>
            <a:fld id="{B50F4C14-62E0-435B-977F-60B60B7D45FC}" type="datetimeFigureOut">
              <a:rPr lang="en-US"/>
              <a:pPr>
                <a:defRPr/>
              </a:pPr>
              <a:t>2/1/2015</a:t>
            </a:fld>
            <a:endParaRPr lang="en-US"/>
          </a:p>
        </p:txBody>
      </p:sp>
      <p:sp>
        <p:nvSpPr>
          <p:cNvPr id="5" name="Footer Placeholder 4"/>
          <p:cNvSpPr>
            <a:spLocks noGrp="1"/>
          </p:cNvSpPr>
          <p:nvPr>
            <p:ph type="ftr" sz="quarter" idx="11"/>
          </p:nvPr>
        </p:nvSpPr>
        <p:spPr>
          <a:xfrm>
            <a:off x="4038600" y="5562600"/>
            <a:ext cx="2895600" cy="365125"/>
          </a:xfrm>
        </p:spPr>
        <p:txBody>
          <a:bodyPr/>
          <a:lstStyle>
            <a:lvl1pPr>
              <a:defRPr>
                <a:solidFill>
                  <a:schemeClr val="bg1"/>
                </a:solidFill>
              </a:defRPr>
            </a:lvl1pPr>
          </a:lstStyle>
          <a:p>
            <a:pPr>
              <a:defRPr/>
            </a:pPr>
            <a:endParaRPr lang="en-US"/>
          </a:p>
        </p:txBody>
      </p:sp>
      <p:sp>
        <p:nvSpPr>
          <p:cNvPr id="6" name="Slide Number Placeholder 5"/>
          <p:cNvSpPr>
            <a:spLocks noGrp="1"/>
          </p:cNvSpPr>
          <p:nvPr>
            <p:ph type="sldNum" sz="quarter" idx="12"/>
          </p:nvPr>
        </p:nvSpPr>
        <p:spPr>
          <a:xfrm>
            <a:off x="7010400" y="5562600"/>
            <a:ext cx="2133600" cy="365125"/>
          </a:xfrm>
        </p:spPr>
        <p:txBody>
          <a:bodyPr/>
          <a:lstStyle>
            <a:lvl1pPr>
              <a:defRPr>
                <a:solidFill>
                  <a:schemeClr val="bg1"/>
                </a:solidFill>
              </a:defRPr>
            </a:lvl1pPr>
          </a:lstStyle>
          <a:p>
            <a:pPr>
              <a:defRPr/>
            </a:pPr>
            <a:fld id="{AF481987-E857-473B-A9FF-C6307347B55A}" type="slidenum">
              <a:rPr lang="en-US"/>
              <a:pPr>
                <a:defRPr/>
              </a:pPr>
              <a:t>‹#›</a:t>
            </a:fld>
            <a:endParaRPr lang="en-US"/>
          </a:p>
        </p:txBody>
      </p:sp>
    </p:spTree>
    <p:extLst>
      <p:ext uri="{BB962C8B-B14F-4D97-AF65-F5344CB8AC3E}">
        <p14:creationId xmlns:p14="http://schemas.microsoft.com/office/powerpoint/2010/main" val="4010375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smtClean="0"/>
              <a:t>Click to edit Master title style</a:t>
            </a:r>
            <a:endParaRPr lang="en-US"/>
          </a:p>
        </p:txBody>
      </p:sp>
      <p:sp>
        <p:nvSpPr>
          <p:cNvPr id="3" name="Content Placeholder 2"/>
          <p:cNvSpPr>
            <a:spLocks noGrp="1"/>
          </p:cNvSpPr>
          <p:nvPr>
            <p:ph sz="half" idx="1"/>
          </p:nvPr>
        </p:nvSpPr>
        <p:spPr>
          <a:xfrm>
            <a:off x="228600" y="914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9144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6"/>
          <p:cNvSpPr>
            <a:spLocks noGrp="1"/>
          </p:cNvSpPr>
          <p:nvPr>
            <p:ph type="sldNum" sz="quarter" idx="10"/>
          </p:nvPr>
        </p:nvSpPr>
        <p:spPr>
          <a:xfrm>
            <a:off x="7010400" y="6492875"/>
            <a:ext cx="2133600" cy="365125"/>
          </a:xfrm>
        </p:spPr>
        <p:txBody>
          <a:bodyPr/>
          <a:lstStyle>
            <a:lvl1pPr>
              <a:defRPr/>
            </a:lvl1pPr>
          </a:lstStyle>
          <a:p>
            <a:pPr>
              <a:defRPr/>
            </a:pPr>
            <a:fld id="{6359EFE1-F899-4118-A9DC-9A5C869DAD84}" type="slidenum">
              <a:rPr lang="en-US"/>
              <a:pPr>
                <a:defRPr/>
              </a:pPr>
              <a:t>‹#›</a:t>
            </a:fld>
            <a:endParaRPr lang="en-US"/>
          </a:p>
        </p:txBody>
      </p:sp>
    </p:spTree>
    <p:extLst>
      <p:ext uri="{BB962C8B-B14F-4D97-AF65-F5344CB8AC3E}">
        <p14:creationId xmlns:p14="http://schemas.microsoft.com/office/powerpoint/2010/main" val="29394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304800" y="914400"/>
            <a:ext cx="4195763" cy="6983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04800" y="1554162"/>
            <a:ext cx="4195763"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8200" y="914400"/>
            <a:ext cx="4267200" cy="6983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8200" y="1554162"/>
            <a:ext cx="4267200"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8"/>
          <p:cNvSpPr>
            <a:spLocks noGrp="1"/>
          </p:cNvSpPr>
          <p:nvPr>
            <p:ph type="sldNum" sz="quarter" idx="10"/>
          </p:nvPr>
        </p:nvSpPr>
        <p:spPr>
          <a:xfrm>
            <a:off x="7010400" y="6492875"/>
            <a:ext cx="2133600" cy="365125"/>
          </a:xfrm>
        </p:spPr>
        <p:txBody>
          <a:bodyPr/>
          <a:lstStyle>
            <a:lvl1pPr>
              <a:defRPr/>
            </a:lvl1pPr>
          </a:lstStyle>
          <a:p>
            <a:pPr>
              <a:defRPr/>
            </a:pPr>
            <a:fld id="{474416B8-ED69-41D7-B31A-14D533400716}" type="slidenum">
              <a:rPr lang="en-US"/>
              <a:pPr>
                <a:defRPr/>
              </a:pPr>
              <a:t>‹#›</a:t>
            </a:fld>
            <a:endParaRPr lang="en-US"/>
          </a:p>
        </p:txBody>
      </p:sp>
    </p:spTree>
    <p:extLst>
      <p:ext uri="{BB962C8B-B14F-4D97-AF65-F5344CB8AC3E}">
        <p14:creationId xmlns:p14="http://schemas.microsoft.com/office/powerpoint/2010/main" val="3217092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lvl1pPr>
              <a:defRPr sz="4000">
                <a:solidFill>
                  <a:schemeClr val="bg1"/>
                </a:solidFill>
              </a:defRPr>
            </a:lvl1pPr>
          </a:lstStyle>
          <a:p>
            <a:r>
              <a:rPr lang="en-US" smtClean="0"/>
              <a:t>Click to edit Master title style</a:t>
            </a:r>
            <a:endParaRPr lang="en-US"/>
          </a:p>
        </p:txBody>
      </p:sp>
      <p:sp>
        <p:nvSpPr>
          <p:cNvPr id="3" name="Slide Number Placeholder 4"/>
          <p:cNvSpPr>
            <a:spLocks noGrp="1"/>
          </p:cNvSpPr>
          <p:nvPr>
            <p:ph type="sldNum" sz="quarter" idx="10"/>
          </p:nvPr>
        </p:nvSpPr>
        <p:spPr>
          <a:xfrm>
            <a:off x="7010400" y="6492875"/>
            <a:ext cx="2133600" cy="365125"/>
          </a:xfrm>
        </p:spPr>
        <p:txBody>
          <a:bodyPr/>
          <a:lstStyle>
            <a:lvl1pPr>
              <a:defRPr/>
            </a:lvl1pPr>
          </a:lstStyle>
          <a:p>
            <a:pPr>
              <a:defRPr/>
            </a:pPr>
            <a:fld id="{82A4200E-E57C-4774-923D-682B8B4EBCE1}" type="slidenum">
              <a:rPr lang="en-US"/>
              <a:pPr>
                <a:defRPr/>
              </a:pPr>
              <a:t>‹#›</a:t>
            </a:fld>
            <a:endParaRPr lang="en-US"/>
          </a:p>
        </p:txBody>
      </p:sp>
    </p:spTree>
    <p:extLst>
      <p:ext uri="{BB962C8B-B14F-4D97-AF65-F5344CB8AC3E}">
        <p14:creationId xmlns:p14="http://schemas.microsoft.com/office/powerpoint/2010/main" val="1567917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a:xfrm>
            <a:off x="7010400" y="6492875"/>
            <a:ext cx="2133600" cy="365125"/>
          </a:xfrm>
        </p:spPr>
        <p:txBody>
          <a:bodyPr/>
          <a:lstStyle>
            <a:lvl1pPr>
              <a:defRPr/>
            </a:lvl1pPr>
          </a:lstStyle>
          <a:p>
            <a:pPr>
              <a:defRPr/>
            </a:pPr>
            <a:fld id="{B1817A7B-8C68-4A0A-A66D-240DF511EFDE}" type="slidenum">
              <a:rPr lang="en-US"/>
              <a:pPr>
                <a:defRPr/>
              </a:pPr>
              <a:t>‹#›</a:t>
            </a:fld>
            <a:endParaRPr lang="en-US"/>
          </a:p>
        </p:txBody>
      </p:sp>
    </p:spTree>
    <p:extLst>
      <p:ext uri="{BB962C8B-B14F-4D97-AF65-F5344CB8AC3E}">
        <p14:creationId xmlns:p14="http://schemas.microsoft.com/office/powerpoint/2010/main" val="375409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3008313" cy="5969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838201"/>
            <a:ext cx="5111750" cy="518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600199"/>
            <a:ext cx="3008313" cy="441960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a:xfrm>
            <a:off x="7010400" y="6492875"/>
            <a:ext cx="2133600" cy="365125"/>
          </a:xfrm>
        </p:spPr>
        <p:txBody>
          <a:bodyPr/>
          <a:lstStyle>
            <a:lvl1pPr>
              <a:defRPr/>
            </a:lvl1pPr>
          </a:lstStyle>
          <a:p>
            <a:pPr>
              <a:defRPr/>
            </a:pPr>
            <a:fld id="{3F375B0B-9E7B-43A7-BD7C-DA5630234EB9}" type="slidenum">
              <a:rPr lang="en-US"/>
              <a:pPr>
                <a:defRPr/>
              </a:pPr>
              <a:t>‹#›</a:t>
            </a:fld>
            <a:endParaRPr lang="en-US"/>
          </a:p>
        </p:txBody>
      </p:sp>
    </p:spTree>
    <p:extLst>
      <p:ext uri="{BB962C8B-B14F-4D97-AF65-F5344CB8AC3E}">
        <p14:creationId xmlns:p14="http://schemas.microsoft.com/office/powerpoint/2010/main" val="2600566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5029200"/>
            <a:ext cx="5486400" cy="4905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838200"/>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519738"/>
            <a:ext cx="5486400" cy="500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6"/>
          <p:cNvSpPr>
            <a:spLocks noGrp="1"/>
          </p:cNvSpPr>
          <p:nvPr>
            <p:ph type="sldNum" sz="quarter" idx="10"/>
          </p:nvPr>
        </p:nvSpPr>
        <p:spPr>
          <a:xfrm>
            <a:off x="7010400" y="6492875"/>
            <a:ext cx="2133600" cy="365125"/>
          </a:xfrm>
        </p:spPr>
        <p:txBody>
          <a:bodyPr/>
          <a:lstStyle>
            <a:lvl1pPr>
              <a:defRPr/>
            </a:lvl1pPr>
          </a:lstStyle>
          <a:p>
            <a:pPr>
              <a:defRPr/>
            </a:pPr>
            <a:fld id="{F9CCEC5B-6C6B-4024-A0F6-E93552FF1A7E}" type="slidenum">
              <a:rPr lang="en-US"/>
              <a:pPr>
                <a:defRPr/>
              </a:pPr>
              <a:t>‹#›</a:t>
            </a:fld>
            <a:endParaRPr lang="en-US"/>
          </a:p>
        </p:txBody>
      </p:sp>
    </p:spTree>
    <p:extLst>
      <p:ext uri="{BB962C8B-B14F-4D97-AF65-F5344CB8AC3E}">
        <p14:creationId xmlns:p14="http://schemas.microsoft.com/office/powerpoint/2010/main" val="3681247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AF59BF0-821F-4819-9493-99B40D60295B}" type="datetimeFigureOut">
              <a:rPr lang="en-US"/>
              <a:pPr>
                <a:defRPr/>
              </a:pPr>
              <a:t>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4D562E5-4DE6-4A8A-86D4-DCB02A471C6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urac.org/accreditation-and-measurement/accreditation-programs/health-plan-programs/health-plan/health-plan-quality-measure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pqaalliance.org/about/default.as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qaalliance.org/measures/default.asp"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medicare.gov/find-a-plan/staticpages/rating/planrating-help.asp"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cms.gov/Medicare/Prescription-Drug-Coverage/PrescriptionDrugCovGenIn/PerformanceData.html"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cms.gov/Medicare/Prescription-Drug-Coverage/PrescriptionDrugCovGenIn/Downloads/2015StarRatingsTechnicalNotes.pd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medicare.gov/find-a-plan/"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medicare.gov/find-a-plan/questions/home.aspx"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www.cms.gov/Medicare/Prescription-Drug-Coverage/PrescriptionDrugCovGenIn/PerformanceData.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www.cms.gov/Medicare/Prescription-Drug-Coverage/PrescriptionDrugCovGenIn/PerformanceData.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www.cms.gov/Medicare/Health-Plans/MedicareAdvtgSpecRateStats/Announcements-and-Documents.html?DLSort=2&amp;DLPage=1&amp;DLSortDir=descending"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cms.gov/Medicare/Prescription-Drug-Coverage/PrescriptionDrugCovGenIn/Downloads/2015StarRatingsTechnicalNotes.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cms.gov/Medicare/Prescription-Drug-Coverage/PrescriptionDrugCovGenIn/Downloads/2015StarRatingsTechnicalNotes.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ncqa.org/HomePage.aspx"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www.pqaalliance.org/" TargetMode="External"/><Relationship Id="rId4" Type="http://schemas.openxmlformats.org/officeDocument/2006/relationships/hyperlink" Target="https://www.urac.org/"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ahps.ahrq.gov/surveys-guidance/hp/about/index.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cahps.ahrq.gov/surveys-guidance/hp/about/NCQAs-CAHPS-HP-Survey.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ctrTitle"/>
          </p:nvPr>
        </p:nvSpPr>
        <p:spPr>
          <a:xfrm>
            <a:off x="533400" y="1066800"/>
            <a:ext cx="8305800" cy="1470025"/>
          </a:xfrm>
        </p:spPr>
        <p:txBody>
          <a:bodyPr/>
          <a:lstStyle/>
          <a:p>
            <a:pPr eaLnBrk="1" hangingPunct="1"/>
            <a:r>
              <a:rPr lang="en-US" altLang="en-US" sz="4800" smtClean="0"/>
              <a:t>Pharmacy Quality Measures</a:t>
            </a:r>
            <a:endParaRPr lang="en-US" altLang="en-US" sz="4800" b="1" smtClean="0"/>
          </a:p>
        </p:txBody>
      </p:sp>
      <p:sp>
        <p:nvSpPr>
          <p:cNvPr id="12291" name="Subtitle 2"/>
          <p:cNvSpPr>
            <a:spLocks noGrp="1"/>
          </p:cNvSpPr>
          <p:nvPr>
            <p:ph type="subTitle" idx="1"/>
          </p:nvPr>
        </p:nvSpPr>
        <p:spPr>
          <a:xfrm>
            <a:off x="1371600" y="3429000"/>
            <a:ext cx="6400800" cy="1752600"/>
          </a:xfrm>
        </p:spPr>
        <p:txBody>
          <a:bodyPr/>
          <a:lstStyle/>
          <a:p>
            <a:pPr eaLnBrk="1" hangingPunct="1"/>
            <a:r>
              <a:rPr lang="en-US" altLang="en-US" dirty="0" smtClean="0"/>
              <a:t>Presentation Developed for  the</a:t>
            </a:r>
            <a:br>
              <a:rPr lang="en-US" altLang="en-US" dirty="0" smtClean="0"/>
            </a:br>
            <a:r>
              <a:rPr lang="en-US" altLang="en-US" dirty="0" smtClean="0"/>
              <a:t>Academy of Managed Care Pharmacy</a:t>
            </a:r>
          </a:p>
          <a:p>
            <a:pPr eaLnBrk="1" hangingPunct="1"/>
            <a:r>
              <a:rPr lang="en-US" altLang="en-US" dirty="0" smtClean="0"/>
              <a:t>Updated: February </a:t>
            </a:r>
            <a:r>
              <a:rPr lang="en-US" altLang="en-US" dirty="0" smtClean="0"/>
              <a:t>2015</a:t>
            </a:r>
            <a:endParaRPr lang="en-US" altLang="en-US" dirty="0" smtClean="0"/>
          </a:p>
          <a:p>
            <a:pPr eaLnBrk="1" hangingPunct="1"/>
            <a:endParaRPr lang="en-US" altLang="en-US"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idx="4294967295"/>
          </p:nvPr>
        </p:nvSpPr>
        <p:spPr>
          <a:xfrm>
            <a:off x="0" y="0"/>
            <a:ext cx="9144000" cy="762000"/>
          </a:xfrm>
        </p:spPr>
        <p:txBody>
          <a:bodyPr/>
          <a:lstStyle/>
          <a:p>
            <a:pPr eaLnBrk="1" hangingPunct="1"/>
            <a:r>
              <a:rPr lang="en-US" altLang="en-US" smtClean="0">
                <a:solidFill>
                  <a:schemeClr val="bg1"/>
                </a:solidFill>
              </a:rPr>
              <a:t>URAC</a:t>
            </a:r>
          </a:p>
        </p:txBody>
      </p:sp>
      <p:sp>
        <p:nvSpPr>
          <p:cNvPr id="21507" name="Rectangle 3"/>
          <p:cNvSpPr>
            <a:spLocks noGrp="1"/>
          </p:cNvSpPr>
          <p:nvPr>
            <p:ph type="body" idx="4294967295"/>
          </p:nvPr>
        </p:nvSpPr>
        <p:spPr>
          <a:xfrm>
            <a:off x="457200" y="1066800"/>
            <a:ext cx="8229600" cy="4449763"/>
          </a:xfrm>
        </p:spPr>
        <p:txBody>
          <a:bodyPr/>
          <a:lstStyle/>
          <a:p>
            <a:r>
              <a:rPr lang="en-US" altLang="en-US" dirty="0"/>
              <a:t>Quality Measures for Accreditation</a:t>
            </a:r>
          </a:p>
          <a:p>
            <a:pPr lvl="1"/>
            <a:r>
              <a:rPr lang="en-US" altLang="en-US" dirty="0"/>
              <a:t>Focus on the Health &amp; Human Services (HHS) National Quality Strategy measure domains</a:t>
            </a:r>
          </a:p>
          <a:p>
            <a:pPr marL="914400" lvl="2" indent="0">
              <a:buNone/>
            </a:pPr>
            <a:endParaRPr lang="en-US" altLang="en-US" dirty="0" smtClean="0"/>
          </a:p>
          <a:p>
            <a:pPr marL="914400" lvl="2" indent="0">
              <a:buNone/>
            </a:pPr>
            <a:endParaRPr lang="en-US" altLang="en-US" dirty="0" smtClean="0"/>
          </a:p>
          <a:p>
            <a:pPr marL="914400" lvl="2" indent="0">
              <a:buNone/>
            </a:pPr>
            <a:endParaRPr lang="en-US" altLang="en-US" dirty="0"/>
          </a:p>
          <a:p>
            <a:pPr marL="914400" lvl="2" indent="0">
              <a:buNone/>
            </a:pPr>
            <a:endParaRPr lang="en-US" altLang="en-US" dirty="0"/>
          </a:p>
          <a:p>
            <a:pPr lvl="1"/>
            <a:endParaRPr lang="en-US" altLang="en-US" sz="1400" dirty="0"/>
          </a:p>
          <a:p>
            <a:pPr lvl="1"/>
            <a:r>
              <a:rPr lang="en-US" altLang="en-US" dirty="0"/>
              <a:t>Requires reporting on consumer satisfaction utilizing the CAHPS Survey</a:t>
            </a:r>
          </a:p>
          <a:p>
            <a:pPr eaLnBrk="1" hangingPunct="1">
              <a:buFont typeface="Arial" charset="0"/>
              <a:buNone/>
            </a:pPr>
            <a:endParaRPr lang="en-US" altLang="en-US"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432050"/>
            <a:ext cx="7394575"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8600" y="5681246"/>
            <a:ext cx="8305800" cy="338554"/>
          </a:xfrm>
          <a:prstGeom prst="rect">
            <a:avLst/>
          </a:prstGeom>
          <a:noFill/>
        </p:spPr>
        <p:txBody>
          <a:bodyPr wrap="square" rtlCol="0">
            <a:spAutoFit/>
          </a:bodyPr>
          <a:lstStyle/>
          <a:p>
            <a:r>
              <a:rPr lang="en-US" sz="800" dirty="0" smtClean="0"/>
              <a:t>URAC.  Health Plan Quality Measures.  Available </a:t>
            </a:r>
            <a:r>
              <a:rPr lang="en-US" sz="800" dirty="0"/>
              <a:t>at </a:t>
            </a:r>
            <a:r>
              <a:rPr lang="en-US" sz="800" dirty="0">
                <a:hlinkClick r:id="rId4"/>
              </a:rPr>
              <a:t>https://</a:t>
            </a:r>
            <a:r>
              <a:rPr lang="en-US" sz="800" dirty="0" smtClean="0">
                <a:hlinkClick r:id="rId4"/>
              </a:rPr>
              <a:t>www.urac.org/accreditation-and-measurement/accreditation-programs/health-plan-programs/health-plan/health-plan-quality-measures/</a:t>
            </a:r>
            <a:r>
              <a:rPr lang="en-US" sz="800" dirty="0" smtClean="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Pharmacy Quality Alliance (PQA)</a:t>
            </a:r>
            <a:endParaRPr lang="en-US" dirty="0"/>
          </a:p>
        </p:txBody>
      </p:sp>
      <p:sp>
        <p:nvSpPr>
          <p:cNvPr id="3" name="Content Placeholder 2"/>
          <p:cNvSpPr>
            <a:spLocks noGrp="1"/>
          </p:cNvSpPr>
          <p:nvPr>
            <p:ph idx="1"/>
          </p:nvPr>
        </p:nvSpPr>
        <p:spPr/>
        <p:txBody>
          <a:bodyPr/>
          <a:lstStyle/>
          <a:p>
            <a:r>
              <a:rPr lang="en-US" dirty="0" smtClean="0"/>
              <a:t>Established in 2006</a:t>
            </a:r>
          </a:p>
          <a:p>
            <a:r>
              <a:rPr lang="en-US" dirty="0" smtClean="0"/>
              <a:t>Non-profit </a:t>
            </a:r>
            <a:r>
              <a:rPr lang="en-US" dirty="0"/>
              <a:t>alliance with over 100  member organizations</a:t>
            </a:r>
          </a:p>
          <a:p>
            <a:r>
              <a:rPr lang="en-US" dirty="0" smtClean="0"/>
              <a:t>Mission:</a:t>
            </a:r>
          </a:p>
          <a:p>
            <a:pPr lvl="1"/>
            <a:r>
              <a:rPr lang="en-US" dirty="0" smtClean="0"/>
              <a:t>Improve </a:t>
            </a:r>
            <a:r>
              <a:rPr lang="en-US" dirty="0"/>
              <a:t>the quality of medication management and use across healthcare settings </a:t>
            </a:r>
            <a:endParaRPr lang="en-US" dirty="0" smtClean="0"/>
          </a:p>
          <a:p>
            <a:pPr lvl="1"/>
            <a:r>
              <a:rPr lang="en-US" dirty="0" smtClean="0"/>
              <a:t>Develop </a:t>
            </a:r>
            <a:r>
              <a:rPr lang="en-US" dirty="0"/>
              <a:t>and implement performance measures and recognize examples of exceptional pharmacy </a:t>
            </a:r>
            <a:r>
              <a:rPr lang="en-US" dirty="0" smtClean="0"/>
              <a:t>quality</a:t>
            </a:r>
          </a:p>
          <a:p>
            <a:endParaRPr lang="en-US" dirty="0"/>
          </a:p>
        </p:txBody>
      </p:sp>
      <p:sp>
        <p:nvSpPr>
          <p:cNvPr id="5" name="TextBox 4"/>
          <p:cNvSpPr txBox="1"/>
          <p:nvPr/>
        </p:nvSpPr>
        <p:spPr>
          <a:xfrm>
            <a:off x="228600" y="5757446"/>
            <a:ext cx="8305800" cy="215444"/>
          </a:xfrm>
          <a:prstGeom prst="rect">
            <a:avLst/>
          </a:prstGeom>
          <a:noFill/>
        </p:spPr>
        <p:txBody>
          <a:bodyPr wrap="square" rtlCol="0">
            <a:spAutoFit/>
          </a:bodyPr>
          <a:lstStyle/>
          <a:p>
            <a:r>
              <a:rPr lang="en-US" sz="800" dirty="0" smtClean="0"/>
              <a:t>PQA.  PQA</a:t>
            </a:r>
            <a:r>
              <a:rPr lang="en-US" sz="800" dirty="0"/>
              <a:t> </a:t>
            </a:r>
            <a:r>
              <a:rPr lang="en-US" sz="800" dirty="0" smtClean="0"/>
              <a:t>Mission and Strategic Objectives.  Available at </a:t>
            </a:r>
            <a:r>
              <a:rPr lang="en-US" sz="800" dirty="0">
                <a:hlinkClick r:id="rId3"/>
              </a:rPr>
              <a:t>http://</a:t>
            </a:r>
            <a:r>
              <a:rPr lang="en-US" sz="800" dirty="0" smtClean="0">
                <a:hlinkClick r:id="rId3"/>
              </a:rPr>
              <a:t>pqaalliance.org/about/default.asp</a:t>
            </a:r>
            <a:r>
              <a:rPr lang="en-US" sz="800" dirty="0" smtClean="0"/>
              <a:t>. </a:t>
            </a:r>
          </a:p>
        </p:txBody>
      </p:sp>
    </p:spTree>
    <p:extLst>
      <p:ext uri="{BB962C8B-B14F-4D97-AF65-F5344CB8AC3E}">
        <p14:creationId xmlns:p14="http://schemas.microsoft.com/office/powerpoint/2010/main" val="21036837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PQA &amp; Measure Development</a:t>
            </a:r>
            <a:endParaRPr lang="en-US" dirty="0"/>
          </a:p>
        </p:txBody>
      </p:sp>
      <p:sp>
        <p:nvSpPr>
          <p:cNvPr id="3" name="Content Placeholder 2"/>
          <p:cNvSpPr>
            <a:spLocks noGrp="1"/>
          </p:cNvSpPr>
          <p:nvPr>
            <p:ph idx="1"/>
          </p:nvPr>
        </p:nvSpPr>
        <p:spPr/>
        <p:txBody>
          <a:bodyPr/>
          <a:lstStyle/>
          <a:p>
            <a:r>
              <a:rPr lang="en-US" dirty="0" smtClean="0"/>
              <a:t>Develops </a:t>
            </a:r>
            <a:r>
              <a:rPr lang="en-US" dirty="0"/>
              <a:t>medication-use measures in areas </a:t>
            </a:r>
            <a:r>
              <a:rPr lang="en-US" dirty="0" smtClean="0"/>
              <a:t>of medication </a:t>
            </a:r>
            <a:r>
              <a:rPr lang="en-US" dirty="0"/>
              <a:t>safety, medication adherence and </a:t>
            </a:r>
            <a:r>
              <a:rPr lang="en-US" dirty="0" smtClean="0"/>
              <a:t>appropriateness</a:t>
            </a:r>
            <a:endParaRPr lang="en-US" dirty="0"/>
          </a:p>
          <a:p>
            <a:r>
              <a:rPr lang="en-US" dirty="0" smtClean="0"/>
              <a:t>Identifies high-priority </a:t>
            </a:r>
            <a:r>
              <a:rPr lang="en-US" dirty="0"/>
              <a:t>areas for health care and gaps in existing performance measure </a:t>
            </a:r>
            <a:r>
              <a:rPr lang="en-US" dirty="0" smtClean="0"/>
              <a:t>sets</a:t>
            </a:r>
          </a:p>
          <a:p>
            <a:r>
              <a:rPr lang="en-US" dirty="0" smtClean="0"/>
              <a:t>Consensus process used </a:t>
            </a:r>
            <a:r>
              <a:rPr lang="en-US" dirty="0"/>
              <a:t>to draft, test, refine and endorse high-priority measures of medication-use quality</a:t>
            </a:r>
          </a:p>
        </p:txBody>
      </p:sp>
      <p:sp>
        <p:nvSpPr>
          <p:cNvPr id="4" name="TextBox 3"/>
          <p:cNvSpPr txBox="1"/>
          <p:nvPr/>
        </p:nvSpPr>
        <p:spPr>
          <a:xfrm>
            <a:off x="228600" y="5757446"/>
            <a:ext cx="8305800" cy="215444"/>
          </a:xfrm>
          <a:prstGeom prst="rect">
            <a:avLst/>
          </a:prstGeom>
          <a:noFill/>
        </p:spPr>
        <p:txBody>
          <a:bodyPr wrap="square" rtlCol="0">
            <a:spAutoFit/>
          </a:bodyPr>
          <a:lstStyle/>
          <a:p>
            <a:r>
              <a:rPr lang="en-US" sz="800" dirty="0" smtClean="0"/>
              <a:t>PQA.  PQA</a:t>
            </a:r>
            <a:r>
              <a:rPr lang="en-US" sz="800" dirty="0"/>
              <a:t> </a:t>
            </a:r>
            <a:r>
              <a:rPr lang="en-US" sz="800" dirty="0" smtClean="0"/>
              <a:t>Performance Measures.  Available at </a:t>
            </a:r>
            <a:r>
              <a:rPr lang="en-US" sz="800" dirty="0">
                <a:hlinkClick r:id="rId3"/>
              </a:rPr>
              <a:t>http://</a:t>
            </a:r>
            <a:r>
              <a:rPr lang="en-US" sz="800" dirty="0" smtClean="0">
                <a:hlinkClick r:id="rId3"/>
              </a:rPr>
              <a:t>pqaalliance.org/measures/default.asp</a:t>
            </a:r>
            <a:r>
              <a:rPr lang="en-US" sz="800" dirty="0" smtClean="0"/>
              <a:t>.  </a:t>
            </a:r>
          </a:p>
        </p:txBody>
      </p:sp>
    </p:spTree>
    <p:extLst>
      <p:ext uri="{BB962C8B-B14F-4D97-AF65-F5344CB8AC3E}">
        <p14:creationId xmlns:p14="http://schemas.microsoft.com/office/powerpoint/2010/main" val="1110081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2719388"/>
            <a:ext cx="7772400" cy="1362075"/>
          </a:xfrm>
        </p:spPr>
        <p:txBody>
          <a:bodyPr/>
          <a:lstStyle/>
          <a:p>
            <a:pPr algn="ctr">
              <a:defRPr/>
            </a:pPr>
            <a:r>
              <a:rPr lang="en-US" dirty="0" smtClean="0"/>
              <a:t>CMS Star Ratings</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smtClean="0"/>
              <a:t>CMS Star Ratings - Overview</a:t>
            </a:r>
          </a:p>
        </p:txBody>
      </p:sp>
      <p:sp>
        <p:nvSpPr>
          <p:cNvPr id="23555" name="Content Placeholder 2"/>
          <p:cNvSpPr>
            <a:spLocks noGrp="1"/>
          </p:cNvSpPr>
          <p:nvPr>
            <p:ph idx="1"/>
          </p:nvPr>
        </p:nvSpPr>
        <p:spPr>
          <a:xfrm>
            <a:off x="280988" y="914400"/>
            <a:ext cx="8634412" cy="4953000"/>
          </a:xfrm>
        </p:spPr>
        <p:txBody>
          <a:bodyPr/>
          <a:lstStyle/>
          <a:p>
            <a:pPr marL="457200" lvl="1" indent="-457200" defTabSz="622300" eaLnBrk="1" hangingPunct="1">
              <a:spcBef>
                <a:spcPts val="600"/>
              </a:spcBef>
              <a:buFont typeface="Arial" charset="0"/>
              <a:buChar char="•"/>
            </a:pPr>
            <a:r>
              <a:rPr lang="en-US" altLang="en-US" dirty="0" smtClean="0">
                <a:solidFill>
                  <a:srgbClr val="000000"/>
                </a:solidFill>
              </a:rPr>
              <a:t>CMS rates the quality of Medicare Advantage and Medicare Prescription drug plans (Part C and/or Part D) by using a scale of 1 (Poor) to 5 stars (Excellent)</a:t>
            </a:r>
          </a:p>
          <a:p>
            <a:pPr marL="457200" lvl="1" indent="-457200" defTabSz="622300" eaLnBrk="1" hangingPunct="1">
              <a:spcBef>
                <a:spcPts val="600"/>
              </a:spcBef>
              <a:buFont typeface="Arial" charset="0"/>
              <a:buChar char="•"/>
            </a:pPr>
            <a:r>
              <a:rPr lang="en-US" altLang="en-US" dirty="0" smtClean="0">
                <a:solidFill>
                  <a:srgbClr val="000000"/>
                </a:solidFill>
              </a:rPr>
              <a:t>Since 2012, Medicare Advantage plan payments and rebate amounts are tied to quality ratings</a:t>
            </a:r>
          </a:p>
          <a:p>
            <a:pPr marL="457200" lvl="1" indent="-457200" defTabSz="622300" eaLnBrk="1" hangingPunct="1">
              <a:spcBef>
                <a:spcPts val="600"/>
              </a:spcBef>
              <a:buFont typeface="Arial" charset="0"/>
              <a:buChar char="•"/>
            </a:pPr>
            <a:r>
              <a:rPr lang="en-US" altLang="en-US" dirty="0" smtClean="0">
                <a:solidFill>
                  <a:srgbClr val="000000"/>
                </a:solidFill>
              </a:rPr>
              <a:t>Annual quality rating of Medicare Advantage plans is ba</a:t>
            </a:r>
            <a:r>
              <a:rPr lang="en-US" altLang="en-US" dirty="0" smtClean="0"/>
              <a:t>sed on assessment of:</a:t>
            </a:r>
          </a:p>
          <a:p>
            <a:pPr marL="857250" lvl="2" indent="-457200" defTabSz="622300" eaLnBrk="1" hangingPunct="1">
              <a:spcBef>
                <a:spcPts val="600"/>
              </a:spcBef>
            </a:pPr>
            <a:r>
              <a:rPr lang="en-US" altLang="en-US" dirty="0" smtClean="0"/>
              <a:t>Clinical performance</a:t>
            </a:r>
          </a:p>
          <a:p>
            <a:pPr marL="857250" lvl="2" indent="-457200" defTabSz="622300" eaLnBrk="1" hangingPunct="1">
              <a:spcBef>
                <a:spcPts val="600"/>
              </a:spcBef>
            </a:pPr>
            <a:r>
              <a:rPr lang="en-US" altLang="en-US" dirty="0" smtClean="0"/>
              <a:t>Patient experience</a:t>
            </a:r>
          </a:p>
          <a:p>
            <a:pPr marL="857250" lvl="2" indent="-457200" defTabSz="622300" eaLnBrk="1" hangingPunct="1">
              <a:spcBef>
                <a:spcPts val="600"/>
              </a:spcBef>
            </a:pPr>
            <a:r>
              <a:rPr lang="en-US" altLang="en-US" dirty="0" smtClean="0"/>
              <a:t>Enrollee complaints</a:t>
            </a:r>
          </a:p>
          <a:p>
            <a:pPr marL="857250" lvl="2" indent="-457200" defTabSz="622300" eaLnBrk="1" hangingPunct="1">
              <a:spcBef>
                <a:spcPts val="600"/>
              </a:spcBef>
            </a:pPr>
            <a:r>
              <a:rPr lang="en-US" altLang="en-US" dirty="0" smtClean="0"/>
              <a:t>Customer services</a:t>
            </a:r>
          </a:p>
          <a:p>
            <a:pPr defTabSz="622300">
              <a:buFont typeface="Wingdings" pitchFamily="2" charset="2"/>
              <a:buChar char="§"/>
            </a:pPr>
            <a:endParaRPr lang="en-US" altLang="en-US" sz="1400" b="1" dirty="0" smtClean="0"/>
          </a:p>
          <a:p>
            <a:pPr defTabSz="622300"/>
            <a:endParaRPr lang="en-US" altLang="en-US" dirty="0" smtClean="0"/>
          </a:p>
        </p:txBody>
      </p:sp>
      <p:sp>
        <p:nvSpPr>
          <p:cNvPr id="4" name="TextBox 3"/>
          <p:cNvSpPr txBox="1"/>
          <p:nvPr/>
        </p:nvSpPr>
        <p:spPr>
          <a:xfrm>
            <a:off x="228600" y="5804356"/>
            <a:ext cx="8305800" cy="215444"/>
          </a:xfrm>
          <a:prstGeom prst="rect">
            <a:avLst/>
          </a:prstGeom>
          <a:noFill/>
        </p:spPr>
        <p:txBody>
          <a:bodyPr wrap="square" rtlCol="0">
            <a:spAutoFit/>
          </a:bodyPr>
          <a:lstStyle/>
          <a:p>
            <a:r>
              <a:rPr lang="en-US" sz="800" dirty="0" smtClean="0"/>
              <a:t>Medicare. Star Ratings.  Available </a:t>
            </a:r>
            <a:r>
              <a:rPr lang="en-US" sz="800" dirty="0"/>
              <a:t>at </a:t>
            </a:r>
            <a:r>
              <a:rPr lang="en-US" altLang="en-US" sz="800" dirty="0">
                <a:hlinkClick r:id="rId3"/>
              </a:rPr>
              <a:t>http://</a:t>
            </a:r>
            <a:r>
              <a:rPr lang="en-US" altLang="en-US" sz="800" dirty="0" smtClean="0">
                <a:hlinkClick r:id="rId3"/>
              </a:rPr>
              <a:t>www.medicare.gov/find-a-plan/staticpages/rating/planrating-help.asp</a:t>
            </a:r>
            <a:r>
              <a:rPr lang="en-US" altLang="en-US" sz="800" dirty="0" smtClean="0"/>
              <a:t>.  </a:t>
            </a:r>
            <a:endParaRPr lang="en-US" sz="800" dirty="0" smtClean="0"/>
          </a:p>
        </p:txBody>
      </p:sp>
    </p:spTree>
    <p:extLst>
      <p:ext uri="{BB962C8B-B14F-4D97-AF65-F5344CB8AC3E}">
        <p14:creationId xmlns:p14="http://schemas.microsoft.com/office/powerpoint/2010/main" val="32832591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Star Rating - Overview</a:t>
            </a:r>
            <a:endParaRPr lang="en-US" dirty="0"/>
          </a:p>
        </p:txBody>
      </p:sp>
      <p:sp>
        <p:nvSpPr>
          <p:cNvPr id="3" name="Content Placeholder 2"/>
          <p:cNvSpPr>
            <a:spLocks noGrp="1"/>
          </p:cNvSpPr>
          <p:nvPr>
            <p:ph idx="1"/>
          </p:nvPr>
        </p:nvSpPr>
        <p:spPr/>
        <p:txBody>
          <a:bodyPr/>
          <a:lstStyle/>
          <a:p>
            <a:pPr marL="0" indent="0">
              <a:buNone/>
            </a:pPr>
            <a:r>
              <a:rPr lang="en-US" dirty="0" smtClean="0"/>
              <a:t>Timeframes</a:t>
            </a:r>
          </a:p>
          <a:p>
            <a:r>
              <a:rPr lang="en-US" dirty="0" smtClean="0"/>
              <a:t>2014 Star Ratings </a:t>
            </a:r>
          </a:p>
          <a:p>
            <a:pPr lvl="1"/>
            <a:r>
              <a:rPr lang="en-US" dirty="0" smtClean="0"/>
              <a:t>Primarily based on 2012 data</a:t>
            </a:r>
          </a:p>
          <a:p>
            <a:pPr lvl="1"/>
            <a:r>
              <a:rPr lang="en-US" dirty="0" smtClean="0"/>
              <a:t>Utilizes CAHPS Survey data 02/15/2013 </a:t>
            </a:r>
            <a:r>
              <a:rPr lang="en-US" dirty="0"/>
              <a:t>- 05/31/2013</a:t>
            </a:r>
            <a:endParaRPr lang="en-US" dirty="0" smtClean="0"/>
          </a:p>
          <a:p>
            <a:r>
              <a:rPr lang="en-US" dirty="0" smtClean="0"/>
              <a:t>2015 Star Ratings </a:t>
            </a:r>
          </a:p>
          <a:p>
            <a:pPr lvl="1"/>
            <a:r>
              <a:rPr lang="en-US" dirty="0"/>
              <a:t>P</a:t>
            </a:r>
            <a:r>
              <a:rPr lang="en-US" dirty="0" smtClean="0"/>
              <a:t>rimarily based on 2013 data</a:t>
            </a:r>
          </a:p>
          <a:p>
            <a:pPr lvl="1"/>
            <a:r>
              <a:rPr lang="en-US" dirty="0" smtClean="0"/>
              <a:t>Utilizes CAHPS Survey data 02/15/2014 </a:t>
            </a:r>
            <a:r>
              <a:rPr lang="en-US" dirty="0"/>
              <a:t>- 05/31/2014</a:t>
            </a:r>
          </a:p>
        </p:txBody>
      </p:sp>
      <p:sp>
        <p:nvSpPr>
          <p:cNvPr id="4" name="TextBox 3"/>
          <p:cNvSpPr txBox="1"/>
          <p:nvPr/>
        </p:nvSpPr>
        <p:spPr>
          <a:xfrm>
            <a:off x="228600" y="5410200"/>
            <a:ext cx="8305800" cy="707886"/>
          </a:xfrm>
          <a:prstGeom prst="rect">
            <a:avLst/>
          </a:prstGeom>
          <a:noFill/>
        </p:spPr>
        <p:txBody>
          <a:bodyPr wrap="square" rtlCol="0">
            <a:spAutoFit/>
          </a:bodyPr>
          <a:lstStyle/>
          <a:p>
            <a:r>
              <a:rPr lang="en-US" sz="800" dirty="0"/>
              <a:t>CMS.  Medicare 2014 Part C &amp; D Star Rating Technical Notes. </a:t>
            </a:r>
            <a:r>
              <a:rPr lang="en-US" sz="800" dirty="0" smtClean="0"/>
              <a:t>Available </a:t>
            </a:r>
            <a:r>
              <a:rPr lang="en-US" sz="800" dirty="0"/>
              <a:t>at: </a:t>
            </a:r>
            <a:r>
              <a:rPr lang="en-US" sz="800" dirty="0">
                <a:hlinkClick r:id="rId3"/>
              </a:rPr>
              <a:t>http://www.cms.gov/Medicare/Prescription-Drug-Coverage/PrescriptionDrugCovGenIn/PerformanceData.html</a:t>
            </a:r>
            <a:r>
              <a:rPr lang="en-US" sz="800" dirty="0"/>
              <a:t>. </a:t>
            </a:r>
            <a:endParaRPr lang="en-US" sz="800" dirty="0"/>
          </a:p>
          <a:p>
            <a:r>
              <a:rPr lang="en-US" sz="800" dirty="0" smtClean="0"/>
              <a:t>CMS</a:t>
            </a:r>
            <a:r>
              <a:rPr lang="en-US" sz="800" dirty="0"/>
              <a:t>.  Medicare </a:t>
            </a:r>
            <a:r>
              <a:rPr lang="en-US" sz="800" dirty="0" smtClean="0"/>
              <a:t>2015 </a:t>
            </a:r>
            <a:r>
              <a:rPr lang="en-US" sz="800" dirty="0"/>
              <a:t>Part C &amp; D Star Rating Technical Notes. Available at: </a:t>
            </a:r>
            <a:r>
              <a:rPr lang="en-US" sz="800" dirty="0">
                <a:hlinkClick r:id="rId4"/>
              </a:rPr>
              <a:t>http://www.cms.gov/Medicare/Prescription-Drug-Coverage/PrescriptionDrugCovGenIn/Downloads/2015StarRatingsTechnicalNotes.pdf</a:t>
            </a:r>
            <a:r>
              <a:rPr lang="en-US" sz="800" dirty="0" smtClean="0"/>
              <a:t>.  </a:t>
            </a:r>
          </a:p>
          <a:p>
            <a:pPr marL="228600" indent="-228600">
              <a:buFont typeface="+mj-lt"/>
              <a:buAutoNum type="arabicPeriod" startAt="18"/>
            </a:pPr>
            <a:endParaRPr lang="en-US" sz="800" dirty="0" smtClean="0"/>
          </a:p>
        </p:txBody>
      </p:sp>
    </p:spTree>
    <p:extLst>
      <p:ext uri="{BB962C8B-B14F-4D97-AF65-F5344CB8AC3E}">
        <p14:creationId xmlns:p14="http://schemas.microsoft.com/office/powerpoint/2010/main" val="341114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Star Ratings - Overview</a:t>
            </a:r>
            <a:endParaRPr lang="en-US" dirty="0"/>
          </a:p>
        </p:txBody>
      </p:sp>
      <p:sp>
        <p:nvSpPr>
          <p:cNvPr id="3" name="Content Placeholder 2"/>
          <p:cNvSpPr>
            <a:spLocks noGrp="1"/>
          </p:cNvSpPr>
          <p:nvPr>
            <p:ph idx="1"/>
          </p:nvPr>
        </p:nvSpPr>
        <p:spPr/>
        <p:txBody>
          <a:bodyPr/>
          <a:lstStyle/>
          <a:p>
            <a:r>
              <a:rPr lang="en-US" altLang="en-US" dirty="0"/>
              <a:t>Plan Ratings </a:t>
            </a:r>
            <a:r>
              <a:rPr lang="en-US" altLang="en-US" dirty="0" smtClean="0"/>
              <a:t>- </a:t>
            </a:r>
            <a:r>
              <a:rPr lang="en-US" altLang="en-US" dirty="0" smtClean="0">
                <a:hlinkClick r:id="rId3"/>
              </a:rPr>
              <a:t>www.medicare.gov/find-a-plan</a:t>
            </a:r>
            <a:r>
              <a:rPr lang="en-US" altLang="en-US" dirty="0">
                <a:hlinkClick r:id="rId3"/>
              </a:rPr>
              <a:t>/</a:t>
            </a:r>
            <a:endParaRPr lang="en-US" altLang="en-US" dirty="0"/>
          </a:p>
          <a:p>
            <a:r>
              <a:rPr lang="en-US" altLang="en-US" dirty="0"/>
              <a:t>Medicare members may switch to a 5-star plan at any point during the year, including non-enrollment </a:t>
            </a:r>
            <a:r>
              <a:rPr lang="en-US" altLang="en-US" dirty="0" smtClean="0"/>
              <a:t>periods</a:t>
            </a:r>
          </a:p>
          <a:p>
            <a:pPr lvl="1"/>
            <a:r>
              <a:rPr lang="en-US" altLang="en-US" dirty="0" smtClean="0"/>
              <a:t>Symbol - </a:t>
            </a:r>
          </a:p>
          <a:p>
            <a:r>
              <a:rPr lang="en-US" altLang="en-US" dirty="0" smtClean="0"/>
              <a:t>Low performing plans are indicated on the site &amp; online enrollment is disabled</a:t>
            </a:r>
          </a:p>
          <a:p>
            <a:pPr lvl="1"/>
            <a:r>
              <a:rPr lang="en-US" altLang="en-US" dirty="0" smtClean="0"/>
              <a:t>Symbol - </a:t>
            </a: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3124200"/>
            <a:ext cx="532447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kxi9409\AppData\Local\Temp\SNAGHTML85fff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4648200"/>
            <a:ext cx="5981700" cy="6096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8600" y="5804356"/>
            <a:ext cx="8305800" cy="215444"/>
          </a:xfrm>
          <a:prstGeom prst="rect">
            <a:avLst/>
          </a:prstGeom>
          <a:noFill/>
        </p:spPr>
        <p:txBody>
          <a:bodyPr wrap="square" rtlCol="0">
            <a:spAutoFit/>
          </a:bodyPr>
          <a:lstStyle/>
          <a:p>
            <a:r>
              <a:rPr lang="en-US" sz="800" dirty="0"/>
              <a:t>Medicare.gov.  Medicare Plan Finder.  Available at:  </a:t>
            </a:r>
            <a:r>
              <a:rPr lang="en-US" sz="800" dirty="0">
                <a:hlinkClick r:id="rId6"/>
              </a:rPr>
              <a:t>https://www.medicare.gov/find-a-plan/questions/home.aspx</a:t>
            </a:r>
            <a:r>
              <a:rPr lang="en-US" sz="800" dirty="0" smtClean="0"/>
              <a:t>.  </a:t>
            </a:r>
            <a:r>
              <a:rPr lang="en-US" sz="800" dirty="0" smtClean="0"/>
              <a:t>.</a:t>
            </a:r>
            <a:endParaRPr lang="en-US" sz="800" dirty="0" smtClean="0"/>
          </a:p>
        </p:txBody>
      </p:sp>
    </p:spTree>
    <p:extLst>
      <p:ext uri="{BB962C8B-B14F-4D97-AF65-F5344CB8AC3E}">
        <p14:creationId xmlns:p14="http://schemas.microsoft.com/office/powerpoint/2010/main" val="32648408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279" y="838200"/>
            <a:ext cx="7162321" cy="5061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Part D PDP Enrollees by Plan Star Rating</a:t>
            </a:r>
            <a:endParaRPr lang="en-US" dirty="0"/>
          </a:p>
        </p:txBody>
      </p:sp>
    </p:spTree>
    <p:extLst>
      <p:ext uri="{BB962C8B-B14F-4D97-AF65-F5344CB8AC3E}">
        <p14:creationId xmlns:p14="http://schemas.microsoft.com/office/powerpoint/2010/main" val="3718977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smtClean="0"/>
              <a:t>CMS Star Ratings - Overview</a:t>
            </a:r>
          </a:p>
        </p:txBody>
      </p:sp>
      <p:sp>
        <p:nvSpPr>
          <p:cNvPr id="24579" name="Content Placeholder 2"/>
          <p:cNvSpPr>
            <a:spLocks noGrp="1"/>
          </p:cNvSpPr>
          <p:nvPr>
            <p:ph idx="1"/>
          </p:nvPr>
        </p:nvSpPr>
        <p:spPr>
          <a:xfrm>
            <a:off x="457200" y="1066800"/>
            <a:ext cx="8229600" cy="4525963"/>
          </a:xfrm>
        </p:spPr>
        <p:txBody>
          <a:bodyPr/>
          <a:lstStyle/>
          <a:p>
            <a:r>
              <a:rPr lang="en-US" altLang="en-US" sz="2400" dirty="0" smtClean="0"/>
              <a:t>Star Ratings are based upon various sets of performance measures</a:t>
            </a:r>
          </a:p>
          <a:p>
            <a:pPr lvl="1">
              <a:buFont typeface="Calibri" pitchFamily="34" charset="0"/>
              <a:buChar char="–"/>
            </a:pPr>
            <a:r>
              <a:rPr lang="en-US" altLang="en-US" sz="2400" dirty="0" smtClean="0"/>
              <a:t>Healthcare Effectiveness Data and Information Set (HEDIS)</a:t>
            </a:r>
          </a:p>
          <a:p>
            <a:pPr lvl="1">
              <a:buFont typeface="Calibri" pitchFamily="34" charset="0"/>
              <a:buChar char="–"/>
            </a:pPr>
            <a:r>
              <a:rPr lang="en-US" altLang="en-US" sz="2400" dirty="0" smtClean="0"/>
              <a:t>Consumer Assessment of Healthcare Providers and Systems (CAHPS)</a:t>
            </a:r>
          </a:p>
          <a:p>
            <a:pPr lvl="1">
              <a:buFont typeface="Calibri" pitchFamily="34" charset="0"/>
              <a:buChar char="–"/>
            </a:pPr>
            <a:r>
              <a:rPr lang="en-US" altLang="en-US" sz="2400" dirty="0" smtClean="0"/>
              <a:t>Health Outcomes Survey (HOS)</a:t>
            </a:r>
          </a:p>
          <a:p>
            <a:pPr lvl="1">
              <a:buFont typeface="Calibri" pitchFamily="34" charset="0"/>
              <a:buChar char="–"/>
            </a:pPr>
            <a:r>
              <a:rPr lang="en-US" altLang="en-US" sz="2400" dirty="0" smtClean="0"/>
              <a:t>Complaint Tracking Module (CTM)</a:t>
            </a:r>
          </a:p>
          <a:p>
            <a:pPr lvl="1">
              <a:buFont typeface="Calibri" pitchFamily="34" charset="0"/>
              <a:buChar char="–"/>
            </a:pPr>
            <a:r>
              <a:rPr lang="en-US" altLang="en-US" sz="2400" dirty="0" smtClean="0"/>
              <a:t>Independent Review Entity (IRE)</a:t>
            </a:r>
          </a:p>
          <a:p>
            <a:pPr lvl="1">
              <a:buFont typeface="Calibri" pitchFamily="34" charset="0"/>
              <a:buChar char="–"/>
            </a:pPr>
            <a:r>
              <a:rPr lang="en-US" altLang="en-US" sz="2400" dirty="0" smtClean="0"/>
              <a:t>Pharmacy Quality Alliance (PQA) endorsed medication-use measures</a:t>
            </a:r>
          </a:p>
          <a:p>
            <a:endParaRPr lang="en-US" altLang="en-US" dirty="0" smtClean="0"/>
          </a:p>
        </p:txBody>
      </p:sp>
      <p:sp>
        <p:nvSpPr>
          <p:cNvPr id="4" name="TextBox 3"/>
          <p:cNvSpPr txBox="1"/>
          <p:nvPr/>
        </p:nvSpPr>
        <p:spPr>
          <a:xfrm>
            <a:off x="228600" y="5715000"/>
            <a:ext cx="8305800" cy="338554"/>
          </a:xfrm>
          <a:prstGeom prst="rect">
            <a:avLst/>
          </a:prstGeom>
          <a:noFill/>
        </p:spPr>
        <p:txBody>
          <a:bodyPr wrap="square" rtlCol="0">
            <a:spAutoFit/>
          </a:bodyPr>
          <a:lstStyle/>
          <a:p>
            <a:r>
              <a:rPr lang="en-US" sz="800" dirty="0"/>
              <a:t>CMS.  Medicare </a:t>
            </a:r>
            <a:r>
              <a:rPr lang="en-US" sz="800" dirty="0" smtClean="0"/>
              <a:t>2015 </a:t>
            </a:r>
            <a:r>
              <a:rPr lang="en-US" sz="800" dirty="0"/>
              <a:t>Part C &amp; D Star Rating Technical Notes. Available at: </a:t>
            </a:r>
            <a:r>
              <a:rPr lang="en-US" sz="800" dirty="0">
                <a:hlinkClick r:id="rId3"/>
              </a:rPr>
              <a:t>http://www.cms.gov/Medicare/Prescription-Drug-Coverage/PrescriptionDrugCovGenIn/PerformanceData.html</a:t>
            </a:r>
            <a:r>
              <a:rPr lang="en-US" sz="800" dirty="0"/>
              <a:t>.  </a:t>
            </a:r>
            <a:endParaRPr lang="en-US" sz="800" dirty="0" smtClean="0"/>
          </a:p>
        </p:txBody>
      </p:sp>
    </p:spTree>
    <p:extLst>
      <p:ext uri="{BB962C8B-B14F-4D97-AF65-F5344CB8AC3E}">
        <p14:creationId xmlns:p14="http://schemas.microsoft.com/office/powerpoint/2010/main" val="11417581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smtClean="0"/>
              <a:t>CMS Star Ratings - Overview</a:t>
            </a:r>
          </a:p>
        </p:txBody>
      </p:sp>
      <p:sp>
        <p:nvSpPr>
          <p:cNvPr id="25603" name="Text Placeholder 3"/>
          <p:cNvSpPr>
            <a:spLocks noGrp="1"/>
          </p:cNvSpPr>
          <p:nvPr>
            <p:ph type="body" idx="1"/>
          </p:nvPr>
        </p:nvSpPr>
        <p:spPr>
          <a:xfrm>
            <a:off x="381000" y="1676400"/>
            <a:ext cx="8229600" cy="639763"/>
          </a:xfrm>
        </p:spPr>
        <p:txBody>
          <a:bodyPr/>
          <a:lstStyle/>
          <a:p>
            <a:r>
              <a:rPr lang="en-US" altLang="en-US" sz="2800" smtClean="0"/>
              <a:t>Star ratings are separated into nine domains, four of which apply directly to drug plans</a:t>
            </a:r>
          </a:p>
          <a:p>
            <a:endParaRPr lang="en-US" altLang="en-US" smtClean="0"/>
          </a:p>
        </p:txBody>
      </p:sp>
      <p:sp>
        <p:nvSpPr>
          <p:cNvPr id="3076" name="Content Placeholder 2"/>
          <p:cNvSpPr>
            <a:spLocks noGrp="1"/>
          </p:cNvSpPr>
          <p:nvPr>
            <p:ph sz="half" idx="2"/>
          </p:nvPr>
        </p:nvSpPr>
        <p:spPr>
          <a:xfrm>
            <a:off x="457200" y="1828800"/>
            <a:ext cx="4040188" cy="4038600"/>
          </a:xfrm>
        </p:spPr>
        <p:txBody>
          <a:bodyPr>
            <a:normAutofit lnSpcReduction="10000"/>
          </a:bodyPr>
          <a:lstStyle/>
          <a:p>
            <a:pPr>
              <a:defRPr/>
            </a:pPr>
            <a:r>
              <a:rPr lang="en-US" sz="2800" dirty="0" smtClean="0"/>
              <a:t>Health plan (Part C) rating domains</a:t>
            </a:r>
          </a:p>
          <a:p>
            <a:pPr lvl="1">
              <a:defRPr/>
            </a:pPr>
            <a:r>
              <a:rPr lang="en-US" dirty="0" smtClean="0"/>
              <a:t>Staying healthy: screenings, tests, and </a:t>
            </a:r>
            <a:r>
              <a:rPr lang="en-US" dirty="0" smtClean="0"/>
              <a:t>vaccines</a:t>
            </a:r>
          </a:p>
          <a:p>
            <a:pPr lvl="1">
              <a:defRPr/>
            </a:pPr>
            <a:r>
              <a:rPr lang="en-US" dirty="0" smtClean="0"/>
              <a:t>Member </a:t>
            </a:r>
            <a:r>
              <a:rPr lang="en-US" dirty="0"/>
              <a:t>complaints, problems getting services, and improvement in the health plan’s performance</a:t>
            </a:r>
          </a:p>
          <a:p>
            <a:pPr lvl="1">
              <a:defRPr/>
            </a:pPr>
            <a:r>
              <a:rPr lang="en-US" dirty="0" smtClean="0"/>
              <a:t>Member </a:t>
            </a:r>
            <a:r>
              <a:rPr lang="en-US" dirty="0" smtClean="0"/>
              <a:t>experience with the health plan</a:t>
            </a:r>
          </a:p>
          <a:p>
            <a:pPr lvl="1">
              <a:defRPr/>
            </a:pPr>
            <a:r>
              <a:rPr lang="en-US" dirty="0" smtClean="0"/>
              <a:t>Health </a:t>
            </a:r>
            <a:r>
              <a:rPr lang="en-US" dirty="0" smtClean="0"/>
              <a:t>plan customer </a:t>
            </a:r>
            <a:r>
              <a:rPr lang="en-US" dirty="0" smtClean="0"/>
              <a:t>service</a:t>
            </a:r>
          </a:p>
          <a:p>
            <a:pPr lvl="1">
              <a:defRPr/>
            </a:pPr>
            <a:r>
              <a:rPr lang="en-US" dirty="0"/>
              <a:t>Managing chronic </a:t>
            </a:r>
            <a:r>
              <a:rPr lang="en-US" dirty="0" smtClean="0"/>
              <a:t>conditions</a:t>
            </a:r>
            <a:endParaRPr lang="en-US" dirty="0"/>
          </a:p>
        </p:txBody>
      </p:sp>
      <p:sp>
        <p:nvSpPr>
          <p:cNvPr id="25605" name="Content Placeholder 5"/>
          <p:cNvSpPr>
            <a:spLocks noGrp="1"/>
          </p:cNvSpPr>
          <p:nvPr>
            <p:ph sz="quarter" idx="4"/>
          </p:nvPr>
        </p:nvSpPr>
        <p:spPr>
          <a:xfrm>
            <a:off x="4648200" y="1828800"/>
            <a:ext cx="4041775" cy="3951288"/>
          </a:xfrm>
        </p:spPr>
        <p:txBody>
          <a:bodyPr/>
          <a:lstStyle/>
          <a:p>
            <a:r>
              <a:rPr lang="en-US" altLang="en-US" sz="2800" dirty="0" smtClean="0"/>
              <a:t>Drug plan (Part D) rating domains</a:t>
            </a:r>
          </a:p>
          <a:p>
            <a:pPr lvl="1"/>
            <a:r>
              <a:rPr lang="en-US" altLang="en-US" dirty="0" smtClean="0"/>
              <a:t>Patient </a:t>
            </a:r>
            <a:r>
              <a:rPr lang="en-US" altLang="en-US" dirty="0"/>
              <a:t>safety and accuracy of drug </a:t>
            </a:r>
            <a:r>
              <a:rPr lang="en-US" altLang="en-US" dirty="0" smtClean="0"/>
              <a:t>pricing</a:t>
            </a:r>
          </a:p>
          <a:p>
            <a:pPr lvl="1"/>
            <a:r>
              <a:rPr lang="en-US" altLang="en-US" dirty="0" smtClean="0"/>
              <a:t>Member </a:t>
            </a:r>
            <a:r>
              <a:rPr lang="en-US" altLang="en-US" dirty="0"/>
              <a:t>complaints, problems getting services, and improvement in the drug plan’s </a:t>
            </a:r>
            <a:r>
              <a:rPr lang="en-US" altLang="en-US" dirty="0" smtClean="0"/>
              <a:t>performance</a:t>
            </a:r>
          </a:p>
          <a:p>
            <a:pPr lvl="1"/>
            <a:r>
              <a:rPr lang="en-US" altLang="en-US" dirty="0" smtClean="0"/>
              <a:t>Member </a:t>
            </a:r>
            <a:r>
              <a:rPr lang="en-US" altLang="en-US" dirty="0"/>
              <a:t>experience with drug </a:t>
            </a:r>
            <a:r>
              <a:rPr lang="en-US" altLang="en-US" dirty="0" smtClean="0"/>
              <a:t>plan</a:t>
            </a:r>
          </a:p>
          <a:p>
            <a:pPr lvl="1"/>
            <a:r>
              <a:rPr lang="en-US" altLang="en-US" dirty="0" smtClean="0"/>
              <a:t>Drug </a:t>
            </a:r>
            <a:r>
              <a:rPr lang="en-US" altLang="en-US" dirty="0"/>
              <a:t>plan customer service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0" y="0"/>
            <a:ext cx="9144000" cy="762000"/>
          </a:xfrm>
        </p:spPr>
        <p:txBody>
          <a:bodyPr/>
          <a:lstStyle/>
          <a:p>
            <a:pPr eaLnBrk="1" hangingPunct="1"/>
            <a:r>
              <a:rPr lang="en-US" altLang="en-US" smtClean="0">
                <a:solidFill>
                  <a:schemeClr val="bg1"/>
                </a:solidFill>
              </a:rPr>
              <a:t>Objectives</a:t>
            </a:r>
          </a:p>
        </p:txBody>
      </p:sp>
      <p:sp>
        <p:nvSpPr>
          <p:cNvPr id="13315" name="Rectangle 3"/>
          <p:cNvSpPr>
            <a:spLocks noGrp="1"/>
          </p:cNvSpPr>
          <p:nvPr>
            <p:ph type="body" idx="4294967295"/>
          </p:nvPr>
        </p:nvSpPr>
        <p:spPr>
          <a:xfrm>
            <a:off x="457200" y="1066800"/>
            <a:ext cx="8229600" cy="4648200"/>
          </a:xfrm>
        </p:spPr>
        <p:txBody>
          <a:bodyPr/>
          <a:lstStyle/>
          <a:p>
            <a:r>
              <a:rPr lang="en-US" altLang="en-US" smtClean="0">
                <a:cs typeface="Times New Roman" pitchFamily="18" charset="0"/>
              </a:rPr>
              <a:t>Explain the purpose of quality measures and how they are developed</a:t>
            </a:r>
          </a:p>
          <a:p>
            <a:r>
              <a:rPr lang="en-US" altLang="en-US" smtClean="0">
                <a:cs typeface="Times New Roman" pitchFamily="18" charset="0"/>
              </a:rPr>
              <a:t>Identify quality organizations impacting managed care pharmacy services and specify the measures being utilized</a:t>
            </a:r>
          </a:p>
          <a:p>
            <a:r>
              <a:rPr lang="en-US" altLang="en-US" smtClean="0">
                <a:cs typeface="Times New Roman" pitchFamily="18" charset="0"/>
              </a:rPr>
              <a:t>Examine current strategies for promoting adherence to quality measures</a:t>
            </a:r>
          </a:p>
          <a:p>
            <a:endParaRPr lang="en-US" altLang="en-US" smtClean="0">
              <a:cs typeface="Times New Roman" pitchFamily="18" charset="0"/>
            </a:endParaRPr>
          </a:p>
          <a:p>
            <a:endParaRPr lang="en-US" altLang="en-US" smtClean="0">
              <a:cs typeface="Times New Roman" pitchFamily="18" charset="0"/>
            </a:endParaRPr>
          </a:p>
          <a:p>
            <a:endParaRPr lang="en-US" alt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altLang="en-US" dirty="0" smtClean="0"/>
              <a:t>CMS Prescription Drug Plan (Part D) Measures</a:t>
            </a:r>
          </a:p>
        </p:txBody>
      </p:sp>
      <p:sp>
        <p:nvSpPr>
          <p:cNvPr id="26627" name="Text Placeholder 2"/>
          <p:cNvSpPr>
            <a:spLocks noGrp="1"/>
          </p:cNvSpPr>
          <p:nvPr>
            <p:ph type="body" idx="1"/>
          </p:nvPr>
        </p:nvSpPr>
        <p:spPr>
          <a:xfrm>
            <a:off x="304800" y="914400"/>
            <a:ext cx="4191000" cy="533400"/>
          </a:xfrm>
        </p:spPr>
        <p:txBody>
          <a:bodyPr/>
          <a:lstStyle/>
          <a:p>
            <a:r>
              <a:rPr lang="en-US" altLang="en-US" smtClean="0"/>
              <a:t>Drug plan customer service</a:t>
            </a:r>
          </a:p>
        </p:txBody>
      </p:sp>
      <p:sp>
        <p:nvSpPr>
          <p:cNvPr id="26628" name="Content Placeholder 3"/>
          <p:cNvSpPr>
            <a:spLocks noGrp="1"/>
          </p:cNvSpPr>
          <p:nvPr>
            <p:ph sz="half" idx="2"/>
          </p:nvPr>
        </p:nvSpPr>
        <p:spPr>
          <a:xfrm>
            <a:off x="304800" y="1600200"/>
            <a:ext cx="4195763" cy="4313238"/>
          </a:xfrm>
        </p:spPr>
        <p:txBody>
          <a:bodyPr/>
          <a:lstStyle/>
          <a:p>
            <a:r>
              <a:rPr lang="en-US" altLang="en-US" sz="2000" dirty="0" smtClean="0"/>
              <a:t>Availability of TTY/TDD services and foreign language interpretation when prospective members call the drug plan</a:t>
            </a:r>
          </a:p>
          <a:p>
            <a:r>
              <a:rPr lang="en-US" altLang="en-US" sz="2000" dirty="0" smtClean="0"/>
              <a:t>Drug plan makes timely decisions about appeals</a:t>
            </a:r>
          </a:p>
          <a:p>
            <a:r>
              <a:rPr lang="en-US" altLang="en-US" sz="2000" dirty="0" smtClean="0"/>
              <a:t>Fairness of drug plan’s denials to member appeals, based on an independent reviewer</a:t>
            </a:r>
          </a:p>
        </p:txBody>
      </p:sp>
      <p:sp>
        <p:nvSpPr>
          <p:cNvPr id="26629" name="Text Placeholder 4"/>
          <p:cNvSpPr>
            <a:spLocks noGrp="1"/>
          </p:cNvSpPr>
          <p:nvPr>
            <p:ph type="body" sz="quarter" idx="3"/>
          </p:nvPr>
        </p:nvSpPr>
        <p:spPr>
          <a:xfrm>
            <a:off x="4572000" y="1447800"/>
            <a:ext cx="4648200" cy="698500"/>
          </a:xfrm>
        </p:spPr>
        <p:txBody>
          <a:bodyPr/>
          <a:lstStyle/>
          <a:p>
            <a:r>
              <a:rPr lang="en-US" altLang="en-US" smtClean="0"/>
              <a:t>Member complaints, problems getting services, and improvement in the drug plan’s performance</a:t>
            </a:r>
          </a:p>
        </p:txBody>
      </p:sp>
      <p:sp>
        <p:nvSpPr>
          <p:cNvPr id="26630" name="Content Placeholder 5"/>
          <p:cNvSpPr>
            <a:spLocks noGrp="1"/>
          </p:cNvSpPr>
          <p:nvPr>
            <p:ph sz="quarter" idx="4"/>
          </p:nvPr>
        </p:nvSpPr>
        <p:spPr>
          <a:xfrm>
            <a:off x="4648200" y="2209800"/>
            <a:ext cx="4267200" cy="4313238"/>
          </a:xfrm>
        </p:spPr>
        <p:txBody>
          <a:bodyPr/>
          <a:lstStyle/>
          <a:p>
            <a:r>
              <a:rPr lang="en-US" altLang="en-US" sz="2000" dirty="0" smtClean="0"/>
              <a:t>Complaints about the drug plan</a:t>
            </a:r>
          </a:p>
          <a:p>
            <a:r>
              <a:rPr lang="en-US" altLang="en-US" sz="2000" dirty="0" smtClean="0"/>
              <a:t>Problems Medicare Found in Members’ Access to Services and in the Plan’s Performance </a:t>
            </a:r>
          </a:p>
          <a:p>
            <a:r>
              <a:rPr lang="en-US" altLang="en-US" sz="2000" dirty="0" smtClean="0"/>
              <a:t>Members Choosing to Leave the Plan </a:t>
            </a:r>
          </a:p>
          <a:p>
            <a:r>
              <a:rPr lang="en-US" altLang="en-US" sz="2000" dirty="0" smtClean="0"/>
              <a:t>Improvement in the Drug Plan’s Performance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Placeholder 2"/>
          <p:cNvSpPr>
            <a:spLocks noGrp="1"/>
          </p:cNvSpPr>
          <p:nvPr>
            <p:ph type="body" idx="1"/>
          </p:nvPr>
        </p:nvSpPr>
        <p:spPr>
          <a:xfrm>
            <a:off x="304800" y="914400"/>
            <a:ext cx="4195763" cy="698500"/>
          </a:xfrm>
        </p:spPr>
        <p:txBody>
          <a:bodyPr/>
          <a:lstStyle/>
          <a:p>
            <a:r>
              <a:rPr lang="en-US" altLang="en-US" smtClean="0"/>
              <a:t>Member experience with the drug plan</a:t>
            </a:r>
          </a:p>
        </p:txBody>
      </p:sp>
      <p:sp>
        <p:nvSpPr>
          <p:cNvPr id="27651" name="Content Placeholder 3"/>
          <p:cNvSpPr>
            <a:spLocks noGrp="1"/>
          </p:cNvSpPr>
          <p:nvPr>
            <p:ph sz="half" idx="2"/>
          </p:nvPr>
        </p:nvSpPr>
        <p:spPr>
          <a:xfrm>
            <a:off x="304800" y="1630363"/>
            <a:ext cx="4195763" cy="4313237"/>
          </a:xfrm>
        </p:spPr>
        <p:txBody>
          <a:bodyPr/>
          <a:lstStyle/>
          <a:p>
            <a:r>
              <a:rPr lang="en-US" altLang="en-US" sz="1800" dirty="0" smtClean="0"/>
              <a:t>Members’ Overall Rating of Drug Coverage</a:t>
            </a:r>
          </a:p>
          <a:p>
            <a:r>
              <a:rPr lang="en-US" altLang="en-US" sz="1800" dirty="0" smtClean="0"/>
              <a:t>Ease of Getting Prescriptions Filled When Using the Plan</a:t>
            </a:r>
          </a:p>
        </p:txBody>
      </p:sp>
      <p:sp>
        <p:nvSpPr>
          <p:cNvPr id="27652" name="Text Placeholder 4"/>
          <p:cNvSpPr>
            <a:spLocks noGrp="1"/>
          </p:cNvSpPr>
          <p:nvPr>
            <p:ph type="body" sz="quarter" idx="3"/>
          </p:nvPr>
        </p:nvSpPr>
        <p:spPr>
          <a:xfrm>
            <a:off x="4648200" y="825500"/>
            <a:ext cx="4267200" cy="698500"/>
          </a:xfrm>
        </p:spPr>
        <p:txBody>
          <a:bodyPr/>
          <a:lstStyle/>
          <a:p>
            <a:r>
              <a:rPr lang="en-US" altLang="en-US" dirty="0" smtClean="0"/>
              <a:t>Patient safety and accuracy of drug pricing</a:t>
            </a:r>
          </a:p>
        </p:txBody>
      </p:sp>
      <p:sp>
        <p:nvSpPr>
          <p:cNvPr id="27653" name="Content Placeholder 5"/>
          <p:cNvSpPr>
            <a:spLocks noGrp="1"/>
          </p:cNvSpPr>
          <p:nvPr>
            <p:ph sz="quarter" idx="4"/>
          </p:nvPr>
        </p:nvSpPr>
        <p:spPr>
          <a:xfrm>
            <a:off x="4495800" y="1600200"/>
            <a:ext cx="4495800" cy="4313238"/>
          </a:xfrm>
        </p:spPr>
        <p:txBody>
          <a:bodyPr/>
          <a:lstStyle/>
          <a:p>
            <a:r>
              <a:rPr lang="en-US" altLang="en-US" sz="1700" dirty="0" smtClean="0"/>
              <a:t>Plan Provides Accurate Drug Pricing Information for Medicare’s Plan Finder Website</a:t>
            </a:r>
          </a:p>
          <a:p>
            <a:r>
              <a:rPr lang="en-US" altLang="en-US" sz="1700" dirty="0" smtClean="0"/>
              <a:t>Plan Members 65 and Older Who Received Prescriptions for Certain Drugs with a High Risk of Side Effects, When There May Be Safer Drug Choices</a:t>
            </a:r>
          </a:p>
          <a:p>
            <a:r>
              <a:rPr lang="en-US" altLang="en-US" sz="1700" dirty="0" smtClean="0"/>
              <a:t>Using the Kind of Blood Pressure Medication That Is Recommended for People with Diabetes</a:t>
            </a:r>
          </a:p>
          <a:p>
            <a:r>
              <a:rPr lang="en-US" altLang="en-US" sz="1700" dirty="0" smtClean="0"/>
              <a:t>Taking Oral Diabetes Medication as Directed (Medication Adherence)</a:t>
            </a:r>
          </a:p>
          <a:p>
            <a:r>
              <a:rPr lang="en-US" altLang="en-US" sz="1700" dirty="0" smtClean="0"/>
              <a:t>Taking Blood Pressure Medication as Directed (Medication Adherence)</a:t>
            </a:r>
          </a:p>
          <a:p>
            <a:r>
              <a:rPr lang="en-US" altLang="en-US" sz="1700" dirty="0" smtClean="0"/>
              <a:t>Taking Cholesterol Medication as Directed  (Medication Adherence)</a:t>
            </a:r>
          </a:p>
        </p:txBody>
      </p:sp>
      <p:sp>
        <p:nvSpPr>
          <p:cNvPr id="27654" name="Title 1"/>
          <p:cNvSpPr>
            <a:spLocks noGrp="1"/>
          </p:cNvSpPr>
          <p:nvPr>
            <p:ph type="title"/>
          </p:nvPr>
        </p:nvSpPr>
        <p:spPr/>
        <p:txBody>
          <a:bodyPr>
            <a:normAutofit fontScale="90000"/>
          </a:bodyPr>
          <a:lstStyle/>
          <a:p>
            <a:r>
              <a:rPr lang="en-US" altLang="en-US" dirty="0" smtClean="0"/>
              <a:t>CMS Prescription Drug Plan (Part D) Measures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ltLang="en-US" dirty="0" smtClean="0"/>
              <a:t>Star Rating Example</a:t>
            </a:r>
          </a:p>
        </p:txBody>
      </p:sp>
      <p:sp>
        <p:nvSpPr>
          <p:cNvPr id="28675" name="Content Placeholder 2"/>
          <p:cNvSpPr>
            <a:spLocks noGrp="1"/>
          </p:cNvSpPr>
          <p:nvPr>
            <p:ph idx="1"/>
          </p:nvPr>
        </p:nvSpPr>
        <p:spPr>
          <a:xfrm>
            <a:off x="280988" y="914400"/>
            <a:ext cx="8634412" cy="4953000"/>
          </a:xfrm>
        </p:spPr>
        <p:txBody>
          <a:bodyPr/>
          <a:lstStyle/>
          <a:p>
            <a:r>
              <a:rPr lang="en-US" altLang="en-US" sz="2400" dirty="0" smtClean="0"/>
              <a:t>Part </a:t>
            </a:r>
            <a:r>
              <a:rPr lang="en-US" altLang="en-US" sz="2400" dirty="0"/>
              <a:t>C</a:t>
            </a:r>
            <a:r>
              <a:rPr lang="en-US" altLang="en-US" sz="2400" dirty="0" smtClean="0"/>
              <a:t> </a:t>
            </a:r>
            <a:r>
              <a:rPr lang="en-US" altLang="en-US" sz="2400" dirty="0" smtClean="0"/>
              <a:t>Rating: “Cholesterol screening for patients with diabetes”</a:t>
            </a:r>
          </a:p>
          <a:p>
            <a:r>
              <a:rPr lang="en-US" altLang="en-US" sz="2400" dirty="0" smtClean="0"/>
              <a:t>Shows the percent of plan members with diabetes who have had a test for LDL cholesterol within the past year</a:t>
            </a:r>
          </a:p>
          <a:p>
            <a:r>
              <a:rPr lang="en-US" altLang="en-US" sz="2400" dirty="0" smtClean="0"/>
              <a:t>2015 </a:t>
            </a:r>
            <a:r>
              <a:rPr lang="en-US" altLang="en-US" sz="2400" dirty="0" smtClean="0"/>
              <a:t>Rating Cut Points:</a:t>
            </a:r>
          </a:p>
          <a:p>
            <a:endParaRPr lang="en-US" altLang="en-US" sz="2400" dirty="0" smtClean="0"/>
          </a:p>
          <a:p>
            <a:endParaRPr lang="en-US" altLang="en-US" sz="2400" dirty="0" smtClean="0"/>
          </a:p>
          <a:p>
            <a:endParaRPr lang="en-US" altLang="en-US" sz="2400" dirty="0" smtClean="0"/>
          </a:p>
          <a:p>
            <a:pPr marL="0" indent="0">
              <a:buNone/>
            </a:pPr>
            <a:endParaRPr lang="en-US" altLang="en-US" sz="2400" dirty="0" smtClean="0"/>
          </a:p>
          <a:p>
            <a:r>
              <a:rPr lang="en-US" altLang="en-US" sz="2400" dirty="0" smtClean="0"/>
              <a:t>All ratings within a domain are then averaged to calculate the domain’s star rating </a:t>
            </a:r>
          </a:p>
          <a:p>
            <a:pPr>
              <a:buFont typeface="Arial" charset="0"/>
              <a:buNone/>
            </a:pPr>
            <a:endParaRPr lang="en-US" alt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1964303880"/>
              </p:ext>
            </p:extLst>
          </p:nvPr>
        </p:nvGraphicFramePr>
        <p:xfrm>
          <a:off x="3810000" y="2209800"/>
          <a:ext cx="3124200" cy="2194524"/>
        </p:xfrm>
        <a:graphic>
          <a:graphicData uri="http://schemas.openxmlformats.org/drawingml/2006/table">
            <a:tbl>
              <a:tblPr firstRow="1" bandRow="1">
                <a:tableStyleId>{5C22544A-7EE6-4342-B048-85BDC9FD1C3A}</a:tableStyleId>
              </a:tblPr>
              <a:tblGrid>
                <a:gridCol w="1562100"/>
                <a:gridCol w="1562100"/>
              </a:tblGrid>
              <a:tr h="365654">
                <a:tc>
                  <a:txBody>
                    <a:bodyPr/>
                    <a:lstStyle/>
                    <a:p>
                      <a:r>
                        <a:rPr lang="en-US" sz="1800" dirty="0" smtClean="0"/>
                        <a:t>Measure</a:t>
                      </a:r>
                      <a:endParaRPr lang="en-US" sz="1800" dirty="0"/>
                    </a:p>
                  </a:txBody>
                  <a:tcPr marT="45717" marB="45717"/>
                </a:tc>
                <a:tc>
                  <a:txBody>
                    <a:bodyPr/>
                    <a:lstStyle/>
                    <a:p>
                      <a:r>
                        <a:rPr lang="en-US" sz="1800" dirty="0" smtClean="0"/>
                        <a:t>Star Rating</a:t>
                      </a:r>
                      <a:endParaRPr lang="en-US" sz="1800" dirty="0"/>
                    </a:p>
                  </a:txBody>
                  <a:tcPr marT="45717" marB="45717"/>
                </a:tc>
              </a:tr>
              <a:tr h="365654">
                <a:tc>
                  <a:txBody>
                    <a:bodyPr/>
                    <a:lstStyle/>
                    <a:p>
                      <a:r>
                        <a:rPr lang="en-US" sz="1800" u="sng" dirty="0" smtClean="0"/>
                        <a:t>&gt;</a:t>
                      </a:r>
                      <a:r>
                        <a:rPr lang="en-US" sz="1800" u="none" dirty="0" smtClean="0"/>
                        <a:t> </a:t>
                      </a:r>
                      <a:r>
                        <a:rPr lang="en-US" sz="1800" u="none" dirty="0" smtClean="0"/>
                        <a:t>91%</a:t>
                      </a:r>
                      <a:endParaRPr lang="en-US" sz="1800" u="sng" dirty="0"/>
                    </a:p>
                  </a:txBody>
                  <a:tcPr marT="45717" marB="45717"/>
                </a:tc>
                <a:tc>
                  <a:txBody>
                    <a:bodyPr/>
                    <a:lstStyle/>
                    <a:p>
                      <a:r>
                        <a:rPr lang="en-US" sz="1800" dirty="0" smtClean="0"/>
                        <a:t>5 stars</a:t>
                      </a:r>
                      <a:endParaRPr lang="en-US" sz="1800" dirty="0"/>
                    </a:p>
                  </a:txBody>
                  <a:tcPr marT="45717" marB="45717"/>
                </a:tc>
              </a:tr>
              <a:tr h="365654">
                <a:tc>
                  <a:txBody>
                    <a:bodyPr/>
                    <a:lstStyle/>
                    <a:p>
                      <a:r>
                        <a:rPr lang="en-US" sz="1800" dirty="0" smtClean="0"/>
                        <a:t>85% – &lt; </a:t>
                      </a:r>
                      <a:r>
                        <a:rPr lang="en-US" sz="1800" dirty="0" smtClean="0"/>
                        <a:t>91%</a:t>
                      </a:r>
                      <a:endParaRPr lang="en-US" sz="1800" dirty="0"/>
                    </a:p>
                  </a:txBody>
                  <a:tcPr marT="45717" marB="45717"/>
                </a:tc>
                <a:tc>
                  <a:txBody>
                    <a:bodyPr/>
                    <a:lstStyle/>
                    <a:p>
                      <a:r>
                        <a:rPr lang="en-US" sz="1800" dirty="0" smtClean="0"/>
                        <a:t>4 stars</a:t>
                      </a:r>
                      <a:endParaRPr lang="en-US" sz="1800" dirty="0"/>
                    </a:p>
                  </a:txBody>
                  <a:tcPr marT="45717" marB="45717"/>
                </a:tc>
              </a:tr>
              <a:tr h="365654">
                <a:tc>
                  <a:txBody>
                    <a:bodyPr/>
                    <a:lstStyle/>
                    <a:p>
                      <a:r>
                        <a:rPr lang="en-US" sz="1800" dirty="0" smtClean="0"/>
                        <a:t>83% – &lt; 85%</a:t>
                      </a:r>
                      <a:endParaRPr lang="en-US" sz="1800" dirty="0"/>
                    </a:p>
                  </a:txBody>
                  <a:tcPr marT="45717" marB="45717"/>
                </a:tc>
                <a:tc>
                  <a:txBody>
                    <a:bodyPr/>
                    <a:lstStyle/>
                    <a:p>
                      <a:r>
                        <a:rPr lang="en-US" sz="1800" dirty="0" smtClean="0"/>
                        <a:t>3 stars</a:t>
                      </a:r>
                      <a:endParaRPr lang="en-US" sz="1800" dirty="0"/>
                    </a:p>
                  </a:txBody>
                  <a:tcPr marT="45717" marB="45717"/>
                </a:tc>
              </a:tr>
              <a:tr h="365654">
                <a:tc>
                  <a:txBody>
                    <a:bodyPr/>
                    <a:lstStyle/>
                    <a:p>
                      <a:r>
                        <a:rPr lang="en-US" sz="1800" dirty="0" smtClean="0"/>
                        <a:t>81% </a:t>
                      </a:r>
                      <a:r>
                        <a:rPr lang="en-US" sz="1800" dirty="0" smtClean="0"/>
                        <a:t>- &lt; 83%</a:t>
                      </a:r>
                      <a:endParaRPr lang="en-US" sz="1800" dirty="0"/>
                    </a:p>
                  </a:txBody>
                  <a:tcPr marT="45717" marB="45717"/>
                </a:tc>
                <a:tc>
                  <a:txBody>
                    <a:bodyPr/>
                    <a:lstStyle/>
                    <a:p>
                      <a:r>
                        <a:rPr lang="en-US" sz="1800" dirty="0" smtClean="0"/>
                        <a:t>2 stars</a:t>
                      </a:r>
                      <a:endParaRPr lang="en-US" sz="1800" dirty="0"/>
                    </a:p>
                  </a:txBody>
                  <a:tcPr marT="45717" marB="45717"/>
                </a:tc>
              </a:tr>
              <a:tr h="365654">
                <a:tc>
                  <a:txBody>
                    <a:bodyPr/>
                    <a:lstStyle/>
                    <a:p>
                      <a:r>
                        <a:rPr lang="en-US" sz="1800" dirty="0" smtClean="0"/>
                        <a:t>&lt; </a:t>
                      </a:r>
                      <a:r>
                        <a:rPr lang="en-US" sz="1800" dirty="0" smtClean="0"/>
                        <a:t>81%</a:t>
                      </a:r>
                      <a:endParaRPr lang="en-US" sz="1800" dirty="0"/>
                    </a:p>
                  </a:txBody>
                  <a:tcPr marT="45717" marB="45717"/>
                </a:tc>
                <a:tc>
                  <a:txBody>
                    <a:bodyPr/>
                    <a:lstStyle/>
                    <a:p>
                      <a:r>
                        <a:rPr lang="en-US" sz="1800" dirty="0" smtClean="0"/>
                        <a:t>1 star</a:t>
                      </a:r>
                      <a:endParaRPr lang="en-US" sz="1800" dirty="0"/>
                    </a:p>
                  </a:txBody>
                  <a:tcPr marT="45717" marB="45717"/>
                </a:tc>
              </a:tr>
            </a:tbl>
          </a:graphicData>
        </a:graphic>
      </p:graphicFrame>
      <p:sp>
        <p:nvSpPr>
          <p:cNvPr id="5" name="TextBox 4"/>
          <p:cNvSpPr txBox="1"/>
          <p:nvPr/>
        </p:nvSpPr>
        <p:spPr>
          <a:xfrm>
            <a:off x="228600" y="5710535"/>
            <a:ext cx="8305800" cy="461665"/>
          </a:xfrm>
          <a:prstGeom prst="rect">
            <a:avLst/>
          </a:prstGeom>
          <a:noFill/>
        </p:spPr>
        <p:txBody>
          <a:bodyPr wrap="square" rtlCol="0">
            <a:spAutoFit/>
          </a:bodyPr>
          <a:lstStyle/>
          <a:p>
            <a:r>
              <a:rPr lang="en-US" sz="800" dirty="0"/>
              <a:t>CMS.  Medicare </a:t>
            </a:r>
            <a:r>
              <a:rPr lang="en-US" sz="800" dirty="0" smtClean="0"/>
              <a:t>2015 </a:t>
            </a:r>
            <a:r>
              <a:rPr lang="en-US" sz="800" dirty="0"/>
              <a:t>Part C &amp; D Star Rating Technical Notes. Available at: </a:t>
            </a:r>
            <a:r>
              <a:rPr lang="en-US" sz="800" dirty="0">
                <a:hlinkClick r:id="rId3"/>
              </a:rPr>
              <a:t>http://www.cms.gov/Medicare/Prescription-Drug-Coverage/PrescriptionDrugCovGenIn/PerformanceData.html</a:t>
            </a:r>
            <a:r>
              <a:rPr lang="en-US" sz="800" dirty="0"/>
              <a:t>.  </a:t>
            </a:r>
          </a:p>
          <a:p>
            <a:pPr marL="228600" indent="-228600">
              <a:buFont typeface="+mj-lt"/>
              <a:buAutoNum type="arabicPeriod" startAt="18"/>
            </a:pPr>
            <a:endParaRPr lang="en-US" sz="800" dirty="0" smtClean="0"/>
          </a:p>
        </p:txBody>
      </p:sp>
    </p:spTree>
    <p:extLst>
      <p:ext uri="{BB962C8B-B14F-4D97-AF65-F5344CB8AC3E}">
        <p14:creationId xmlns:p14="http://schemas.microsoft.com/office/powerpoint/2010/main" val="13171330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smtClean="0"/>
              <a:t>CMS Star Ratings – Bonus Payments</a:t>
            </a:r>
          </a:p>
        </p:txBody>
      </p:sp>
      <p:sp>
        <p:nvSpPr>
          <p:cNvPr id="29699" name="Content Placeholder 2"/>
          <p:cNvSpPr>
            <a:spLocks noGrp="1"/>
          </p:cNvSpPr>
          <p:nvPr>
            <p:ph sz="half" idx="1"/>
          </p:nvPr>
        </p:nvSpPr>
        <p:spPr>
          <a:xfrm>
            <a:off x="381000" y="838200"/>
            <a:ext cx="8382000" cy="762000"/>
          </a:xfrm>
        </p:spPr>
        <p:txBody>
          <a:bodyPr/>
          <a:lstStyle/>
          <a:p>
            <a:r>
              <a:rPr lang="en-US" altLang="en-US" sz="2400" dirty="0" smtClean="0"/>
              <a:t>2015 </a:t>
            </a:r>
            <a:r>
              <a:rPr lang="en-US" altLang="en-US" sz="2400" dirty="0" smtClean="0"/>
              <a:t>Quality Bonus Payments</a:t>
            </a:r>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sz="1100" dirty="0" smtClean="0"/>
          </a:p>
          <a:p>
            <a:r>
              <a:rPr lang="en-US" altLang="en-US" sz="2400" dirty="0" smtClean="0"/>
              <a:t>Plans with Part C or D rating of 2.5 or lower for at least 3 years receive a low performing icon on the Medicare plan finder website </a:t>
            </a: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808120251"/>
              </p:ext>
            </p:extLst>
          </p:nvPr>
        </p:nvGraphicFramePr>
        <p:xfrm>
          <a:off x="838200" y="1143000"/>
          <a:ext cx="7467600" cy="353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28600" y="5710535"/>
            <a:ext cx="8305800" cy="461665"/>
          </a:xfrm>
          <a:prstGeom prst="rect">
            <a:avLst/>
          </a:prstGeom>
          <a:noFill/>
        </p:spPr>
        <p:txBody>
          <a:bodyPr wrap="square" rtlCol="0">
            <a:spAutoFit/>
          </a:bodyPr>
          <a:lstStyle/>
          <a:p>
            <a:r>
              <a:rPr lang="en-US" sz="800" dirty="0"/>
              <a:t>CMS.  Medicare </a:t>
            </a:r>
            <a:r>
              <a:rPr lang="en-US" sz="800" dirty="0" smtClean="0"/>
              <a:t>2015 </a:t>
            </a:r>
            <a:r>
              <a:rPr lang="en-US" sz="800" dirty="0"/>
              <a:t>Part C &amp; D </a:t>
            </a:r>
            <a:r>
              <a:rPr lang="en-US" sz="800" dirty="0" smtClean="0"/>
              <a:t>Advance Notice and Final Call Letter. </a:t>
            </a:r>
            <a:r>
              <a:rPr lang="en-US" sz="800" dirty="0"/>
              <a:t>Available at: </a:t>
            </a:r>
            <a:r>
              <a:rPr lang="en-US" sz="800" dirty="0">
                <a:hlinkClick r:id="rId8"/>
              </a:rPr>
              <a:t>http://</a:t>
            </a:r>
            <a:r>
              <a:rPr lang="en-US" sz="800" dirty="0" smtClean="0">
                <a:hlinkClick r:id="rId8"/>
              </a:rPr>
              <a:t>www.cms.gov/Medicare/Health-Plans/MedicareAdvtgSpecRateStats/Announcements-and-Documents.html?DLSort=2&amp;DLPage=1&amp;DLSortDir=descending</a:t>
            </a:r>
            <a:endParaRPr lang="en-US" sz="800" dirty="0" smtClean="0"/>
          </a:p>
          <a:p>
            <a:endParaRPr lang="en-US" sz="800" dirty="0" smtClean="0"/>
          </a:p>
        </p:txBody>
      </p:sp>
    </p:spTree>
    <p:extLst>
      <p:ext uri="{BB962C8B-B14F-4D97-AF65-F5344CB8AC3E}">
        <p14:creationId xmlns:p14="http://schemas.microsoft.com/office/powerpoint/2010/main" val="2908634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Star Ratings Updates for 2015</a:t>
            </a:r>
            <a:endParaRPr lang="en-US" dirty="0"/>
          </a:p>
        </p:txBody>
      </p:sp>
      <p:sp>
        <p:nvSpPr>
          <p:cNvPr id="3" name="Content Placeholder 2"/>
          <p:cNvSpPr>
            <a:spLocks noGrp="1"/>
          </p:cNvSpPr>
          <p:nvPr>
            <p:ph idx="1"/>
          </p:nvPr>
        </p:nvSpPr>
        <p:spPr/>
        <p:txBody>
          <a:bodyPr/>
          <a:lstStyle/>
          <a:p>
            <a:r>
              <a:rPr lang="en-US" altLang="en-US" sz="3000" dirty="0" smtClean="0"/>
              <a:t>New </a:t>
            </a:r>
            <a:r>
              <a:rPr lang="en-US" altLang="en-US" sz="3000" dirty="0"/>
              <a:t>Measure </a:t>
            </a:r>
            <a:r>
              <a:rPr lang="en-US" altLang="en-US" sz="3000" dirty="0" smtClean="0"/>
              <a:t>– Special </a:t>
            </a:r>
            <a:r>
              <a:rPr lang="en-US" altLang="en-US" sz="3000" dirty="0"/>
              <a:t>Needs Plan (SNP) Care </a:t>
            </a:r>
            <a:r>
              <a:rPr lang="en-US" altLang="en-US" sz="3000" dirty="0" smtClean="0"/>
              <a:t>Management</a:t>
            </a:r>
          </a:p>
          <a:p>
            <a:pPr eaLnBrk="1" hangingPunct="1"/>
            <a:r>
              <a:rPr lang="en-US" altLang="en-US" sz="3000" dirty="0"/>
              <a:t>Breast Cancer </a:t>
            </a:r>
            <a:r>
              <a:rPr lang="en-US" altLang="en-US" sz="3000" dirty="0" smtClean="0"/>
              <a:t>Screening – transitioning </a:t>
            </a:r>
            <a:r>
              <a:rPr lang="en-US" altLang="en-US" sz="3000" dirty="0"/>
              <a:t>to display </a:t>
            </a:r>
            <a:r>
              <a:rPr lang="en-US" altLang="en-US" sz="3000" dirty="0" smtClean="0"/>
              <a:t>measure for 2015</a:t>
            </a:r>
          </a:p>
          <a:p>
            <a:pPr eaLnBrk="1" hangingPunct="1"/>
            <a:r>
              <a:rPr lang="en-US" altLang="en-US" sz="3000" dirty="0" smtClean="0"/>
              <a:t>Annual Flu Vaccine – CAHPS question will ask </a:t>
            </a:r>
            <a:r>
              <a:rPr lang="en-US" altLang="en-US" sz="3000" dirty="0"/>
              <a:t>members if </a:t>
            </a:r>
            <a:r>
              <a:rPr lang="en-US" altLang="en-US" sz="3000" dirty="0" smtClean="0"/>
              <a:t>received flu </a:t>
            </a:r>
            <a:r>
              <a:rPr lang="en-US" altLang="en-US" sz="3000" dirty="0"/>
              <a:t>shot since July </a:t>
            </a:r>
            <a:r>
              <a:rPr lang="en-US" altLang="en-US" sz="3000" dirty="0" smtClean="0"/>
              <a:t>instead of September</a:t>
            </a:r>
          </a:p>
          <a:p>
            <a:pPr eaLnBrk="1" hangingPunct="1"/>
            <a:r>
              <a:rPr lang="en-US" sz="3000" dirty="0" smtClean="0"/>
              <a:t>High </a:t>
            </a:r>
            <a:r>
              <a:rPr lang="en-US" sz="3000" dirty="0"/>
              <a:t>Risk Medication </a:t>
            </a:r>
            <a:r>
              <a:rPr lang="en-US" sz="3000" dirty="0" smtClean="0"/>
              <a:t>– Use updated </a:t>
            </a:r>
            <a:r>
              <a:rPr lang="en-US" sz="3000" dirty="0"/>
              <a:t>Pharmacy Quality Alliance (PQA) HRM list</a:t>
            </a:r>
          </a:p>
        </p:txBody>
      </p:sp>
      <p:sp>
        <p:nvSpPr>
          <p:cNvPr id="5" name="TextBox 4"/>
          <p:cNvSpPr txBox="1"/>
          <p:nvPr/>
        </p:nvSpPr>
        <p:spPr>
          <a:xfrm>
            <a:off x="228600" y="5710535"/>
            <a:ext cx="8305800" cy="338554"/>
          </a:xfrm>
          <a:prstGeom prst="rect">
            <a:avLst/>
          </a:prstGeom>
          <a:noFill/>
        </p:spPr>
        <p:txBody>
          <a:bodyPr wrap="square" rtlCol="0">
            <a:spAutoFit/>
          </a:bodyPr>
          <a:lstStyle/>
          <a:p>
            <a:r>
              <a:rPr lang="en-US" sz="800" dirty="0"/>
              <a:t>CMS.  Medicare 2015 Part C &amp; D Star Rating Technical Notes.  Available at </a:t>
            </a:r>
            <a:r>
              <a:rPr lang="en-US" sz="800" dirty="0">
                <a:hlinkClick r:id="rId3"/>
              </a:rPr>
              <a:t>http://www.cms.gov/Medicare/Prescription-Drug-Coverage/PrescriptionDrugCovGenIn/Downloads/2015StarRatingsTechnicalNotes.pdf</a:t>
            </a:r>
            <a:r>
              <a:rPr lang="en-US" sz="800" dirty="0"/>
              <a:t>.  </a:t>
            </a:r>
            <a:endParaRPr lang="en-US" sz="800" dirty="0" smtClean="0"/>
          </a:p>
        </p:txBody>
      </p:sp>
    </p:spTree>
    <p:extLst>
      <p:ext uri="{BB962C8B-B14F-4D97-AF65-F5344CB8AC3E}">
        <p14:creationId xmlns:p14="http://schemas.microsoft.com/office/powerpoint/2010/main" val="39222914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CMS Star Ratings Updates for 2015</a:t>
            </a:r>
            <a:endParaRPr lang="en-US" dirty="0"/>
          </a:p>
        </p:txBody>
      </p:sp>
      <p:sp>
        <p:nvSpPr>
          <p:cNvPr id="3" name="Content Placeholder 2"/>
          <p:cNvSpPr>
            <a:spLocks noGrp="1"/>
          </p:cNvSpPr>
          <p:nvPr>
            <p:ph idx="1"/>
          </p:nvPr>
        </p:nvSpPr>
        <p:spPr/>
        <p:txBody>
          <a:bodyPr/>
          <a:lstStyle/>
          <a:p>
            <a:pPr eaLnBrk="1" hangingPunct="1"/>
            <a:r>
              <a:rPr lang="en-US" altLang="en-US" dirty="0" smtClean="0"/>
              <a:t>Medication </a:t>
            </a:r>
            <a:r>
              <a:rPr lang="en-US" altLang="en-US" dirty="0"/>
              <a:t>Adherence for Diabetes </a:t>
            </a:r>
            <a:r>
              <a:rPr lang="en-US" altLang="en-US" dirty="0" smtClean="0"/>
              <a:t>Medication–M</a:t>
            </a:r>
            <a:r>
              <a:rPr lang="en-US" dirty="0" smtClean="0"/>
              <a:t>eglitinides </a:t>
            </a:r>
            <a:r>
              <a:rPr lang="en-US" dirty="0"/>
              <a:t>and </a:t>
            </a:r>
            <a:r>
              <a:rPr lang="en-US" dirty="0" smtClean="0"/>
              <a:t>Incretin </a:t>
            </a:r>
            <a:r>
              <a:rPr lang="en-US" dirty="0"/>
              <a:t>mimetic </a:t>
            </a:r>
            <a:r>
              <a:rPr lang="en-US" dirty="0" smtClean="0"/>
              <a:t>agents added</a:t>
            </a:r>
            <a:endParaRPr lang="en-US" altLang="en-US" dirty="0" smtClean="0"/>
          </a:p>
          <a:p>
            <a:pPr eaLnBrk="1" hangingPunct="1"/>
            <a:r>
              <a:rPr lang="en-US" altLang="en-US" dirty="0" smtClean="0"/>
              <a:t>Removal of Glaucoma </a:t>
            </a:r>
            <a:r>
              <a:rPr lang="en-US" altLang="en-US" dirty="0"/>
              <a:t>Testing (Part C) measure </a:t>
            </a:r>
            <a:endParaRPr lang="en-US" altLang="en-US" dirty="0" smtClean="0"/>
          </a:p>
          <a:p>
            <a:pPr eaLnBrk="1" hangingPunct="1"/>
            <a:r>
              <a:rPr lang="en-US" altLang="en-US" dirty="0" smtClean="0"/>
              <a:t>Display Measures to remain include:</a:t>
            </a:r>
          </a:p>
          <a:p>
            <a:pPr lvl="1" eaLnBrk="1" hangingPunct="1"/>
            <a:r>
              <a:rPr lang="en-US" altLang="en-US" dirty="0" smtClean="0"/>
              <a:t>Pharmacotherapy </a:t>
            </a:r>
            <a:r>
              <a:rPr lang="en-US" altLang="en-US" dirty="0"/>
              <a:t>Management of COPD Exacerbation </a:t>
            </a:r>
            <a:r>
              <a:rPr lang="en-US" altLang="en-US" dirty="0" smtClean="0"/>
              <a:t>(</a:t>
            </a:r>
            <a:r>
              <a:rPr lang="en-US" altLang="en-US" dirty="0"/>
              <a:t>Part C)</a:t>
            </a:r>
          </a:p>
          <a:p>
            <a:pPr lvl="1" eaLnBrk="1" hangingPunct="1"/>
            <a:r>
              <a:rPr lang="en-US" altLang="en-US" dirty="0" smtClean="0"/>
              <a:t>Medication </a:t>
            </a:r>
            <a:r>
              <a:rPr lang="en-US" altLang="en-US" dirty="0"/>
              <a:t>Therapy Management Program Completion Rate for Comprehensive </a:t>
            </a:r>
            <a:r>
              <a:rPr lang="en-US" altLang="en-US" dirty="0" smtClean="0"/>
              <a:t>Medication Reviews </a:t>
            </a:r>
            <a:r>
              <a:rPr lang="en-US" altLang="en-US" dirty="0"/>
              <a:t>(Part D)</a:t>
            </a:r>
            <a:endParaRPr lang="en-US" altLang="en-US" dirty="0" smtClean="0"/>
          </a:p>
        </p:txBody>
      </p:sp>
      <p:sp>
        <p:nvSpPr>
          <p:cNvPr id="5" name="TextBox 4"/>
          <p:cNvSpPr txBox="1"/>
          <p:nvPr/>
        </p:nvSpPr>
        <p:spPr>
          <a:xfrm>
            <a:off x="228600" y="5710535"/>
            <a:ext cx="8305800" cy="338554"/>
          </a:xfrm>
          <a:prstGeom prst="rect">
            <a:avLst/>
          </a:prstGeom>
          <a:noFill/>
        </p:spPr>
        <p:txBody>
          <a:bodyPr wrap="square" rtlCol="0">
            <a:spAutoFit/>
          </a:bodyPr>
          <a:lstStyle/>
          <a:p>
            <a:r>
              <a:rPr lang="en-US" sz="800" dirty="0"/>
              <a:t>CMS.  Medicare 2015 Part C &amp; D Star Rating Technical Notes.  Available at </a:t>
            </a:r>
            <a:r>
              <a:rPr lang="en-US" sz="800" dirty="0">
                <a:hlinkClick r:id="rId3"/>
              </a:rPr>
              <a:t>http://www.cms.gov/Medicare/Prescription-Drug-Coverage/PrescriptionDrugCovGenIn/Downloads/2015StarRatingsTechnicalNotes.pdf</a:t>
            </a:r>
            <a:r>
              <a:rPr lang="en-US" sz="800" dirty="0"/>
              <a:t>.  </a:t>
            </a:r>
            <a:endParaRPr lang="en-US" sz="800" dirty="0" smtClean="0"/>
          </a:p>
        </p:txBody>
      </p:sp>
    </p:spTree>
    <p:extLst>
      <p:ext uri="{BB962C8B-B14F-4D97-AF65-F5344CB8AC3E}">
        <p14:creationId xmlns:p14="http://schemas.microsoft.com/office/powerpoint/2010/main" val="1548086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762000"/>
          </a:xfrm>
        </p:spPr>
        <p:txBody>
          <a:bodyPr>
            <a:normAutofit fontScale="90000"/>
          </a:bodyPr>
          <a:lstStyle/>
          <a:p>
            <a:pPr>
              <a:defRPr/>
            </a:pPr>
            <a:r>
              <a:rPr lang="en-US" dirty="0" smtClean="0"/>
              <a:t>Strategies for Adhering to Quality </a:t>
            </a:r>
            <a:r>
              <a:rPr lang="en-US" dirty="0"/>
              <a:t>M</a:t>
            </a:r>
            <a:r>
              <a:rPr lang="en-US" dirty="0" smtClean="0"/>
              <a:t>easures</a:t>
            </a:r>
            <a:endParaRPr lang="en-US" dirty="0"/>
          </a:p>
        </p:txBody>
      </p:sp>
      <p:sp>
        <p:nvSpPr>
          <p:cNvPr id="31747" name="Content Placeholder 2"/>
          <p:cNvSpPr>
            <a:spLocks noGrp="1"/>
          </p:cNvSpPr>
          <p:nvPr>
            <p:ph idx="1"/>
          </p:nvPr>
        </p:nvSpPr>
        <p:spPr>
          <a:xfrm>
            <a:off x="280988" y="914400"/>
            <a:ext cx="8634412" cy="4953000"/>
          </a:xfrm>
        </p:spPr>
        <p:txBody>
          <a:bodyPr/>
          <a:lstStyle/>
          <a:p>
            <a:r>
              <a:rPr lang="en-US" altLang="en-US" smtClean="0"/>
              <a:t>Stimulate accountability within the healthcare organization by educating employees and providers on the significance of quality measurement</a:t>
            </a:r>
          </a:p>
          <a:p>
            <a:r>
              <a:rPr lang="en-US" altLang="en-US" smtClean="0"/>
              <a:t>Encourage advancements in technology to help integrate patient and provider data</a:t>
            </a:r>
          </a:p>
          <a:p>
            <a:r>
              <a:rPr lang="en-US" altLang="en-US" smtClean="0"/>
              <a:t>Promote the appropriate use of medical and pharmaceutical services through frequent utilization reviews</a:t>
            </a:r>
          </a:p>
          <a:p>
            <a:endParaRPr lang="en-US" altLang="en-US"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a:xfrm>
            <a:off x="0" y="0"/>
            <a:ext cx="9144000" cy="762000"/>
          </a:xfrm>
        </p:spPr>
        <p:txBody>
          <a:bodyPr/>
          <a:lstStyle/>
          <a:p>
            <a:pPr eaLnBrk="1" hangingPunct="1"/>
            <a:r>
              <a:rPr lang="en-US" altLang="en-US" smtClean="0">
                <a:solidFill>
                  <a:schemeClr val="bg1"/>
                </a:solidFill>
              </a:rPr>
              <a:t>Conclusion</a:t>
            </a:r>
          </a:p>
        </p:txBody>
      </p:sp>
      <p:sp>
        <p:nvSpPr>
          <p:cNvPr id="32771" name="Rectangle 3"/>
          <p:cNvSpPr>
            <a:spLocks noGrp="1"/>
          </p:cNvSpPr>
          <p:nvPr>
            <p:ph type="body" idx="4294967295"/>
          </p:nvPr>
        </p:nvSpPr>
        <p:spPr>
          <a:xfrm>
            <a:off x="457200" y="1066800"/>
            <a:ext cx="8229600" cy="4449763"/>
          </a:xfrm>
        </p:spPr>
        <p:txBody>
          <a:bodyPr/>
          <a:lstStyle/>
          <a:p>
            <a:r>
              <a:rPr lang="en-US" altLang="en-US" sz="2800" smtClean="0"/>
              <a:t>Quality organizations and programs, such NCQA, URAC, and CMS Star Ratings, contribute to the development and endorsement of quality measures impacting pharmacy quality programs in all managed care settings</a:t>
            </a:r>
          </a:p>
          <a:p>
            <a:r>
              <a:rPr lang="en-US" altLang="en-US" sz="2800" smtClean="0"/>
              <a:t>Pharmacists contribute to quality-focused programs through initiation and advancement of medication management programs including:</a:t>
            </a:r>
          </a:p>
          <a:p>
            <a:pPr lvl="1"/>
            <a:r>
              <a:rPr lang="en-US" altLang="en-US" sz="2400" smtClean="0"/>
              <a:t>Retrospective and concurrent DUR programs </a:t>
            </a:r>
          </a:p>
          <a:p>
            <a:pPr lvl="1"/>
            <a:r>
              <a:rPr lang="en-US" altLang="en-US" sz="2400" smtClean="0"/>
              <a:t>Benefit design recommendations</a:t>
            </a:r>
          </a:p>
          <a:p>
            <a:pPr lvl="1"/>
            <a:r>
              <a:rPr lang="en-US" altLang="en-US" sz="2400" smtClean="0"/>
              <a:t>Comprehensive and Targeted Medication Reviews (MTM)</a:t>
            </a:r>
          </a:p>
          <a:p>
            <a:endParaRPr lang="en-US" altLang="en-US" smtClean="0"/>
          </a:p>
          <a:p>
            <a:endParaRPr lang="en-US" altLang="en-US" smtClean="0"/>
          </a:p>
          <a:p>
            <a:endParaRPr lang="en-US" alt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idx="4294967295"/>
          </p:nvPr>
        </p:nvSpPr>
        <p:spPr>
          <a:xfrm>
            <a:off x="0" y="0"/>
            <a:ext cx="9144000" cy="762000"/>
          </a:xfrm>
        </p:spPr>
        <p:txBody>
          <a:bodyPr/>
          <a:lstStyle/>
          <a:p>
            <a:pPr eaLnBrk="1" hangingPunct="1"/>
            <a:r>
              <a:rPr lang="en-US" altLang="en-US" smtClean="0">
                <a:solidFill>
                  <a:schemeClr val="bg1"/>
                </a:solidFill>
              </a:rPr>
              <a:t>Helpful Resources</a:t>
            </a:r>
          </a:p>
        </p:txBody>
      </p:sp>
      <p:sp>
        <p:nvSpPr>
          <p:cNvPr id="22531" name="Rectangle 3"/>
          <p:cNvSpPr>
            <a:spLocks noGrp="1"/>
          </p:cNvSpPr>
          <p:nvPr>
            <p:ph type="body" idx="4294967295"/>
          </p:nvPr>
        </p:nvSpPr>
        <p:spPr>
          <a:xfrm>
            <a:off x="457200" y="1066800"/>
            <a:ext cx="8229600" cy="4724400"/>
          </a:xfrm>
        </p:spPr>
        <p:txBody>
          <a:bodyPr>
            <a:normAutofit fontScale="32500" lnSpcReduction="20000"/>
          </a:bodyPr>
          <a:lstStyle/>
          <a:p>
            <a:pPr>
              <a:defRPr/>
            </a:pPr>
            <a:r>
              <a:rPr lang="en-US" sz="5500" dirty="0" smtClean="0"/>
              <a:t>Navarro RP, et al. Managed Care Pharmacy Practice. 2</a:t>
            </a:r>
            <a:r>
              <a:rPr lang="en-US" sz="5500" baseline="30000" dirty="0" smtClean="0"/>
              <a:t>nd</a:t>
            </a:r>
            <a:r>
              <a:rPr lang="en-US" sz="5500" dirty="0" smtClean="0"/>
              <a:t> edition. Jones and Bartlett Publishers: Sudbury, MA; 2009. </a:t>
            </a:r>
          </a:p>
          <a:p>
            <a:pPr>
              <a:defRPr/>
            </a:pPr>
            <a:r>
              <a:rPr lang="en-US" sz="5500" dirty="0" smtClean="0"/>
              <a:t>Ransom ER, et al. The Healthcare Quality Book. 2</a:t>
            </a:r>
            <a:r>
              <a:rPr lang="en-US" sz="5500" baseline="30000" dirty="0" smtClean="0"/>
              <a:t>nd</a:t>
            </a:r>
            <a:r>
              <a:rPr lang="en-US" sz="5500" dirty="0" smtClean="0"/>
              <a:t> Edition. Health Administration Press: Chicago, IL; 2012.  </a:t>
            </a:r>
          </a:p>
          <a:p>
            <a:pPr>
              <a:defRPr/>
            </a:pPr>
            <a:r>
              <a:rPr lang="en-US" sz="5500" dirty="0" smtClean="0"/>
              <a:t>NCQA – </a:t>
            </a:r>
            <a:r>
              <a:rPr lang="en-US" sz="5500" dirty="0" smtClean="0">
                <a:hlinkClick r:id="rId3"/>
              </a:rPr>
              <a:t>http://</a:t>
            </a:r>
            <a:r>
              <a:rPr lang="en-US" sz="5500" dirty="0" smtClean="0">
                <a:hlinkClick r:id="rId3"/>
              </a:rPr>
              <a:t>www.ncqa.org/HomePage.aspx</a:t>
            </a:r>
            <a:endParaRPr lang="en-US" sz="5500" dirty="0" smtClean="0"/>
          </a:p>
          <a:p>
            <a:pPr>
              <a:defRPr/>
            </a:pPr>
            <a:r>
              <a:rPr lang="en-US" sz="5500" dirty="0" smtClean="0"/>
              <a:t>URAC – </a:t>
            </a:r>
            <a:r>
              <a:rPr lang="en-US" sz="5500" dirty="0" smtClean="0">
                <a:hlinkClick r:id="rId4"/>
              </a:rPr>
              <a:t>https://www.urac.org</a:t>
            </a:r>
            <a:r>
              <a:rPr lang="en-US" sz="5500" dirty="0" smtClean="0">
                <a:hlinkClick r:id="rId4"/>
              </a:rPr>
              <a:t>/</a:t>
            </a:r>
            <a:endParaRPr lang="en-US" sz="5500" dirty="0" smtClean="0"/>
          </a:p>
          <a:p>
            <a:pPr>
              <a:defRPr/>
            </a:pPr>
            <a:r>
              <a:rPr lang="en-US" sz="5500" dirty="0" smtClean="0"/>
              <a:t>PQA </a:t>
            </a:r>
            <a:r>
              <a:rPr lang="en-US" sz="5500" dirty="0"/>
              <a:t>- </a:t>
            </a:r>
            <a:r>
              <a:rPr lang="en-US" sz="5500" dirty="0">
                <a:hlinkClick r:id="rId5"/>
              </a:rPr>
              <a:t>http://www.pqaalliance.org</a:t>
            </a:r>
            <a:r>
              <a:rPr lang="en-US" sz="5500" dirty="0" smtClean="0">
                <a:hlinkClick r:id="rId5"/>
              </a:rPr>
              <a:t>/</a:t>
            </a:r>
            <a:endParaRPr lang="en-US" sz="5500" dirty="0" smtClean="0"/>
          </a:p>
          <a:p>
            <a:pPr>
              <a:defRPr/>
            </a:pPr>
            <a:r>
              <a:rPr lang="en-US" sz="5500" dirty="0" smtClean="0"/>
              <a:t>CMS </a:t>
            </a:r>
            <a:r>
              <a:rPr lang="en-US" sz="5500" dirty="0" smtClean="0"/>
              <a:t>Part C and D Performance Data. http://www.cms.gov/ Medicare/Prescription-Drug-Coverage/</a:t>
            </a:r>
            <a:r>
              <a:rPr lang="en-US" sz="5500" dirty="0" err="1" smtClean="0"/>
              <a:t>PrescriptionDrugCovGenIn</a:t>
            </a:r>
            <a:r>
              <a:rPr lang="en-US" sz="5500" dirty="0" smtClean="0"/>
              <a:t>/ </a:t>
            </a:r>
            <a:r>
              <a:rPr lang="en-US" sz="5500" dirty="0" smtClean="0"/>
              <a:t>PerformanceData.html</a:t>
            </a:r>
            <a:endParaRPr lang="en-US" sz="5500" dirty="0" smtClean="0"/>
          </a:p>
          <a:p>
            <a:pPr>
              <a:defRPr/>
            </a:pPr>
            <a:r>
              <a:rPr lang="en-US" sz="5500" dirty="0" smtClean="0"/>
              <a:t>AMCP Resources for Medicare Plan Star Ratings</a:t>
            </a:r>
          </a:p>
          <a:p>
            <a:pPr lvl="1">
              <a:defRPr/>
            </a:pPr>
            <a:r>
              <a:rPr lang="en-US" sz="5500" dirty="0" smtClean="0"/>
              <a:t>Framework for Improving Medicare Plan Star Ratings:  http://www.amcp.org/QBP_framework/</a:t>
            </a:r>
          </a:p>
          <a:p>
            <a:pPr lvl="1">
              <a:defRPr/>
            </a:pPr>
            <a:r>
              <a:rPr lang="en-US" sz="5500" dirty="0" smtClean="0"/>
              <a:t>Quality Bonus Payments and Star Ratings: http://www.amcp.org/WorkArea/DownloadAsset.aspx?id=13599</a:t>
            </a:r>
          </a:p>
          <a:p>
            <a:pPr lvl="1">
              <a:defRPr/>
            </a:pPr>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ctrTitle" idx="4294967295"/>
          </p:nvPr>
        </p:nvSpPr>
        <p:spPr>
          <a:xfrm>
            <a:off x="1219200" y="1676400"/>
            <a:ext cx="6858000" cy="1828800"/>
          </a:xfrm>
        </p:spPr>
        <p:txBody>
          <a:bodyPr/>
          <a:lstStyle/>
          <a:p>
            <a:pPr eaLnBrk="1" hangingPunct="1">
              <a:defRPr/>
            </a:pPr>
            <a:r>
              <a:rPr lang="en-US" sz="4000" dirty="0" smtClean="0">
                <a:solidFill>
                  <a:schemeClr val="bg1"/>
                </a:solidFill>
                <a:latin typeface="+mn-lt"/>
              </a:rPr>
              <a:t>Thank you to AMCP member Tracy McDowd for updating </a:t>
            </a:r>
            <a:br>
              <a:rPr lang="en-US" sz="4000" dirty="0" smtClean="0">
                <a:solidFill>
                  <a:schemeClr val="bg1"/>
                </a:solidFill>
                <a:latin typeface="+mn-lt"/>
              </a:rPr>
            </a:br>
            <a:r>
              <a:rPr lang="en-US" sz="4000" dirty="0" smtClean="0">
                <a:solidFill>
                  <a:schemeClr val="bg1"/>
                </a:solidFill>
                <a:latin typeface="+mn-lt"/>
              </a:rPr>
              <a:t>this presentation for </a:t>
            </a:r>
            <a:r>
              <a:rPr lang="en-US" sz="4000" dirty="0" smtClean="0">
                <a:solidFill>
                  <a:schemeClr val="bg1"/>
                </a:solidFill>
                <a:latin typeface="+mn-lt"/>
              </a:rPr>
              <a:t>2015</a:t>
            </a:r>
            <a:endParaRPr lang="en-US" sz="4000" dirty="0" smtClean="0">
              <a:solidFill>
                <a:schemeClr val="bg1"/>
              </a:solidFill>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smtClean="0"/>
              <a:t>Purpose of Quality Measures</a:t>
            </a:r>
          </a:p>
        </p:txBody>
      </p:sp>
      <p:sp>
        <p:nvSpPr>
          <p:cNvPr id="3" name="Content Placeholder 2"/>
          <p:cNvSpPr>
            <a:spLocks noGrp="1"/>
          </p:cNvSpPr>
          <p:nvPr>
            <p:ph idx="1"/>
          </p:nvPr>
        </p:nvSpPr>
        <p:spPr>
          <a:xfrm>
            <a:off x="280988" y="914400"/>
            <a:ext cx="8634412" cy="5029200"/>
          </a:xfrm>
        </p:spPr>
        <p:txBody>
          <a:bodyPr>
            <a:normAutofit lnSpcReduction="10000"/>
          </a:bodyPr>
          <a:lstStyle/>
          <a:p>
            <a:pPr>
              <a:defRPr/>
            </a:pPr>
            <a:r>
              <a:rPr lang="en-US" dirty="0" smtClean="0"/>
              <a:t>Quality measures are a mechanism to help </a:t>
            </a:r>
            <a:r>
              <a:rPr lang="en-US" smtClean="0"/>
              <a:t>quantify the </a:t>
            </a:r>
            <a:r>
              <a:rPr lang="en-US" dirty="0" smtClean="0"/>
              <a:t>quality of care provided</a:t>
            </a:r>
          </a:p>
          <a:p>
            <a:pPr>
              <a:defRPr/>
            </a:pPr>
            <a:r>
              <a:rPr lang="en-US" dirty="0" smtClean="0"/>
              <a:t>Quality measures address aspects of care such as:</a:t>
            </a:r>
          </a:p>
          <a:p>
            <a:pPr lvl="1">
              <a:defRPr/>
            </a:pPr>
            <a:r>
              <a:rPr lang="en-US" dirty="0" smtClean="0"/>
              <a:t>Utilization of evidence-based medicine</a:t>
            </a:r>
          </a:p>
          <a:p>
            <a:pPr lvl="1">
              <a:defRPr/>
            </a:pPr>
            <a:r>
              <a:rPr lang="en-US" dirty="0" smtClean="0"/>
              <a:t>Efficiency and effectiveness</a:t>
            </a:r>
          </a:p>
          <a:p>
            <a:pPr lvl="1">
              <a:defRPr/>
            </a:pPr>
            <a:r>
              <a:rPr lang="en-US" dirty="0" smtClean="0"/>
              <a:t>Quality of Life</a:t>
            </a:r>
          </a:p>
          <a:p>
            <a:pPr lvl="1">
              <a:defRPr/>
            </a:pPr>
            <a:r>
              <a:rPr lang="en-US" dirty="0" smtClean="0"/>
              <a:t>Patient Satisfaction</a:t>
            </a:r>
          </a:p>
          <a:p>
            <a:pPr>
              <a:defRPr/>
            </a:pPr>
            <a:r>
              <a:rPr lang="en-US" dirty="0" smtClean="0"/>
              <a:t>Useful in pay-for-performance and value-based purchasing reimbursement programs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smtClean="0"/>
              <a:t>Development of a Quality Measure</a:t>
            </a:r>
          </a:p>
        </p:txBody>
      </p:sp>
      <p:graphicFrame>
        <p:nvGraphicFramePr>
          <p:cNvPr id="4" name="Content Placeholder 3"/>
          <p:cNvGraphicFramePr>
            <a:graphicFrameLocks noGrp="1"/>
          </p:cNvGraphicFramePr>
          <p:nvPr>
            <p:ph idx="1"/>
          </p:nvPr>
        </p:nvGraphicFramePr>
        <p:xfrm>
          <a:off x="152400" y="609600"/>
          <a:ext cx="89154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ight Brace 6"/>
          <p:cNvSpPr/>
          <p:nvPr/>
        </p:nvSpPr>
        <p:spPr>
          <a:xfrm>
            <a:off x="1143000" y="3429000"/>
            <a:ext cx="374301" cy="2133600"/>
          </a:xfrm>
          <a:prstGeom prst="rightBrace">
            <a:avLst/>
          </a:prstGeom>
          <a:noFill/>
          <a:ln w="19050"/>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Right Brace 8"/>
          <p:cNvSpPr/>
          <p:nvPr/>
        </p:nvSpPr>
        <p:spPr>
          <a:xfrm>
            <a:off x="4267200" y="3352800"/>
            <a:ext cx="374301" cy="2286000"/>
          </a:xfrm>
          <a:prstGeom prst="rightBrace">
            <a:avLst/>
          </a:prstGeom>
          <a:noFill/>
          <a:ln w="19050"/>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0" name="Right Brace 9"/>
          <p:cNvSpPr/>
          <p:nvPr/>
        </p:nvSpPr>
        <p:spPr>
          <a:xfrm>
            <a:off x="7550499" y="3352800"/>
            <a:ext cx="374301" cy="2362200"/>
          </a:xfrm>
          <a:prstGeom prst="rightBrace">
            <a:avLst/>
          </a:prstGeom>
          <a:noFill/>
          <a:ln w="19050"/>
          <a:scene3d>
            <a:camera prst="orthographicFront">
              <a:rot lat="0" lon="0" rev="16200000"/>
            </a:camera>
            <a:lightRig rig="threePt" dir="t"/>
          </a:scene3d>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367" name="TextBox 10"/>
          <p:cNvSpPr txBox="1">
            <a:spLocks noChangeArrowheads="1"/>
          </p:cNvSpPr>
          <p:nvPr/>
        </p:nvSpPr>
        <p:spPr bwMode="auto">
          <a:xfrm>
            <a:off x="457200" y="4724400"/>
            <a:ext cx="167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Multiple years</a:t>
            </a:r>
          </a:p>
        </p:txBody>
      </p:sp>
      <p:sp>
        <p:nvSpPr>
          <p:cNvPr id="15368" name="TextBox 11"/>
          <p:cNvSpPr txBox="1">
            <a:spLocks noChangeArrowheads="1"/>
          </p:cNvSpPr>
          <p:nvPr/>
        </p:nvSpPr>
        <p:spPr bwMode="auto">
          <a:xfrm>
            <a:off x="3657600" y="4724400"/>
            <a:ext cx="167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4-12 months</a:t>
            </a:r>
          </a:p>
        </p:txBody>
      </p:sp>
      <p:sp>
        <p:nvSpPr>
          <p:cNvPr id="15369" name="TextBox 12"/>
          <p:cNvSpPr txBox="1">
            <a:spLocks noChangeArrowheads="1"/>
          </p:cNvSpPr>
          <p:nvPr/>
        </p:nvSpPr>
        <p:spPr bwMode="auto">
          <a:xfrm>
            <a:off x="6858000" y="4724400"/>
            <a:ext cx="1676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a:t>9-24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2313" y="2719388"/>
            <a:ext cx="7772400" cy="1362075"/>
          </a:xfrm>
        </p:spPr>
        <p:txBody>
          <a:bodyPr/>
          <a:lstStyle/>
          <a:p>
            <a:pPr algn="ctr">
              <a:defRPr/>
            </a:pPr>
            <a:r>
              <a:rPr lang="en-US" dirty="0" smtClean="0"/>
              <a:t>Quality Organizations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smtClean="0"/>
              <a:t>NCQA</a:t>
            </a:r>
          </a:p>
        </p:txBody>
      </p:sp>
      <p:sp>
        <p:nvSpPr>
          <p:cNvPr id="16387" name="Content Placeholder 2"/>
          <p:cNvSpPr>
            <a:spLocks noGrp="1"/>
          </p:cNvSpPr>
          <p:nvPr>
            <p:ph idx="1"/>
          </p:nvPr>
        </p:nvSpPr>
        <p:spPr>
          <a:xfrm>
            <a:off x="280988" y="914400"/>
            <a:ext cx="8634412" cy="5105400"/>
          </a:xfrm>
        </p:spPr>
        <p:txBody>
          <a:bodyPr>
            <a:normAutofit lnSpcReduction="10000"/>
          </a:bodyPr>
          <a:lstStyle/>
          <a:p>
            <a:pPr>
              <a:defRPr/>
            </a:pPr>
            <a:r>
              <a:rPr lang="en-US" dirty="0" smtClean="0">
                <a:solidFill>
                  <a:srgbClr val="000000"/>
                </a:solidFill>
              </a:rPr>
              <a:t>NCQA is a private, non-profit organization dedicated to improving healthcare quality through:</a:t>
            </a:r>
          </a:p>
          <a:p>
            <a:pPr lvl="1">
              <a:defRPr/>
            </a:pPr>
            <a:r>
              <a:rPr lang="en-US" dirty="0">
                <a:solidFill>
                  <a:srgbClr val="000000"/>
                </a:solidFill>
              </a:rPr>
              <a:t>Accreditation of health plans, ACOs, PCMHs</a:t>
            </a:r>
          </a:p>
          <a:p>
            <a:pPr lvl="1">
              <a:defRPr/>
            </a:pPr>
            <a:r>
              <a:rPr lang="en-US" dirty="0" smtClean="0">
                <a:solidFill>
                  <a:srgbClr val="000000"/>
                </a:solidFill>
              </a:rPr>
              <a:t>Development </a:t>
            </a:r>
            <a:r>
              <a:rPr lang="en-US" dirty="0" smtClean="0">
                <a:solidFill>
                  <a:srgbClr val="000000"/>
                </a:solidFill>
              </a:rPr>
              <a:t>of quality measures</a:t>
            </a:r>
          </a:p>
          <a:p>
            <a:pPr lvl="1">
              <a:defRPr/>
            </a:pPr>
            <a:r>
              <a:rPr lang="en-US" dirty="0" smtClean="0">
                <a:solidFill>
                  <a:srgbClr val="000000"/>
                </a:solidFill>
              </a:rPr>
              <a:t>Design </a:t>
            </a:r>
            <a:r>
              <a:rPr lang="en-US" dirty="0" smtClean="0">
                <a:solidFill>
                  <a:srgbClr val="000000"/>
                </a:solidFill>
              </a:rPr>
              <a:t>of providers recognition programs</a:t>
            </a:r>
          </a:p>
          <a:p>
            <a:pPr>
              <a:defRPr/>
            </a:pPr>
            <a:r>
              <a:rPr lang="en-US" dirty="0" smtClean="0">
                <a:solidFill>
                  <a:srgbClr val="000000"/>
                </a:solidFill>
              </a:rPr>
              <a:t>Health plans seeking accreditation assess performance through administration and submission of the HEDIS measures, developed by NCQA, and CAHPS surveys</a:t>
            </a:r>
          </a:p>
          <a:p>
            <a:pPr>
              <a:defRPr/>
            </a:pP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z="3000" smtClean="0"/>
              <a:t>Health Plan Employer Data and Information Set (HEDIS)</a:t>
            </a:r>
          </a:p>
        </p:txBody>
      </p:sp>
      <p:sp>
        <p:nvSpPr>
          <p:cNvPr id="3" name="Content Placeholder 2"/>
          <p:cNvSpPr>
            <a:spLocks noGrp="1"/>
          </p:cNvSpPr>
          <p:nvPr>
            <p:ph idx="1"/>
          </p:nvPr>
        </p:nvSpPr>
        <p:spPr>
          <a:xfrm>
            <a:off x="280988" y="914400"/>
            <a:ext cx="8634412" cy="4953000"/>
          </a:xfrm>
        </p:spPr>
        <p:txBody>
          <a:bodyPr>
            <a:normAutofit/>
          </a:bodyPr>
          <a:lstStyle/>
          <a:p>
            <a:pPr>
              <a:defRPr/>
            </a:pPr>
            <a:r>
              <a:rPr lang="en-US" dirty="0"/>
              <a:t>Data categories for HEDIS measures evaluate five care domains:</a:t>
            </a:r>
          </a:p>
          <a:p>
            <a:pPr lvl="1">
              <a:defRPr/>
            </a:pPr>
            <a:r>
              <a:rPr lang="en-US" dirty="0"/>
              <a:t>Effectiveness of care</a:t>
            </a:r>
          </a:p>
          <a:p>
            <a:pPr lvl="1">
              <a:defRPr/>
            </a:pPr>
            <a:r>
              <a:rPr lang="en-US" dirty="0"/>
              <a:t>Access/availability of care</a:t>
            </a:r>
          </a:p>
          <a:p>
            <a:pPr lvl="1">
              <a:defRPr/>
            </a:pPr>
            <a:r>
              <a:rPr lang="en-US" dirty="0"/>
              <a:t>Experience of care</a:t>
            </a:r>
          </a:p>
          <a:p>
            <a:pPr lvl="1">
              <a:defRPr/>
            </a:pPr>
            <a:r>
              <a:rPr lang="en-US" dirty="0"/>
              <a:t>Utilization and Relative Resource Use</a:t>
            </a:r>
          </a:p>
          <a:p>
            <a:pPr lvl="1">
              <a:defRPr/>
            </a:pPr>
            <a:r>
              <a:rPr lang="en-US" dirty="0"/>
              <a:t>Health plan descriptive data</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z="3200" smtClean="0"/>
              <a:t>Consumer Assessment of Health Plan Survey (CAHPS)</a:t>
            </a:r>
          </a:p>
        </p:txBody>
      </p:sp>
      <p:sp>
        <p:nvSpPr>
          <p:cNvPr id="3" name="Content Placeholder 2"/>
          <p:cNvSpPr>
            <a:spLocks noGrp="1"/>
          </p:cNvSpPr>
          <p:nvPr>
            <p:ph idx="1"/>
          </p:nvPr>
        </p:nvSpPr>
        <p:spPr>
          <a:xfrm>
            <a:off x="280988" y="914400"/>
            <a:ext cx="8634412" cy="4953000"/>
          </a:xfrm>
        </p:spPr>
        <p:txBody>
          <a:bodyPr>
            <a:normAutofit/>
          </a:bodyPr>
          <a:lstStyle/>
          <a:p>
            <a:pPr>
              <a:defRPr/>
            </a:pPr>
            <a:r>
              <a:rPr lang="en-US" dirty="0"/>
              <a:t>CAHPS survey evaluates member satisfaction measures including:</a:t>
            </a:r>
          </a:p>
          <a:p>
            <a:pPr lvl="1">
              <a:defRPr/>
            </a:pPr>
            <a:r>
              <a:rPr lang="en-US" dirty="0"/>
              <a:t>Overall satisfaction</a:t>
            </a:r>
          </a:p>
          <a:p>
            <a:pPr lvl="1">
              <a:defRPr/>
            </a:pPr>
            <a:r>
              <a:rPr lang="en-US" dirty="0"/>
              <a:t>Access to care</a:t>
            </a:r>
          </a:p>
          <a:p>
            <a:pPr lvl="1">
              <a:defRPr/>
            </a:pPr>
            <a:r>
              <a:rPr lang="en-US" dirty="0"/>
              <a:t>How well doctors communicate</a:t>
            </a:r>
          </a:p>
          <a:p>
            <a:pPr lvl="1">
              <a:defRPr/>
            </a:pPr>
            <a:r>
              <a:rPr lang="en-US" dirty="0"/>
              <a:t>Availability of health plan information</a:t>
            </a:r>
          </a:p>
          <a:p>
            <a:pPr>
              <a:defRPr/>
            </a:pPr>
            <a:r>
              <a:rPr lang="en-US" dirty="0"/>
              <a:t>NCQA uses the CAHPS survey as part of the Satisfaction With Experience of Care domain of HEDIS</a:t>
            </a:r>
          </a:p>
          <a:p>
            <a:pPr lvl="1">
              <a:defRPr/>
            </a:pPr>
            <a:endParaRPr lang="en-US" dirty="0" smtClean="0"/>
          </a:p>
          <a:p>
            <a:pPr lvl="1">
              <a:defRPr/>
            </a:pPr>
            <a:endParaRPr lang="en-US" dirty="0"/>
          </a:p>
        </p:txBody>
      </p:sp>
      <p:sp>
        <p:nvSpPr>
          <p:cNvPr id="4" name="TextBox 3"/>
          <p:cNvSpPr txBox="1"/>
          <p:nvPr/>
        </p:nvSpPr>
        <p:spPr>
          <a:xfrm>
            <a:off x="228600" y="5638800"/>
            <a:ext cx="8305800" cy="338554"/>
          </a:xfrm>
          <a:prstGeom prst="rect">
            <a:avLst/>
          </a:prstGeom>
          <a:noFill/>
        </p:spPr>
        <p:txBody>
          <a:bodyPr wrap="square" rtlCol="0">
            <a:spAutoFit/>
          </a:bodyPr>
          <a:lstStyle/>
          <a:p>
            <a:r>
              <a:rPr lang="en-US" sz="800" dirty="0" smtClean="0"/>
              <a:t>AHRQ.  CAHPS Health Plan Surveys.  Available </a:t>
            </a:r>
            <a:r>
              <a:rPr lang="en-US" sz="800" dirty="0"/>
              <a:t>at </a:t>
            </a:r>
            <a:r>
              <a:rPr lang="en-US" sz="800" dirty="0">
                <a:hlinkClick r:id="rId3"/>
              </a:rPr>
              <a:t>https://</a:t>
            </a:r>
            <a:r>
              <a:rPr lang="en-US" sz="800" dirty="0" smtClean="0">
                <a:hlinkClick r:id="rId3"/>
              </a:rPr>
              <a:t>cahps.ahrq.gov/surveys-guidance/hp/about/index.html</a:t>
            </a:r>
            <a:r>
              <a:rPr lang="en-US" sz="800" dirty="0" smtClean="0"/>
              <a:t>.  </a:t>
            </a:r>
            <a:endParaRPr lang="en-US" sz="800" dirty="0"/>
          </a:p>
          <a:p>
            <a:r>
              <a:rPr lang="en-US" sz="800" dirty="0" smtClean="0"/>
              <a:t>AHRQ</a:t>
            </a:r>
            <a:r>
              <a:rPr lang="en-US" sz="800" dirty="0"/>
              <a:t>. NCQA's version of the Health Plan </a:t>
            </a:r>
            <a:r>
              <a:rPr lang="en-US" sz="800" dirty="0" smtClean="0"/>
              <a:t>Survey.  Available at:  </a:t>
            </a:r>
            <a:r>
              <a:rPr lang="en-US" altLang="en-US" sz="800" dirty="0">
                <a:hlinkClick r:id="rId4"/>
              </a:rPr>
              <a:t>https://</a:t>
            </a:r>
            <a:r>
              <a:rPr lang="en-US" altLang="en-US" sz="800" dirty="0" smtClean="0">
                <a:hlinkClick r:id="rId4"/>
              </a:rPr>
              <a:t>cahps.ahrq.gov/surveys-guidance/hp/about/NCQAs-CAHPS-HP-Survey.html</a:t>
            </a:r>
            <a:r>
              <a:rPr lang="en-US" altLang="en-US" sz="800" dirty="0" smtClean="0"/>
              <a:t>.  </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idx="4294967295"/>
          </p:nvPr>
        </p:nvSpPr>
        <p:spPr>
          <a:xfrm>
            <a:off x="0" y="0"/>
            <a:ext cx="9144000" cy="762000"/>
          </a:xfrm>
        </p:spPr>
        <p:txBody>
          <a:bodyPr/>
          <a:lstStyle/>
          <a:p>
            <a:pPr eaLnBrk="1" hangingPunct="1"/>
            <a:r>
              <a:rPr lang="en-US" altLang="en-US" smtClean="0">
                <a:solidFill>
                  <a:schemeClr val="bg1"/>
                </a:solidFill>
              </a:rPr>
              <a:t>URAC</a:t>
            </a:r>
          </a:p>
        </p:txBody>
      </p:sp>
      <p:sp>
        <p:nvSpPr>
          <p:cNvPr id="14339" name="Rectangle 3"/>
          <p:cNvSpPr>
            <a:spLocks noGrp="1"/>
          </p:cNvSpPr>
          <p:nvPr>
            <p:ph type="body" idx="4294967295"/>
          </p:nvPr>
        </p:nvSpPr>
        <p:spPr>
          <a:xfrm>
            <a:off x="457200" y="1066800"/>
            <a:ext cx="8229600" cy="4449763"/>
          </a:xfrm>
        </p:spPr>
        <p:txBody>
          <a:bodyPr/>
          <a:lstStyle/>
          <a:p>
            <a:pPr>
              <a:defRPr/>
            </a:pPr>
            <a:r>
              <a:rPr lang="en-US" dirty="0" smtClean="0"/>
              <a:t>URAC is an independent, non-profit organization that promotes health care quality through accreditation, education, and measurement programs</a:t>
            </a:r>
          </a:p>
          <a:p>
            <a:pPr lvl="1">
              <a:defRPr/>
            </a:pPr>
            <a:r>
              <a:rPr lang="en-US" dirty="0"/>
              <a:t>Accreditation types include:</a:t>
            </a:r>
          </a:p>
          <a:p>
            <a:pPr lvl="2">
              <a:defRPr/>
            </a:pPr>
            <a:r>
              <a:rPr lang="en-US" dirty="0"/>
              <a:t>Health Plans</a:t>
            </a:r>
          </a:p>
          <a:p>
            <a:pPr lvl="2">
              <a:defRPr/>
            </a:pPr>
            <a:r>
              <a:rPr lang="en-US" dirty="0"/>
              <a:t>Pharmacy Benefit Management (PBM)</a:t>
            </a:r>
          </a:p>
          <a:p>
            <a:pPr lvl="2">
              <a:defRPr/>
            </a:pPr>
            <a:r>
              <a:rPr lang="en-US" dirty="0"/>
              <a:t>Comprehensive Wellness Programs</a:t>
            </a:r>
          </a:p>
          <a:p>
            <a:pPr lvl="2">
              <a:defRPr/>
            </a:pPr>
            <a:r>
              <a:rPr lang="en-US" dirty="0"/>
              <a:t>Patient-Centered Medical Home</a:t>
            </a:r>
          </a:p>
          <a:p>
            <a:pPr lvl="2">
              <a:defRPr/>
            </a:pPr>
            <a:endParaRPr lang="en-US" dirty="0" smtClean="0"/>
          </a:p>
          <a:p>
            <a:pPr marL="0" indent="0" eaLnBrk="1" hangingPunct="1">
              <a:lnSpc>
                <a:spcPct val="80000"/>
              </a:lnSpc>
              <a:buFont typeface="Arial" charset="0"/>
              <a:buNone/>
              <a:defRPr/>
            </a:pPr>
            <a:endParaRPr lang="en-US" sz="1600" dirty="0" smtClean="0"/>
          </a:p>
          <a:p>
            <a:pPr eaLnBrk="1" hangingPunct="1">
              <a:buFont typeface="Arial" charset="0"/>
              <a:buNone/>
              <a:defRPr/>
            </a:pPr>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1913</TotalTime>
  <Words>2168</Words>
  <Application>Microsoft Office PowerPoint</Application>
  <PresentationFormat>On-screen Show (4:3)</PresentationFormat>
  <Paragraphs>282</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Pharmacy Quality Measures</vt:lpstr>
      <vt:lpstr>Objectives</vt:lpstr>
      <vt:lpstr>Purpose of Quality Measures</vt:lpstr>
      <vt:lpstr>Development of a Quality Measure</vt:lpstr>
      <vt:lpstr>Quality Organizations</vt:lpstr>
      <vt:lpstr>NCQA</vt:lpstr>
      <vt:lpstr>Health Plan Employer Data and Information Set (HEDIS)</vt:lpstr>
      <vt:lpstr>Consumer Assessment of Health Plan Survey (CAHPS)</vt:lpstr>
      <vt:lpstr>URAC</vt:lpstr>
      <vt:lpstr>URAC</vt:lpstr>
      <vt:lpstr>Pharmacy Quality Alliance (PQA)</vt:lpstr>
      <vt:lpstr>PQA &amp; Measure Development</vt:lpstr>
      <vt:lpstr>CMS Star Ratings</vt:lpstr>
      <vt:lpstr>CMS Star Ratings - Overview</vt:lpstr>
      <vt:lpstr>CMS Star Rating - Overview</vt:lpstr>
      <vt:lpstr>CMS Star Ratings - Overview</vt:lpstr>
      <vt:lpstr>Part D PDP Enrollees by Plan Star Rating</vt:lpstr>
      <vt:lpstr>CMS Star Ratings - Overview</vt:lpstr>
      <vt:lpstr>CMS Star Ratings - Overview</vt:lpstr>
      <vt:lpstr>CMS Prescription Drug Plan (Part D) Measures</vt:lpstr>
      <vt:lpstr>CMS Prescription Drug Plan (Part D) Measures</vt:lpstr>
      <vt:lpstr>Star Rating Example</vt:lpstr>
      <vt:lpstr>CMS Star Ratings – Bonus Payments</vt:lpstr>
      <vt:lpstr>CMS Star Ratings Updates for 2015</vt:lpstr>
      <vt:lpstr>CMS Star Ratings Updates for 2015</vt:lpstr>
      <vt:lpstr>Strategies for Adhering to Quality Measures</vt:lpstr>
      <vt:lpstr>Conclusion</vt:lpstr>
      <vt:lpstr>Helpful Resources</vt:lpstr>
      <vt:lpstr>Thank you to AMCP member Tracy McDowd for updating  this presentation for 2015</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Pharmacy Quality Measures</dc:title>
  <dc:creator>Vizcaino Sarah</dc:creator>
  <cp:lastModifiedBy>Tracy McDowd</cp:lastModifiedBy>
  <cp:revision>100</cp:revision>
  <dcterms:created xsi:type="dcterms:W3CDTF">2011-11-21T20:45:11Z</dcterms:created>
  <dcterms:modified xsi:type="dcterms:W3CDTF">2015-02-02T03:54:47Z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ktContentLanguage">
    <vt:i4>1033</vt:i4>
  </property>
  <property fmtid="{D5CDD505-2E9C-101B-9397-08002B2CF9AE}" pid="3" name="EktQuickLink">
    <vt:lpwstr>DownloadAsset.aspx?id=16189</vt:lpwstr>
  </property>
  <property fmtid="{D5CDD505-2E9C-101B-9397-08002B2CF9AE}" pid="4" name="EktContentType">
    <vt:i4>101</vt:i4>
  </property>
  <property fmtid="{D5CDD505-2E9C-101B-9397-08002B2CF9AE}" pid="5" name="EktContentSubType">
    <vt:i4>0</vt:i4>
  </property>
  <property fmtid="{D5CDD505-2E9C-101B-9397-08002B2CF9AE}" pid="6" name="EktFolderName">
    <vt:lpwstr/>
  </property>
  <property fmtid="{D5CDD505-2E9C-101B-9397-08002B2CF9AE}" pid="7" name="EktCmsPath">
    <vt:lpwstr/>
  </property>
  <property fmtid="{D5CDD505-2E9C-101B-9397-08002B2CF9AE}" pid="8" name="EktExpiryType">
    <vt:i4>1</vt:i4>
  </property>
  <property fmtid="{D5CDD505-2E9C-101B-9397-08002B2CF9AE}" pid="9" name="EktDateCreated">
    <vt:filetime>2013-02-26T15:23:43Z</vt:filetime>
  </property>
  <property fmtid="{D5CDD505-2E9C-101B-9397-08002B2CF9AE}" pid="10" name="EktDateModified">
    <vt:filetime>2013-02-26T15:35:33Z</vt:filetime>
  </property>
  <property fmtid="{D5CDD505-2E9C-101B-9397-08002B2CF9AE}" pid="11" name="EktTaxCategory">
    <vt:lpwstr/>
  </property>
  <property fmtid="{D5CDD505-2E9C-101B-9397-08002B2CF9AE}" pid="12" name="EktDisabledTaxCategory">
    <vt:lpwstr/>
  </property>
  <property fmtid="{D5CDD505-2E9C-101B-9397-08002B2CF9AE}" pid="13" name="EktCmsSize">
    <vt:i4>879616</vt:i4>
  </property>
  <property fmtid="{D5CDD505-2E9C-101B-9397-08002B2CF9AE}" pid="14" name="EktSearchable">
    <vt:i4>1</vt:i4>
  </property>
  <property fmtid="{D5CDD505-2E9C-101B-9397-08002B2CF9AE}" pid="15" name="EktEDescription">
    <vt:lpwstr>&amp;lt;p&amp;gt;Presentation Developed for the Academy of Managed Care Pharmacy (Updated: February 2013)&amp;lt;/p&amp;gt;_x000d_
&amp;lt;p&amp;gt;&amp;lt;/p&amp;gt;</vt:lpwstr>
  </property>
  <property fmtid="{D5CDD505-2E9C-101B-9397-08002B2CF9AE}" pid="16" name="EktFeatured">
    <vt:bool>false</vt:bool>
  </property>
  <property fmtid="{D5CDD505-2E9C-101B-9397-08002B2CF9AE}" pid="17" name="EktLanding">
    <vt:bool>false</vt:bool>
  </property>
</Properties>
</file>