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0" r:id="rId2"/>
    <p:sldId id="259" r:id="rId3"/>
    <p:sldId id="257" r:id="rId4"/>
    <p:sldId id="277" r:id="rId5"/>
    <p:sldId id="272" r:id="rId6"/>
    <p:sldId id="282" r:id="rId7"/>
    <p:sldId id="260" r:id="rId8"/>
    <p:sldId id="275" r:id="rId9"/>
    <p:sldId id="274" r:id="rId10"/>
    <p:sldId id="273" r:id="rId11"/>
    <p:sldId id="276" r:id="rId1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38" autoAdjust="0"/>
  </p:normalViewPr>
  <p:slideViewPr>
    <p:cSldViewPr>
      <p:cViewPr varScale="1">
        <p:scale>
          <a:sx n="103" d="100"/>
          <a:sy n="103" d="100"/>
        </p:scale>
        <p:origin x="185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atin typeface="Calibri" pitchFamily="34" charset="0"/>
              </a:defRPr>
            </a:lvl1pPr>
          </a:lstStyle>
          <a:p>
            <a:pPr>
              <a:defRPr/>
            </a:pPr>
            <a:endParaRPr lang="en-US"/>
          </a:p>
        </p:txBody>
      </p:sp>
      <p:sp>
        <p:nvSpPr>
          <p:cNvPr id="38915" name="Rectangle 3"/>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atin typeface="Calibri" pitchFamily="34" charset="0"/>
              </a:defRPr>
            </a:lvl1pPr>
          </a:lstStyle>
          <a:p>
            <a:pPr>
              <a:defRPr/>
            </a:pPr>
            <a:fld id="{B942843B-01F3-4D41-AB4A-5E6F16032E55}" type="datetimeFigureOut">
              <a:rPr lang="en-US"/>
              <a:pPr>
                <a:defRPr/>
              </a:pPr>
              <a:t>5/1/2017</a:t>
            </a:fld>
            <a:endParaRPr lang="en-US"/>
          </a:p>
        </p:txBody>
      </p:sp>
      <p:sp>
        <p:nvSpPr>
          <p:cNvPr id="24580"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atin typeface="Calibri" pitchFamily="34" charset="0"/>
              </a:defRPr>
            </a:lvl1pPr>
          </a:lstStyle>
          <a:p>
            <a:pPr>
              <a:defRPr/>
            </a:pPr>
            <a:endParaRPr lang="en-US"/>
          </a:p>
        </p:txBody>
      </p:sp>
      <p:sp>
        <p:nvSpPr>
          <p:cNvPr id="38919" name="Rectangle 7"/>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atin typeface="Calibri" pitchFamily="34" charset="0"/>
              </a:defRPr>
            </a:lvl1pPr>
          </a:lstStyle>
          <a:p>
            <a:pPr>
              <a:defRPr/>
            </a:pPr>
            <a:fld id="{ECB571EE-D3A7-42DA-B7DF-21E489AC7D3C}" type="slidenum">
              <a:rPr lang="en-US"/>
              <a:pPr>
                <a:defRPr/>
              </a:pPr>
              <a:t>‹#›</a:t>
            </a:fld>
            <a:endParaRPr lang="en-US"/>
          </a:p>
        </p:txBody>
      </p:sp>
    </p:spTree>
    <p:extLst>
      <p:ext uri="{BB962C8B-B14F-4D97-AF65-F5344CB8AC3E}">
        <p14:creationId xmlns:p14="http://schemas.microsoft.com/office/powerpoint/2010/main" val="481871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Instead of a self-paying, insured individuals may pay a deductible, copay, or coinsurance for </a:t>
            </a:r>
            <a:r>
              <a:rPr lang="en-US" altLang="en-US" u="sng" smtClean="0"/>
              <a:t>covered</a:t>
            </a:r>
            <a:r>
              <a:rPr lang="en-US" altLang="en-US" smtClean="0"/>
              <a:t> services delivered.</a:t>
            </a:r>
          </a:p>
          <a:p>
            <a:r>
              <a:rPr lang="en-US" altLang="en-US" smtClean="0"/>
              <a:t>To receive coverage, many individuals have to pay a monthly premium (for some employed individuals the employer pays for a portion of the premium).  Premiums, copays and coinsurances are used to share the financial risk with the insured individual in an effort to encourage the individuals to use only what is needed.</a:t>
            </a:r>
          </a:p>
          <a:p>
            <a:pPr eaLnBrk="1" hangingPunct="1"/>
            <a:endParaRPr lang="ru-RU" altLang="en-US" smtClean="0"/>
          </a:p>
          <a:p>
            <a:endParaRPr lang="en-US" altLang="en-US"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itchFamily="34" charset="0"/>
              </a:defRPr>
            </a:lvl1pPr>
            <a:lvl2pPr marL="742950" indent="-285750" defTabSz="933450" eaLnBrk="0" hangingPunct="0">
              <a:spcBef>
                <a:spcPct val="30000"/>
              </a:spcBef>
              <a:defRPr sz="1200">
                <a:solidFill>
                  <a:schemeClr val="tx1"/>
                </a:solidFill>
                <a:latin typeface="Calibri" pitchFamily="34" charset="0"/>
              </a:defRPr>
            </a:lvl2pPr>
            <a:lvl3pPr marL="1143000" indent="-228600" defTabSz="933450" eaLnBrk="0" hangingPunct="0">
              <a:spcBef>
                <a:spcPct val="30000"/>
              </a:spcBef>
              <a:defRPr sz="1200">
                <a:solidFill>
                  <a:schemeClr val="tx1"/>
                </a:solidFill>
                <a:latin typeface="Calibri" pitchFamily="34" charset="0"/>
              </a:defRPr>
            </a:lvl3pPr>
            <a:lvl4pPr marL="1600200" indent="-228600" defTabSz="933450" eaLnBrk="0" hangingPunct="0">
              <a:spcBef>
                <a:spcPct val="30000"/>
              </a:spcBef>
              <a:defRPr sz="1200">
                <a:solidFill>
                  <a:schemeClr val="tx1"/>
                </a:solidFill>
                <a:latin typeface="Calibri" pitchFamily="34" charset="0"/>
              </a:defRPr>
            </a:lvl4pPr>
            <a:lvl5pPr marL="2057400" indent="-228600" defTabSz="933450" eaLnBrk="0" hangingPunct="0">
              <a:spcBef>
                <a:spcPct val="30000"/>
              </a:spcBef>
              <a:defRPr sz="1200">
                <a:solidFill>
                  <a:schemeClr val="tx1"/>
                </a:solidFill>
                <a:latin typeface="Calibri" pitchFamily="34" charset="0"/>
              </a:defRPr>
            </a:lvl5pPr>
            <a:lvl6pPr marL="2514600" indent="-228600" defTabSz="933450" eaLnBrk="0" fontAlgn="base" hangingPunct="0">
              <a:spcBef>
                <a:spcPct val="30000"/>
              </a:spcBef>
              <a:spcAft>
                <a:spcPct val="0"/>
              </a:spcAft>
              <a:defRPr sz="1200">
                <a:solidFill>
                  <a:schemeClr val="tx1"/>
                </a:solidFill>
                <a:latin typeface="Calibri" pitchFamily="34" charset="0"/>
              </a:defRPr>
            </a:lvl6pPr>
            <a:lvl7pPr marL="2971800" indent="-228600" defTabSz="933450" eaLnBrk="0" fontAlgn="base" hangingPunct="0">
              <a:spcBef>
                <a:spcPct val="30000"/>
              </a:spcBef>
              <a:spcAft>
                <a:spcPct val="0"/>
              </a:spcAft>
              <a:defRPr sz="1200">
                <a:solidFill>
                  <a:schemeClr val="tx1"/>
                </a:solidFill>
                <a:latin typeface="Calibri" pitchFamily="34" charset="0"/>
              </a:defRPr>
            </a:lvl7pPr>
            <a:lvl8pPr marL="3429000" indent="-228600" defTabSz="933450" eaLnBrk="0" fontAlgn="base" hangingPunct="0">
              <a:spcBef>
                <a:spcPct val="30000"/>
              </a:spcBef>
              <a:spcAft>
                <a:spcPct val="0"/>
              </a:spcAft>
              <a:defRPr sz="1200">
                <a:solidFill>
                  <a:schemeClr val="tx1"/>
                </a:solidFill>
                <a:latin typeface="Calibri" pitchFamily="34" charset="0"/>
              </a:defRPr>
            </a:lvl8pPr>
            <a:lvl9pPr marL="3886200" indent="-228600" defTabSz="93345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2CA4700-45E1-40F5-9DDB-AB0562E69817}" type="slidenum">
              <a:rPr lang="en-US" altLang="en-US" smtClean="0"/>
              <a:pPr eaLnBrk="1" hangingPunct="1">
                <a:spcBef>
                  <a:spcPct val="0"/>
                </a:spcBef>
              </a:pPr>
              <a:t>9</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470025"/>
          </a:xfrm>
        </p:spPr>
        <p:txBody>
          <a:bodyPr/>
          <a:lstStyle>
            <a:lvl1pPr>
              <a:defRPr b="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2822575"/>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01E11CEA-678A-4627-A34E-AD7726B5ACAF}" type="datetimeFigureOut">
              <a:rPr lang="en-US"/>
              <a:pPr>
                <a:defRPr/>
              </a:pPr>
              <a:t>5/1/2017</a:t>
            </a:fld>
            <a:endParaRPr lang="en-US"/>
          </a:p>
        </p:txBody>
      </p:sp>
    </p:spTree>
    <p:extLst>
      <p:ext uri="{BB962C8B-B14F-4D97-AF65-F5344CB8AC3E}">
        <p14:creationId xmlns:p14="http://schemas.microsoft.com/office/powerpoint/2010/main" val="3071235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90600"/>
            <a:ext cx="822960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7010400" y="6492875"/>
            <a:ext cx="2133600" cy="365125"/>
          </a:xfrm>
        </p:spPr>
        <p:txBody>
          <a:bodyPr/>
          <a:lstStyle>
            <a:lvl1pPr>
              <a:defRPr/>
            </a:lvl1pPr>
          </a:lstStyle>
          <a:p>
            <a:pPr>
              <a:defRPr/>
            </a:pPr>
            <a:fld id="{7129E11A-2BF7-442F-BD71-7443A3E15215}" type="slidenum">
              <a:rPr lang="en-US"/>
              <a:pPr>
                <a:defRPr/>
              </a:pPr>
              <a:t>‹#›</a:t>
            </a:fld>
            <a:endParaRPr lang="en-US"/>
          </a:p>
        </p:txBody>
      </p:sp>
    </p:spTree>
    <p:extLst>
      <p:ext uri="{BB962C8B-B14F-4D97-AF65-F5344CB8AC3E}">
        <p14:creationId xmlns:p14="http://schemas.microsoft.com/office/powerpoint/2010/main" val="377229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80555" y="914400"/>
            <a:ext cx="8634845" cy="4953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0" y="6492875"/>
            <a:ext cx="2133600" cy="365125"/>
          </a:xfrm>
        </p:spPr>
        <p:txBody>
          <a:bodyPr/>
          <a:lstStyle>
            <a:lvl1pPr>
              <a:defRPr/>
            </a:lvl1pPr>
          </a:lstStyle>
          <a:p>
            <a:pPr>
              <a:defRPr/>
            </a:pPr>
            <a:fld id="{AB6F8E44-892A-496E-9332-A7E602ACA9B3}" type="datetimeFigureOut">
              <a:rPr lang="en-US"/>
              <a:pPr>
                <a:defRPr/>
              </a:pPr>
              <a:t>5/1/2017</a:t>
            </a:fld>
            <a:endParaRPr lang="en-US"/>
          </a:p>
        </p:txBody>
      </p:sp>
      <p:sp>
        <p:nvSpPr>
          <p:cNvPr id="5" name="Footer Placeholder 4"/>
          <p:cNvSpPr>
            <a:spLocks noGrp="1"/>
          </p:cNvSpPr>
          <p:nvPr>
            <p:ph type="ftr" sz="quarter" idx="11"/>
          </p:nvPr>
        </p:nvSpPr>
        <p:spPr>
          <a:xfrm>
            <a:off x="3124200" y="6492875"/>
            <a:ext cx="289560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010400" y="6492875"/>
            <a:ext cx="2133600" cy="365125"/>
          </a:xfrm>
        </p:spPr>
        <p:txBody>
          <a:bodyPr/>
          <a:lstStyle>
            <a:lvl1pPr>
              <a:defRPr/>
            </a:lvl1pPr>
          </a:lstStyle>
          <a:p>
            <a:pPr>
              <a:defRPr/>
            </a:pPr>
            <a:fld id="{301CF926-A435-4490-A47B-7B3A60BE7315}" type="slidenum">
              <a:rPr lang="en-US"/>
              <a:pPr>
                <a:defRPr/>
              </a:pPr>
              <a:t>‹#›</a:t>
            </a:fld>
            <a:endParaRPr lang="en-US"/>
          </a:p>
        </p:txBody>
      </p:sp>
    </p:spTree>
    <p:extLst>
      <p:ext uri="{BB962C8B-B14F-4D97-AF65-F5344CB8AC3E}">
        <p14:creationId xmlns:p14="http://schemas.microsoft.com/office/powerpoint/2010/main" val="212584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719387"/>
            <a:ext cx="7772400" cy="1362075"/>
          </a:xfrm>
        </p:spPr>
        <p:txBody>
          <a:bodyPr anchor="t"/>
          <a:lstStyle>
            <a:lvl1pPr algn="l">
              <a:defRPr sz="4000" b="1" cap="all">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1219200"/>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5562600"/>
            <a:ext cx="2133600" cy="365125"/>
          </a:xfrm>
        </p:spPr>
        <p:txBody>
          <a:bodyPr/>
          <a:lstStyle>
            <a:lvl1pPr>
              <a:defRPr>
                <a:solidFill>
                  <a:schemeClr val="bg1"/>
                </a:solidFill>
              </a:defRPr>
            </a:lvl1pPr>
          </a:lstStyle>
          <a:p>
            <a:pPr>
              <a:defRPr/>
            </a:pPr>
            <a:fld id="{4101F897-B448-4E4E-AC63-B55CB802E7EB}" type="datetimeFigureOut">
              <a:rPr lang="en-US"/>
              <a:pPr>
                <a:defRPr/>
              </a:pPr>
              <a:t>5/1/2017</a:t>
            </a:fld>
            <a:endParaRPr lang="en-US"/>
          </a:p>
        </p:txBody>
      </p:sp>
      <p:sp>
        <p:nvSpPr>
          <p:cNvPr id="5" name="Footer Placeholder 4"/>
          <p:cNvSpPr>
            <a:spLocks noGrp="1"/>
          </p:cNvSpPr>
          <p:nvPr>
            <p:ph type="ftr" sz="quarter" idx="11"/>
          </p:nvPr>
        </p:nvSpPr>
        <p:spPr>
          <a:xfrm>
            <a:off x="4038600" y="5562600"/>
            <a:ext cx="2895600" cy="365125"/>
          </a:xfrm>
        </p:spPr>
        <p:txBody>
          <a:bodyPr/>
          <a:lstStyle>
            <a:lvl1pPr>
              <a:defRPr>
                <a:solidFill>
                  <a:schemeClr val="bg1"/>
                </a:solidFill>
              </a:defRPr>
            </a:lvl1pPr>
          </a:lstStyle>
          <a:p>
            <a:pPr>
              <a:defRPr/>
            </a:pPr>
            <a:endParaRPr lang="en-US"/>
          </a:p>
        </p:txBody>
      </p:sp>
      <p:sp>
        <p:nvSpPr>
          <p:cNvPr id="6" name="Slide Number Placeholder 5"/>
          <p:cNvSpPr>
            <a:spLocks noGrp="1"/>
          </p:cNvSpPr>
          <p:nvPr>
            <p:ph type="sldNum" sz="quarter" idx="12"/>
          </p:nvPr>
        </p:nvSpPr>
        <p:spPr>
          <a:xfrm>
            <a:off x="7010400" y="5562600"/>
            <a:ext cx="2133600" cy="365125"/>
          </a:xfrm>
        </p:spPr>
        <p:txBody>
          <a:bodyPr/>
          <a:lstStyle>
            <a:lvl1pPr>
              <a:defRPr>
                <a:solidFill>
                  <a:schemeClr val="bg1"/>
                </a:solidFill>
              </a:defRPr>
            </a:lvl1pPr>
          </a:lstStyle>
          <a:p>
            <a:pPr>
              <a:defRPr/>
            </a:pPr>
            <a:fld id="{4E4C4BE5-BD30-4ECE-80A9-16E104EBB88C}" type="slidenum">
              <a:rPr lang="en-US"/>
              <a:pPr>
                <a:defRPr/>
              </a:pPr>
              <a:t>‹#›</a:t>
            </a:fld>
            <a:endParaRPr lang="en-US"/>
          </a:p>
        </p:txBody>
      </p:sp>
    </p:spTree>
    <p:extLst>
      <p:ext uri="{BB962C8B-B14F-4D97-AF65-F5344CB8AC3E}">
        <p14:creationId xmlns:p14="http://schemas.microsoft.com/office/powerpoint/2010/main" val="528024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228600" y="914400"/>
            <a:ext cx="4267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267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6"/>
          <p:cNvSpPr>
            <a:spLocks noGrp="1"/>
          </p:cNvSpPr>
          <p:nvPr>
            <p:ph type="sldNum" sz="quarter" idx="10"/>
          </p:nvPr>
        </p:nvSpPr>
        <p:spPr>
          <a:xfrm>
            <a:off x="7010400" y="6492875"/>
            <a:ext cx="2133600" cy="365125"/>
          </a:xfrm>
        </p:spPr>
        <p:txBody>
          <a:bodyPr/>
          <a:lstStyle>
            <a:lvl1pPr>
              <a:defRPr/>
            </a:lvl1pPr>
          </a:lstStyle>
          <a:p>
            <a:pPr>
              <a:defRPr/>
            </a:pPr>
            <a:fld id="{54657235-1A65-453E-A706-C0652E9F52F2}" type="slidenum">
              <a:rPr lang="en-US"/>
              <a:pPr>
                <a:defRPr/>
              </a:pPr>
              <a:t>‹#›</a:t>
            </a:fld>
            <a:endParaRPr lang="en-US"/>
          </a:p>
        </p:txBody>
      </p:sp>
    </p:spTree>
    <p:extLst>
      <p:ext uri="{BB962C8B-B14F-4D97-AF65-F5344CB8AC3E}">
        <p14:creationId xmlns:p14="http://schemas.microsoft.com/office/powerpoint/2010/main" val="664335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304800" y="914400"/>
            <a:ext cx="4195763" cy="6983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4800" y="1554162"/>
            <a:ext cx="4195763" cy="4313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8200" y="914400"/>
            <a:ext cx="4267200" cy="6983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0" y="1554162"/>
            <a:ext cx="4267200" cy="4313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8"/>
          <p:cNvSpPr>
            <a:spLocks noGrp="1"/>
          </p:cNvSpPr>
          <p:nvPr>
            <p:ph type="sldNum" sz="quarter" idx="10"/>
          </p:nvPr>
        </p:nvSpPr>
        <p:spPr>
          <a:xfrm>
            <a:off x="7010400" y="6492875"/>
            <a:ext cx="2133600" cy="365125"/>
          </a:xfrm>
        </p:spPr>
        <p:txBody>
          <a:bodyPr/>
          <a:lstStyle>
            <a:lvl1pPr>
              <a:defRPr/>
            </a:lvl1pPr>
          </a:lstStyle>
          <a:p>
            <a:pPr>
              <a:defRPr/>
            </a:pPr>
            <a:fld id="{21EAE182-D096-4D51-8C7D-49415689C620}" type="slidenum">
              <a:rPr lang="en-US"/>
              <a:pPr>
                <a:defRPr/>
              </a:pPr>
              <a:t>‹#›</a:t>
            </a:fld>
            <a:endParaRPr lang="en-US"/>
          </a:p>
        </p:txBody>
      </p:sp>
    </p:spTree>
    <p:extLst>
      <p:ext uri="{BB962C8B-B14F-4D97-AF65-F5344CB8AC3E}">
        <p14:creationId xmlns:p14="http://schemas.microsoft.com/office/powerpoint/2010/main" val="3781097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lvl1pPr>
              <a:defRPr sz="4000">
                <a:solidFill>
                  <a:schemeClr val="bg1"/>
                </a:solidFill>
              </a:defRPr>
            </a:lvl1pPr>
          </a:lstStyle>
          <a:p>
            <a:r>
              <a:rPr lang="en-US" smtClean="0"/>
              <a:t>Click to edit Master title style</a:t>
            </a:r>
            <a:endParaRPr lang="en-US"/>
          </a:p>
        </p:txBody>
      </p:sp>
      <p:sp>
        <p:nvSpPr>
          <p:cNvPr id="3" name="Slide Number Placeholder 4"/>
          <p:cNvSpPr>
            <a:spLocks noGrp="1"/>
          </p:cNvSpPr>
          <p:nvPr>
            <p:ph type="sldNum" sz="quarter" idx="10"/>
          </p:nvPr>
        </p:nvSpPr>
        <p:spPr>
          <a:xfrm>
            <a:off x="7010400" y="6492875"/>
            <a:ext cx="2133600" cy="365125"/>
          </a:xfrm>
        </p:spPr>
        <p:txBody>
          <a:bodyPr/>
          <a:lstStyle>
            <a:lvl1pPr>
              <a:defRPr/>
            </a:lvl1pPr>
          </a:lstStyle>
          <a:p>
            <a:pPr>
              <a:defRPr/>
            </a:pPr>
            <a:fld id="{B02A44D9-5126-4F29-B727-427B76AA077D}" type="slidenum">
              <a:rPr lang="en-US"/>
              <a:pPr>
                <a:defRPr/>
              </a:pPr>
              <a:t>‹#›</a:t>
            </a:fld>
            <a:endParaRPr lang="en-US"/>
          </a:p>
        </p:txBody>
      </p:sp>
    </p:spTree>
    <p:extLst>
      <p:ext uri="{BB962C8B-B14F-4D97-AF65-F5344CB8AC3E}">
        <p14:creationId xmlns:p14="http://schemas.microsoft.com/office/powerpoint/2010/main" val="1570886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a:xfrm>
            <a:off x="7010400" y="6492875"/>
            <a:ext cx="2133600" cy="365125"/>
          </a:xfrm>
        </p:spPr>
        <p:txBody>
          <a:bodyPr/>
          <a:lstStyle>
            <a:lvl1pPr>
              <a:defRPr/>
            </a:lvl1pPr>
          </a:lstStyle>
          <a:p>
            <a:pPr>
              <a:defRPr/>
            </a:pPr>
            <a:fld id="{8A125191-215A-4737-B448-691EE8D6A975}" type="slidenum">
              <a:rPr lang="en-US"/>
              <a:pPr>
                <a:defRPr/>
              </a:pPr>
              <a:t>‹#›</a:t>
            </a:fld>
            <a:endParaRPr lang="en-US"/>
          </a:p>
        </p:txBody>
      </p:sp>
    </p:spTree>
    <p:extLst>
      <p:ext uri="{BB962C8B-B14F-4D97-AF65-F5344CB8AC3E}">
        <p14:creationId xmlns:p14="http://schemas.microsoft.com/office/powerpoint/2010/main" val="52516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5969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38201"/>
            <a:ext cx="5111750" cy="518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00199"/>
            <a:ext cx="3008313" cy="44196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6"/>
          <p:cNvSpPr>
            <a:spLocks noGrp="1"/>
          </p:cNvSpPr>
          <p:nvPr>
            <p:ph type="sldNum" sz="quarter" idx="10"/>
          </p:nvPr>
        </p:nvSpPr>
        <p:spPr>
          <a:xfrm>
            <a:off x="7010400" y="6492875"/>
            <a:ext cx="2133600" cy="365125"/>
          </a:xfrm>
        </p:spPr>
        <p:txBody>
          <a:bodyPr/>
          <a:lstStyle>
            <a:lvl1pPr>
              <a:defRPr/>
            </a:lvl1pPr>
          </a:lstStyle>
          <a:p>
            <a:pPr>
              <a:defRPr/>
            </a:pPr>
            <a:fld id="{D301E5A4-6516-48FA-A4B8-493030C81007}" type="slidenum">
              <a:rPr lang="en-US"/>
              <a:pPr>
                <a:defRPr/>
              </a:pPr>
              <a:t>‹#›</a:t>
            </a:fld>
            <a:endParaRPr lang="en-US"/>
          </a:p>
        </p:txBody>
      </p:sp>
    </p:spTree>
    <p:extLst>
      <p:ext uri="{BB962C8B-B14F-4D97-AF65-F5344CB8AC3E}">
        <p14:creationId xmlns:p14="http://schemas.microsoft.com/office/powerpoint/2010/main" val="548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5029200"/>
            <a:ext cx="5486400" cy="4905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838200"/>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519738"/>
            <a:ext cx="5486400" cy="5000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6"/>
          <p:cNvSpPr>
            <a:spLocks noGrp="1"/>
          </p:cNvSpPr>
          <p:nvPr>
            <p:ph type="sldNum" sz="quarter" idx="10"/>
          </p:nvPr>
        </p:nvSpPr>
        <p:spPr>
          <a:xfrm>
            <a:off x="7010400" y="6492875"/>
            <a:ext cx="2133600" cy="365125"/>
          </a:xfrm>
        </p:spPr>
        <p:txBody>
          <a:bodyPr/>
          <a:lstStyle>
            <a:lvl1pPr>
              <a:defRPr/>
            </a:lvl1pPr>
          </a:lstStyle>
          <a:p>
            <a:pPr>
              <a:defRPr/>
            </a:pPr>
            <a:fld id="{C6CE3572-9FFB-4D28-8B83-94444E5D5CDE}" type="slidenum">
              <a:rPr lang="en-US"/>
              <a:pPr>
                <a:defRPr/>
              </a:pPr>
              <a:t>‹#›</a:t>
            </a:fld>
            <a:endParaRPr lang="en-US"/>
          </a:p>
        </p:txBody>
      </p:sp>
    </p:spTree>
    <p:extLst>
      <p:ext uri="{BB962C8B-B14F-4D97-AF65-F5344CB8AC3E}">
        <p14:creationId xmlns:p14="http://schemas.microsoft.com/office/powerpoint/2010/main" val="3533333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AA36D7A-26A2-41D0-9DE7-CD84549250B6}" type="datetimeFigureOut">
              <a:rPr lang="en-US"/>
              <a:pPr>
                <a:defRPr/>
              </a:pPr>
              <a:t>5/1/2017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BBDDEB6-78B8-48C3-ADEC-8732FC35E6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anagedcaremuseum.com/timeline.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533400" y="1066800"/>
            <a:ext cx="8305800" cy="1470025"/>
          </a:xfrm>
        </p:spPr>
        <p:txBody>
          <a:bodyPr/>
          <a:lstStyle/>
          <a:p>
            <a:pPr eaLnBrk="1" hangingPunct="1"/>
            <a:r>
              <a:rPr lang="en-US" altLang="en-US" sz="4800" smtClean="0"/>
              <a:t>The History of Managed Care Organizations in the </a:t>
            </a:r>
            <a:br>
              <a:rPr lang="en-US" altLang="en-US" sz="4800" smtClean="0"/>
            </a:br>
            <a:r>
              <a:rPr lang="en-US" altLang="en-US" sz="4800" smtClean="0"/>
              <a:t>United States</a:t>
            </a:r>
            <a:endParaRPr lang="en-US" altLang="en-US" sz="4800" b="1" smtClean="0"/>
          </a:p>
        </p:txBody>
      </p:sp>
      <p:sp>
        <p:nvSpPr>
          <p:cNvPr id="12291" name="Subtitle 2"/>
          <p:cNvSpPr>
            <a:spLocks noGrp="1"/>
          </p:cNvSpPr>
          <p:nvPr>
            <p:ph type="subTitle" idx="1"/>
          </p:nvPr>
        </p:nvSpPr>
        <p:spPr>
          <a:xfrm>
            <a:off x="1371600" y="3429000"/>
            <a:ext cx="6400800" cy="1752600"/>
          </a:xfrm>
        </p:spPr>
        <p:txBody>
          <a:bodyPr/>
          <a:lstStyle/>
          <a:p>
            <a:pPr eaLnBrk="1" hangingPunct="1"/>
            <a:r>
              <a:rPr lang="en-US" altLang="en-US" dirty="0" smtClean="0"/>
              <a:t>Presentation Developed for  the</a:t>
            </a:r>
            <a:br>
              <a:rPr lang="en-US" altLang="en-US" dirty="0" smtClean="0"/>
            </a:br>
            <a:r>
              <a:rPr lang="en-US" altLang="en-US" dirty="0" smtClean="0"/>
              <a:t>Academy of Managed Care Pharmacy</a:t>
            </a:r>
          </a:p>
          <a:p>
            <a:pPr eaLnBrk="1" hangingPunct="1"/>
            <a:r>
              <a:rPr lang="en-US" altLang="en-US" dirty="0" smtClean="0"/>
              <a:t>Updated May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a:xfrm>
            <a:off x="457200" y="0"/>
            <a:ext cx="8229600" cy="762000"/>
          </a:xfrm>
        </p:spPr>
        <p:txBody>
          <a:bodyPr/>
          <a:lstStyle/>
          <a:p>
            <a:pPr eaLnBrk="1" hangingPunct="1"/>
            <a:r>
              <a:rPr lang="en-US" altLang="en-US" smtClean="0">
                <a:solidFill>
                  <a:schemeClr val="bg1"/>
                </a:solidFill>
                <a:cs typeface="Times New Roman" pitchFamily="18" charset="0"/>
              </a:rPr>
              <a:t>Covered Pharmacy Benefit </a:t>
            </a:r>
            <a:endParaRPr lang="en-US" altLang="en-US" smtClean="0">
              <a:solidFill>
                <a:schemeClr val="bg1"/>
              </a:solidFill>
            </a:endParaRPr>
          </a:p>
        </p:txBody>
      </p:sp>
      <p:sp>
        <p:nvSpPr>
          <p:cNvPr id="21507" name="Rectangle 3"/>
          <p:cNvSpPr>
            <a:spLocks noGrp="1"/>
          </p:cNvSpPr>
          <p:nvPr>
            <p:ph type="body" idx="4294967295"/>
          </p:nvPr>
        </p:nvSpPr>
        <p:spPr>
          <a:xfrm>
            <a:off x="457200" y="990600"/>
            <a:ext cx="8229600" cy="5029200"/>
          </a:xfrm>
        </p:spPr>
        <p:txBody>
          <a:bodyPr/>
          <a:lstStyle/>
          <a:p>
            <a:pPr>
              <a:lnSpc>
                <a:spcPct val="90000"/>
              </a:lnSpc>
            </a:pPr>
            <a:r>
              <a:rPr lang="en-US" altLang="en-US" sz="2800" smtClean="0"/>
              <a:t>Many MCOs offer a prescription drug plan as part of the healthcare benefits</a:t>
            </a:r>
          </a:p>
          <a:p>
            <a:pPr>
              <a:lnSpc>
                <a:spcPct val="90000"/>
              </a:lnSpc>
            </a:pPr>
            <a:r>
              <a:rPr lang="en-US" altLang="en-US" sz="2800" smtClean="0"/>
              <a:t>Prescription medications are essential in preventing and treating a wide variety of acute and chronic conditions</a:t>
            </a:r>
          </a:p>
          <a:p>
            <a:pPr>
              <a:lnSpc>
                <a:spcPct val="90000"/>
              </a:lnSpc>
            </a:pPr>
            <a:r>
              <a:rPr lang="en-US" altLang="en-US" sz="2800" smtClean="0"/>
              <a:t>Prescription drug plans manage formularies and use utilization management tools and cost-sharing to manage prescription costs </a:t>
            </a:r>
          </a:p>
          <a:p>
            <a:pPr marL="800100" lvl="1" indent="-342900">
              <a:lnSpc>
                <a:spcPct val="90000"/>
              </a:lnSpc>
              <a:buFont typeface="Arial" charset="0"/>
              <a:buChar char="•"/>
            </a:pPr>
            <a:r>
              <a:rPr lang="en-US" altLang="en-US" sz="2400" smtClean="0"/>
              <a:t>Utilization management tools include</a:t>
            </a:r>
          </a:p>
          <a:p>
            <a:pPr marL="1257300" lvl="2" indent="-342900">
              <a:lnSpc>
                <a:spcPct val="90000"/>
              </a:lnSpc>
            </a:pPr>
            <a:r>
              <a:rPr lang="en-US" altLang="en-US" smtClean="0"/>
              <a:t>Prior Authorization</a:t>
            </a:r>
          </a:p>
          <a:p>
            <a:pPr marL="1257300" lvl="2" indent="-342900">
              <a:lnSpc>
                <a:spcPct val="90000"/>
              </a:lnSpc>
            </a:pPr>
            <a:r>
              <a:rPr lang="en-US" altLang="en-US" smtClean="0"/>
              <a:t>Step Therapy</a:t>
            </a:r>
          </a:p>
          <a:p>
            <a:pPr marL="1257300" lvl="2" indent="-342900">
              <a:lnSpc>
                <a:spcPct val="90000"/>
              </a:lnSpc>
            </a:pPr>
            <a:r>
              <a:rPr lang="en-US" altLang="en-US" smtClean="0"/>
              <a:t>Quantity Limits</a:t>
            </a:r>
            <a:endParaRPr lang="en-US" altLang="en-US" sz="1600" smtClean="0"/>
          </a:p>
          <a:p>
            <a:pPr eaLnBrk="1" hangingPunct="1">
              <a:lnSpc>
                <a:spcPct val="80000"/>
              </a:lnSpc>
            </a:pPr>
            <a:endParaRPr lang="en-US" altLang="en-US" sz="12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idx="4294967295"/>
          </p:nvPr>
        </p:nvSpPr>
        <p:spPr>
          <a:xfrm>
            <a:off x="457200" y="0"/>
            <a:ext cx="8229600" cy="762000"/>
          </a:xfrm>
        </p:spPr>
        <p:txBody>
          <a:bodyPr/>
          <a:lstStyle/>
          <a:p>
            <a:pPr eaLnBrk="1" hangingPunct="1"/>
            <a:r>
              <a:rPr lang="en-US" altLang="en-US" smtClean="0">
                <a:solidFill>
                  <a:schemeClr val="bg1"/>
                </a:solidFill>
              </a:rPr>
              <a:t>References</a:t>
            </a:r>
          </a:p>
        </p:txBody>
      </p:sp>
      <p:sp>
        <p:nvSpPr>
          <p:cNvPr id="21507" name="Rectangle 3"/>
          <p:cNvSpPr>
            <a:spLocks noGrp="1"/>
          </p:cNvSpPr>
          <p:nvPr>
            <p:ph type="body" idx="4294967295"/>
          </p:nvPr>
        </p:nvSpPr>
        <p:spPr>
          <a:xfrm>
            <a:off x="457200" y="1143000"/>
            <a:ext cx="8229600" cy="4983163"/>
          </a:xfrm>
        </p:spPr>
        <p:txBody>
          <a:bodyPr/>
          <a:lstStyle/>
          <a:p>
            <a:pPr marL="457200" indent="-457200">
              <a:lnSpc>
                <a:spcPct val="80000"/>
              </a:lnSpc>
              <a:buFontTx/>
              <a:buAutoNum type="arabicPeriod"/>
              <a:defRPr/>
            </a:pPr>
            <a:r>
              <a:rPr lang="en-US" sz="2600" dirty="0" smtClean="0"/>
              <a:t>Navarro, Robert P.  Managed Care Pharmacy Practice. 2</a:t>
            </a:r>
            <a:r>
              <a:rPr lang="en-US" sz="2600" baseline="30000" dirty="0" smtClean="0"/>
              <a:t>nd</a:t>
            </a:r>
            <a:r>
              <a:rPr lang="en-US" sz="2600" dirty="0" smtClean="0"/>
              <a:t> ed.  Sudbury, MA: Jones and Bartlett, 2009.</a:t>
            </a:r>
          </a:p>
          <a:p>
            <a:pPr marL="457200" indent="-457200">
              <a:lnSpc>
                <a:spcPct val="80000"/>
              </a:lnSpc>
              <a:buFontTx/>
              <a:buAutoNum type="arabicPeriod"/>
              <a:defRPr/>
            </a:pPr>
            <a:endParaRPr lang="en-US" sz="2600" dirty="0" smtClean="0"/>
          </a:p>
          <a:p>
            <a:pPr marL="457200" indent="-457200">
              <a:lnSpc>
                <a:spcPct val="80000"/>
              </a:lnSpc>
              <a:buFontTx/>
              <a:buAutoNum type="arabicPeriod"/>
              <a:defRPr/>
            </a:pPr>
            <a:r>
              <a:rPr lang="en-US" sz="2600" dirty="0" smtClean="0"/>
              <a:t>Managed Care Museum. Timeline. Modesto, CA: Managed Care Museum.  Accessed on:  May 1, 2017. </a:t>
            </a:r>
            <a:r>
              <a:rPr lang="en-US" sz="2600" dirty="0" smtClean="0">
                <a:hlinkClick r:id="rId2"/>
              </a:rPr>
              <a:t>http://www.managedcaremuseum.com/timeline.htm</a:t>
            </a:r>
            <a:r>
              <a:rPr lang="en-US" sz="2600" dirty="0" smtClean="0"/>
              <a:t>.</a:t>
            </a:r>
          </a:p>
          <a:p>
            <a:pPr marL="457200" indent="-457200">
              <a:lnSpc>
                <a:spcPct val="80000"/>
              </a:lnSpc>
              <a:buFontTx/>
              <a:buAutoNum type="arabicPeriod"/>
              <a:defRPr/>
            </a:pPr>
            <a:endParaRPr lang="en-US" sz="2600" dirty="0"/>
          </a:p>
          <a:p>
            <a:pPr marL="457200" indent="-457200">
              <a:lnSpc>
                <a:spcPct val="80000"/>
              </a:lnSpc>
              <a:buFontTx/>
              <a:buAutoNum type="arabicPeriod"/>
              <a:defRPr/>
            </a:pPr>
            <a:r>
              <a:rPr lang="en-US" sz="2600" dirty="0" smtClean="0"/>
              <a:t>U.S. Department of Health and Human Services. About </a:t>
            </a:r>
            <a:r>
              <a:rPr lang="en-US" sz="2600" dirty="0"/>
              <a:t>the </a:t>
            </a:r>
            <a:r>
              <a:rPr lang="en-US" sz="2600" dirty="0" smtClean="0"/>
              <a:t>ACA. Accessed on: May 1, 2017. https</a:t>
            </a:r>
            <a:r>
              <a:rPr lang="en-US" sz="2600" dirty="0"/>
              <a:t>://www.hhs.gov/healthcare/about-the-aca/index.html.</a:t>
            </a:r>
            <a:endParaRPr lang="en-US" sz="2600" dirty="0" smtClean="0"/>
          </a:p>
          <a:p>
            <a:pPr marL="457200" indent="-457200">
              <a:lnSpc>
                <a:spcPct val="80000"/>
              </a:lnSpc>
              <a:buFontTx/>
              <a:buAutoNum type="arabicPeriod"/>
              <a:defRPr/>
            </a:pPr>
            <a:endParaRPr lang="en-US" sz="2600" dirty="0" smtClean="0"/>
          </a:p>
          <a:p>
            <a:pPr marL="457200" indent="-457200">
              <a:lnSpc>
                <a:spcPct val="80000"/>
              </a:lnSpc>
              <a:buFontTx/>
              <a:buNone/>
              <a:defRPr/>
            </a:pPr>
            <a:endParaRPr lang="en-US" sz="2000" dirty="0" smtClean="0">
              <a:latin typeface="Trebuchet MS" pitchFamily="34" charset="0"/>
            </a:endParaRPr>
          </a:p>
          <a:p>
            <a:pPr eaLnBrk="1" hangingPunct="1">
              <a:buFont typeface="Arial" charset="0"/>
              <a:buNone/>
              <a:defRPr/>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a:xfrm>
            <a:off x="457200" y="0"/>
            <a:ext cx="8229600" cy="762000"/>
          </a:xfrm>
        </p:spPr>
        <p:txBody>
          <a:bodyPr/>
          <a:lstStyle/>
          <a:p>
            <a:pPr eaLnBrk="1" hangingPunct="1"/>
            <a:r>
              <a:rPr lang="en-US" altLang="en-US" smtClean="0">
                <a:solidFill>
                  <a:schemeClr val="bg1"/>
                </a:solidFill>
              </a:rPr>
              <a:t>Topics Covered</a:t>
            </a:r>
          </a:p>
        </p:txBody>
      </p:sp>
      <p:sp>
        <p:nvSpPr>
          <p:cNvPr id="13315" name="Rectangle 3"/>
          <p:cNvSpPr>
            <a:spLocks noGrp="1"/>
          </p:cNvSpPr>
          <p:nvPr>
            <p:ph type="body" idx="4294967295"/>
          </p:nvPr>
        </p:nvSpPr>
        <p:spPr>
          <a:xfrm>
            <a:off x="457200" y="1066800"/>
            <a:ext cx="8229600" cy="4449763"/>
          </a:xfrm>
        </p:spPr>
        <p:txBody>
          <a:bodyPr/>
          <a:lstStyle/>
          <a:p>
            <a:r>
              <a:rPr lang="en-US" altLang="en-US" smtClean="0"/>
              <a:t>History of Managed Care</a:t>
            </a:r>
          </a:p>
          <a:p>
            <a:endParaRPr lang="en-US" altLang="en-US" smtClean="0"/>
          </a:p>
          <a:p>
            <a:r>
              <a:rPr lang="en-US" altLang="en-US" smtClean="0"/>
              <a:t>Introduction to Managed Care Organizations</a:t>
            </a:r>
            <a:endParaRPr lang="en-US" altLang="en-US" smtClean="0">
              <a:latin typeface="Trebuchet MS" pitchFamily="34" charset="0"/>
            </a:endParaRPr>
          </a:p>
          <a:p>
            <a:pPr eaLnBrk="1" hangingPunct="1">
              <a:buFont typeface="Arial" charset="0"/>
              <a:buNone/>
            </a:pP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z="4400" smtClean="0"/>
              <a:t>What is Managed Care?</a:t>
            </a:r>
          </a:p>
        </p:txBody>
      </p:sp>
      <p:sp>
        <p:nvSpPr>
          <p:cNvPr id="14339" name="Content Placeholder 2"/>
          <p:cNvSpPr>
            <a:spLocks noGrp="1"/>
          </p:cNvSpPr>
          <p:nvPr>
            <p:ph idx="1"/>
          </p:nvPr>
        </p:nvSpPr>
        <p:spPr>
          <a:xfrm>
            <a:off x="280988" y="1295400"/>
            <a:ext cx="8634412" cy="4572000"/>
          </a:xfrm>
        </p:spPr>
        <p:txBody>
          <a:bodyPr/>
          <a:lstStyle/>
          <a:p>
            <a:pPr>
              <a:lnSpc>
                <a:spcPct val="90000"/>
              </a:lnSpc>
            </a:pPr>
            <a:r>
              <a:rPr lang="en-US" altLang="en-US" sz="2400" smtClean="0"/>
              <a:t>An organized way to deliver healthcare services by efficiently utilizing healthcare resources to provide quality patient care</a:t>
            </a:r>
          </a:p>
          <a:p>
            <a:pPr>
              <a:lnSpc>
                <a:spcPct val="90000"/>
              </a:lnSpc>
            </a:pPr>
            <a:r>
              <a:rPr lang="en-US" altLang="en-US" sz="2400" smtClean="0"/>
              <a:t>Managed care principles have been used for over 100 years in the U.S.</a:t>
            </a:r>
          </a:p>
          <a:p>
            <a:pPr>
              <a:lnSpc>
                <a:spcPct val="90000"/>
              </a:lnSpc>
            </a:pPr>
            <a:r>
              <a:rPr lang="en-US" altLang="en-US" sz="2400" smtClean="0"/>
              <a:t>The major goals of managed care include:</a:t>
            </a:r>
          </a:p>
          <a:p>
            <a:pPr lvl="1">
              <a:lnSpc>
                <a:spcPct val="90000"/>
              </a:lnSpc>
            </a:pPr>
            <a:r>
              <a:rPr lang="en-US" altLang="en-US" sz="2400" smtClean="0"/>
              <a:t>Improve quality and accessibility of health care</a:t>
            </a:r>
          </a:p>
          <a:p>
            <a:pPr lvl="1">
              <a:lnSpc>
                <a:spcPct val="90000"/>
              </a:lnSpc>
            </a:pPr>
            <a:r>
              <a:rPr lang="en-US" altLang="en-US" sz="2400" smtClean="0"/>
              <a:t>Improve outcomes and overall quality of life for patients</a:t>
            </a:r>
          </a:p>
          <a:p>
            <a:pPr lvl="1">
              <a:lnSpc>
                <a:spcPct val="90000"/>
              </a:lnSpc>
            </a:pPr>
            <a:r>
              <a:rPr lang="en-US" altLang="en-US" sz="2400" smtClean="0"/>
              <a:t>Provide cost-effective care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idx="4294967295"/>
          </p:nvPr>
        </p:nvSpPr>
        <p:spPr>
          <a:xfrm>
            <a:off x="457200" y="0"/>
            <a:ext cx="8229600" cy="762000"/>
          </a:xfrm>
        </p:spPr>
        <p:txBody>
          <a:bodyPr/>
          <a:lstStyle/>
          <a:p>
            <a:pPr eaLnBrk="1" hangingPunct="1"/>
            <a:r>
              <a:rPr lang="en-US" altLang="en-US" smtClean="0">
                <a:solidFill>
                  <a:schemeClr val="bg1"/>
                </a:solidFill>
              </a:rPr>
              <a:t>*In the Beginning…</a:t>
            </a:r>
          </a:p>
        </p:txBody>
      </p:sp>
      <p:sp>
        <p:nvSpPr>
          <p:cNvPr id="15363" name="Rectangle 3"/>
          <p:cNvSpPr>
            <a:spLocks noGrp="1"/>
          </p:cNvSpPr>
          <p:nvPr>
            <p:ph type="body" idx="4294967295"/>
          </p:nvPr>
        </p:nvSpPr>
        <p:spPr>
          <a:xfrm>
            <a:off x="457200" y="838200"/>
            <a:ext cx="8229600" cy="5287963"/>
          </a:xfrm>
        </p:spPr>
        <p:txBody>
          <a:bodyPr/>
          <a:lstStyle/>
          <a:p>
            <a:pPr>
              <a:lnSpc>
                <a:spcPct val="80000"/>
              </a:lnSpc>
              <a:buFontTx/>
              <a:buNone/>
            </a:pPr>
            <a:r>
              <a:rPr lang="en-US" altLang="en-US" sz="2000" b="1" smtClean="0"/>
              <a:t>1929</a:t>
            </a:r>
          </a:p>
          <a:p>
            <a:pPr>
              <a:lnSpc>
                <a:spcPct val="80000"/>
              </a:lnSpc>
            </a:pPr>
            <a:r>
              <a:rPr lang="en-US" altLang="en-US" sz="2000" smtClean="0"/>
              <a:t>Dr. Justin Ford Kimball at Baylor Hospital in Texas establishes The Baylor Plan, a prepaid hospitalization plan that first uses the Blue Cross logo  </a:t>
            </a:r>
          </a:p>
          <a:p>
            <a:pPr>
              <a:lnSpc>
                <a:spcPct val="80000"/>
              </a:lnSpc>
              <a:buFontTx/>
              <a:buNone/>
            </a:pPr>
            <a:r>
              <a:rPr lang="en-US" altLang="en-US" sz="2000" b="1" smtClean="0"/>
              <a:t>1938</a:t>
            </a:r>
          </a:p>
          <a:p>
            <a:pPr>
              <a:lnSpc>
                <a:spcPct val="80000"/>
              </a:lnSpc>
            </a:pPr>
            <a:r>
              <a:rPr lang="en-US" altLang="en-US" sz="2000" smtClean="0"/>
              <a:t>Henry J Kaiser recruits Dr. Garfield to establish prepaid clinic and hospital care for his Grand Coulee Dam project in Washington </a:t>
            </a:r>
          </a:p>
          <a:p>
            <a:pPr>
              <a:lnSpc>
                <a:spcPct val="80000"/>
              </a:lnSpc>
              <a:buFontTx/>
              <a:buNone/>
            </a:pPr>
            <a:r>
              <a:rPr lang="en-US" altLang="en-US" sz="2000" b="1" smtClean="0"/>
              <a:t>1939</a:t>
            </a:r>
          </a:p>
          <a:p>
            <a:pPr>
              <a:lnSpc>
                <a:spcPct val="80000"/>
              </a:lnSpc>
            </a:pPr>
            <a:r>
              <a:rPr lang="en-US" altLang="en-US" sz="2000" smtClean="0"/>
              <a:t>Blue Shield program adopted for participating prepaid physician plans </a:t>
            </a:r>
          </a:p>
          <a:p>
            <a:pPr>
              <a:lnSpc>
                <a:spcPct val="80000"/>
              </a:lnSpc>
              <a:buFontTx/>
              <a:buNone/>
            </a:pPr>
            <a:r>
              <a:rPr lang="en-US" altLang="en-US" sz="2000" b="1" smtClean="0"/>
              <a:t>1945</a:t>
            </a:r>
          </a:p>
          <a:p>
            <a:pPr>
              <a:lnSpc>
                <a:spcPct val="80000"/>
              </a:lnSpc>
            </a:pPr>
            <a:r>
              <a:rPr lang="en-US" altLang="en-US" sz="2000" smtClean="0"/>
              <a:t>Group Health Cooperative of Puget Sound established in Seattle, WA </a:t>
            </a:r>
          </a:p>
          <a:p>
            <a:pPr>
              <a:lnSpc>
                <a:spcPct val="80000"/>
              </a:lnSpc>
            </a:pPr>
            <a:r>
              <a:rPr lang="en-US" altLang="en-US" sz="2000" smtClean="0"/>
              <a:t>Permanente Health Plans opens to the public in California, in addition to serving Kaiser employees </a:t>
            </a:r>
          </a:p>
          <a:p>
            <a:pPr>
              <a:lnSpc>
                <a:spcPct val="80000"/>
              </a:lnSpc>
              <a:buFontTx/>
              <a:buNone/>
            </a:pPr>
            <a:r>
              <a:rPr lang="en-US" altLang="en-US" sz="2000" b="1" smtClean="0"/>
              <a:t>1947</a:t>
            </a:r>
          </a:p>
          <a:p>
            <a:pPr>
              <a:lnSpc>
                <a:spcPct val="80000"/>
              </a:lnSpc>
            </a:pPr>
            <a:r>
              <a:rPr lang="en-US" altLang="en-US" sz="2000" smtClean="0"/>
              <a:t>Health Insurance Plan (HIP) of Greater NY established to serve NY city employees</a:t>
            </a:r>
          </a:p>
          <a:p>
            <a:pPr>
              <a:lnSpc>
                <a:spcPct val="80000"/>
              </a:lnSpc>
              <a:buFontTx/>
              <a:buNone/>
            </a:pPr>
            <a:r>
              <a:rPr lang="en-US" altLang="en-US" sz="2000" b="1" smtClean="0"/>
              <a:t>1952</a:t>
            </a:r>
          </a:p>
          <a:p>
            <a:pPr>
              <a:lnSpc>
                <a:spcPct val="80000"/>
              </a:lnSpc>
            </a:pPr>
            <a:r>
              <a:rPr lang="en-US" altLang="en-US" sz="2000" smtClean="0"/>
              <a:t>Permanente Health Plans changes name to Kaiser, while medical group retains Permanente name. Kaiser membership at 250,000  </a:t>
            </a:r>
          </a:p>
          <a:p>
            <a:pPr eaLnBrk="1" hangingPunct="1">
              <a:buFont typeface="Arial" charset="0"/>
              <a:buNone/>
            </a:pPr>
            <a:r>
              <a:rPr lang="en-US" altLang="en-US" sz="1400" u="sng" smtClean="0"/>
              <a:t>*Adapted from the website</a:t>
            </a:r>
            <a:r>
              <a:rPr lang="en-US" altLang="en-US" sz="1400" smtClean="0"/>
              <a:t>: http://www.managedcaremuseum.com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idx="4294967295"/>
          </p:nvPr>
        </p:nvSpPr>
        <p:spPr>
          <a:xfrm>
            <a:off x="0" y="0"/>
            <a:ext cx="9144000" cy="685800"/>
          </a:xfrm>
        </p:spPr>
        <p:txBody>
          <a:bodyPr/>
          <a:lstStyle/>
          <a:p>
            <a:pPr eaLnBrk="1" hangingPunct="1"/>
            <a:r>
              <a:rPr lang="en-US" altLang="en-US" sz="4000" smtClean="0">
                <a:solidFill>
                  <a:schemeClr val="bg1"/>
                </a:solidFill>
              </a:rPr>
              <a:t>*Developing in the healthcare marketplace</a:t>
            </a:r>
          </a:p>
        </p:txBody>
      </p:sp>
      <p:sp>
        <p:nvSpPr>
          <p:cNvPr id="16387" name="Rectangle 3"/>
          <p:cNvSpPr>
            <a:spLocks noGrp="1"/>
          </p:cNvSpPr>
          <p:nvPr>
            <p:ph type="body" idx="4294967295"/>
          </p:nvPr>
        </p:nvSpPr>
        <p:spPr>
          <a:xfrm>
            <a:off x="457200" y="762000"/>
            <a:ext cx="8229600" cy="5410200"/>
          </a:xfrm>
        </p:spPr>
        <p:txBody>
          <a:bodyPr/>
          <a:lstStyle/>
          <a:p>
            <a:pPr>
              <a:lnSpc>
                <a:spcPct val="80000"/>
              </a:lnSpc>
              <a:buFontTx/>
              <a:buNone/>
            </a:pPr>
            <a:r>
              <a:rPr lang="en-US" altLang="en-US" sz="2000" b="1" smtClean="0"/>
              <a:t>1973</a:t>
            </a:r>
          </a:p>
          <a:p>
            <a:pPr>
              <a:lnSpc>
                <a:spcPct val="80000"/>
              </a:lnSpc>
            </a:pPr>
            <a:r>
              <a:rPr lang="en-US" altLang="en-US" sz="2000" smtClean="0"/>
              <a:t>HMO Act of 1973 signed into law by President Nixon, using federal funds and policy to promote HMOs </a:t>
            </a:r>
          </a:p>
          <a:p>
            <a:pPr>
              <a:lnSpc>
                <a:spcPct val="80000"/>
              </a:lnSpc>
              <a:buFontTx/>
              <a:buNone/>
            </a:pPr>
            <a:r>
              <a:rPr lang="en-US" altLang="en-US" sz="2000" b="1" smtClean="0"/>
              <a:t>1982</a:t>
            </a:r>
          </a:p>
          <a:p>
            <a:pPr>
              <a:lnSpc>
                <a:spcPct val="80000"/>
              </a:lnSpc>
            </a:pPr>
            <a:r>
              <a:rPr lang="en-US" altLang="en-US" sz="2000" smtClean="0"/>
              <a:t>California legislation enacted allowing selective contracting for Medicaid and private insurance, paving the way for other states to enact similar laws facilitating Preferred Provider Organizations (PPOs) </a:t>
            </a:r>
          </a:p>
          <a:p>
            <a:pPr>
              <a:lnSpc>
                <a:spcPct val="80000"/>
              </a:lnSpc>
              <a:buFontTx/>
              <a:buNone/>
            </a:pPr>
            <a:r>
              <a:rPr lang="en-US" altLang="en-US" sz="2000" b="1" smtClean="0"/>
              <a:t>1990</a:t>
            </a:r>
          </a:p>
          <a:p>
            <a:pPr>
              <a:lnSpc>
                <a:spcPct val="80000"/>
              </a:lnSpc>
            </a:pPr>
            <a:r>
              <a:rPr lang="en-US" altLang="en-US" sz="2000" smtClean="0"/>
              <a:t>National total HMO enrollment reaches 33.3 million </a:t>
            </a:r>
          </a:p>
          <a:p>
            <a:pPr>
              <a:lnSpc>
                <a:spcPct val="80000"/>
              </a:lnSpc>
            </a:pPr>
            <a:r>
              <a:rPr lang="en-US" altLang="en-US" sz="2000" smtClean="0"/>
              <a:t>National PPO enrollment surpasses HMO enrollment with 38.1 million members </a:t>
            </a:r>
          </a:p>
          <a:p>
            <a:pPr>
              <a:lnSpc>
                <a:spcPct val="80000"/>
              </a:lnSpc>
            </a:pPr>
            <a:r>
              <a:rPr lang="en-US" altLang="en-US" sz="2000" smtClean="0"/>
              <a:t>NCQA established </a:t>
            </a:r>
          </a:p>
          <a:p>
            <a:pPr>
              <a:lnSpc>
                <a:spcPct val="80000"/>
              </a:lnSpc>
              <a:buFontTx/>
              <a:buNone/>
            </a:pPr>
            <a:r>
              <a:rPr lang="en-US" altLang="en-US" sz="2000" b="1" smtClean="0"/>
              <a:t>1996</a:t>
            </a:r>
          </a:p>
          <a:p>
            <a:pPr>
              <a:lnSpc>
                <a:spcPct val="80000"/>
              </a:lnSpc>
              <a:spcBef>
                <a:spcPct val="0"/>
              </a:spcBef>
            </a:pPr>
            <a:r>
              <a:rPr lang="en-US" altLang="en-US" sz="2000" smtClean="0"/>
              <a:t>Health Insurance Portability &amp; Accountability Act of 1996 (HIPAA) includes patient privacy compliance and health plan portability provisions</a:t>
            </a:r>
          </a:p>
          <a:p>
            <a:pPr>
              <a:lnSpc>
                <a:spcPct val="80000"/>
              </a:lnSpc>
              <a:buFontTx/>
              <a:buNone/>
            </a:pPr>
            <a:r>
              <a:rPr lang="en-US" altLang="en-US" sz="2000" b="1" smtClean="0"/>
              <a:t>2000</a:t>
            </a:r>
          </a:p>
          <a:p>
            <a:pPr>
              <a:lnSpc>
                <a:spcPct val="80000"/>
              </a:lnSpc>
            </a:pPr>
            <a:r>
              <a:rPr lang="en-US" altLang="en-US" sz="2000" smtClean="0"/>
              <a:t>National total HMO enrollment is 80.9 million, declining for the first time from the previous year's level (81.3 million in 1999) </a:t>
            </a:r>
          </a:p>
          <a:p>
            <a:pPr>
              <a:lnSpc>
                <a:spcPct val="80000"/>
              </a:lnSpc>
              <a:spcBef>
                <a:spcPct val="0"/>
              </a:spcBef>
              <a:buFont typeface="Arial" charset="0"/>
              <a:buNone/>
            </a:pPr>
            <a:r>
              <a:rPr lang="en-US" altLang="en-US" sz="1400" u="sng" smtClean="0"/>
              <a:t>*Adapted from the website</a:t>
            </a:r>
            <a:r>
              <a:rPr lang="en-US" altLang="en-US" sz="1400" smtClean="0"/>
              <a:t>: http://www.managedcaremuseum.com</a:t>
            </a:r>
            <a:r>
              <a:rPr lang="en-US" altLang="en-US" sz="2000" smtClean="0"/>
              <a:t> </a:t>
            </a:r>
          </a:p>
          <a:p>
            <a:pPr>
              <a:lnSpc>
                <a:spcPct val="80000"/>
              </a:lnSpc>
              <a:buFont typeface="Arial" charset="0"/>
              <a:buNone/>
            </a:pPr>
            <a:endParaRPr lang="en-US" altLang="en-US" sz="2000" smtClean="0"/>
          </a:p>
          <a:p>
            <a:pPr eaLnBrk="1" hangingPunct="1">
              <a:lnSpc>
                <a:spcPct val="90000"/>
              </a:lnSpc>
              <a:buFont typeface="Arial" charset="0"/>
              <a:buNone/>
            </a:pPr>
            <a:endParaRPr lang="en-US" altLang="en-US" sz="26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a:xfrm>
            <a:off x="0" y="0"/>
            <a:ext cx="9144000" cy="762000"/>
          </a:xfrm>
        </p:spPr>
        <p:txBody>
          <a:bodyPr/>
          <a:lstStyle/>
          <a:p>
            <a:pPr eaLnBrk="1" hangingPunct="1"/>
            <a:r>
              <a:rPr lang="en-US" altLang="en-US" smtClean="0">
                <a:solidFill>
                  <a:schemeClr val="bg1"/>
                </a:solidFill>
              </a:rPr>
              <a:t>*</a:t>
            </a:r>
            <a:r>
              <a:rPr lang="en-US" altLang="en-US" sz="4000" smtClean="0">
                <a:solidFill>
                  <a:schemeClr val="bg1"/>
                </a:solidFill>
              </a:rPr>
              <a:t>Developing in the healthcare marketplace</a:t>
            </a:r>
          </a:p>
        </p:txBody>
      </p:sp>
      <p:sp>
        <p:nvSpPr>
          <p:cNvPr id="17411" name="Rectangle 3"/>
          <p:cNvSpPr>
            <a:spLocks noGrp="1"/>
          </p:cNvSpPr>
          <p:nvPr>
            <p:ph type="body" idx="4294967295"/>
          </p:nvPr>
        </p:nvSpPr>
        <p:spPr>
          <a:xfrm>
            <a:off x="457200" y="1066800"/>
            <a:ext cx="8229600" cy="4830763"/>
          </a:xfrm>
        </p:spPr>
        <p:txBody>
          <a:bodyPr/>
          <a:lstStyle/>
          <a:p>
            <a:pPr>
              <a:lnSpc>
                <a:spcPct val="80000"/>
              </a:lnSpc>
              <a:buFontTx/>
              <a:buNone/>
            </a:pPr>
            <a:r>
              <a:rPr lang="en-US" altLang="en-US" sz="2000" b="1" smtClean="0"/>
              <a:t>2003</a:t>
            </a:r>
          </a:p>
          <a:p>
            <a:pPr>
              <a:lnSpc>
                <a:spcPct val="80000"/>
              </a:lnSpc>
            </a:pPr>
            <a:r>
              <a:rPr lang="en-US" altLang="en-US" sz="2000" smtClean="0"/>
              <a:t>Medicare Modernization Act establishes Part D drug benefit, establishes HSAs, renames Medicare+Choice program to Medicare Advantage and increases payment rates to Medicare Advantage plans </a:t>
            </a:r>
          </a:p>
          <a:p>
            <a:pPr>
              <a:lnSpc>
                <a:spcPct val="80000"/>
              </a:lnSpc>
              <a:buFontTx/>
              <a:buNone/>
            </a:pPr>
            <a:r>
              <a:rPr lang="en-US" altLang="en-US" sz="2000" b="1" smtClean="0"/>
              <a:t>2004</a:t>
            </a:r>
          </a:p>
          <a:p>
            <a:pPr>
              <a:lnSpc>
                <a:spcPct val="80000"/>
              </a:lnSpc>
            </a:pPr>
            <a:r>
              <a:rPr lang="en-US" altLang="en-US" sz="2000" smtClean="0"/>
              <a:t>National total HMO enrollment is 68.8, and national PPO enrollment is 109 million </a:t>
            </a:r>
          </a:p>
          <a:p>
            <a:pPr>
              <a:lnSpc>
                <a:spcPct val="80000"/>
              </a:lnSpc>
              <a:buFontTx/>
              <a:buNone/>
            </a:pPr>
            <a:r>
              <a:rPr lang="en-US" altLang="en-US" sz="2000" b="1" smtClean="0"/>
              <a:t>2006</a:t>
            </a:r>
          </a:p>
          <a:p>
            <a:pPr>
              <a:lnSpc>
                <a:spcPct val="80000"/>
              </a:lnSpc>
            </a:pPr>
            <a:r>
              <a:rPr lang="en-US" altLang="en-US" sz="2000" smtClean="0"/>
              <a:t>National total HMO enrollment is 67.7, and national PPO enrollment is 108 million  </a:t>
            </a:r>
          </a:p>
          <a:p>
            <a:pPr>
              <a:lnSpc>
                <a:spcPct val="80000"/>
              </a:lnSpc>
            </a:pPr>
            <a:r>
              <a:rPr lang="en-US" altLang="en-US" sz="2000" smtClean="0"/>
              <a:t>Medicare Part D prescription benefit becomes effective</a:t>
            </a:r>
          </a:p>
          <a:p>
            <a:pPr>
              <a:lnSpc>
                <a:spcPct val="80000"/>
              </a:lnSpc>
              <a:buFontTx/>
              <a:buNone/>
            </a:pPr>
            <a:r>
              <a:rPr lang="en-US" altLang="en-US" sz="2000" b="1" smtClean="0"/>
              <a:t>2010</a:t>
            </a:r>
          </a:p>
          <a:p>
            <a:pPr>
              <a:lnSpc>
                <a:spcPct val="80000"/>
              </a:lnSpc>
            </a:pPr>
            <a:r>
              <a:rPr lang="en-US" altLang="en-US" sz="2000" smtClean="0"/>
              <a:t>Affordable Care Act (ACA) is approved by Congress and signed into law, including provisions to allow increased access to healthcare for Americans, creates incentives focused on quality, and changes certain payment systems to reward value</a:t>
            </a:r>
          </a:p>
          <a:p>
            <a:pPr>
              <a:lnSpc>
                <a:spcPct val="80000"/>
              </a:lnSpc>
              <a:buFont typeface="Arial" charset="0"/>
              <a:buNone/>
            </a:pPr>
            <a:r>
              <a:rPr lang="en-US" altLang="en-US" sz="1400" u="sng" smtClean="0"/>
              <a:t>*Adapted from the website</a:t>
            </a:r>
            <a:r>
              <a:rPr lang="en-US" altLang="en-US" sz="1400" smtClean="0"/>
              <a:t>: http://www.managedcaremuseum.com</a:t>
            </a:r>
            <a:r>
              <a:rPr lang="en-US" altLang="en-US" sz="2000" smtClean="0"/>
              <a:t> </a:t>
            </a:r>
          </a:p>
          <a:p>
            <a:pPr>
              <a:lnSpc>
                <a:spcPct val="80000"/>
              </a:lnSpc>
              <a:buFont typeface="Arial" charset="0"/>
              <a:buNone/>
            </a:pPr>
            <a:endParaRPr lang="en-US" altLang="en-US" sz="2000" smtClean="0"/>
          </a:p>
          <a:p>
            <a:pPr eaLnBrk="1" hangingPunct="1">
              <a:buFont typeface="Arial" charset="0"/>
              <a:buNone/>
            </a:pPr>
            <a:endParaRPr lang="en-US"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idx="4294967295"/>
          </p:nvPr>
        </p:nvSpPr>
        <p:spPr>
          <a:xfrm>
            <a:off x="0" y="0"/>
            <a:ext cx="9144000" cy="762000"/>
          </a:xfrm>
        </p:spPr>
        <p:txBody>
          <a:bodyPr/>
          <a:lstStyle/>
          <a:p>
            <a:pPr eaLnBrk="1" hangingPunct="1"/>
            <a:r>
              <a:rPr lang="en-US" altLang="en-US" smtClean="0">
                <a:solidFill>
                  <a:schemeClr val="bg1"/>
                </a:solidFill>
              </a:rPr>
              <a:t>*</a:t>
            </a:r>
            <a:r>
              <a:rPr lang="en-US" altLang="en-US" sz="4000" smtClean="0">
                <a:solidFill>
                  <a:schemeClr val="bg1"/>
                </a:solidFill>
              </a:rPr>
              <a:t>Developing in the healthcare marketplace</a:t>
            </a:r>
          </a:p>
        </p:txBody>
      </p:sp>
      <p:sp>
        <p:nvSpPr>
          <p:cNvPr id="17411" name="Rectangle 3"/>
          <p:cNvSpPr>
            <a:spLocks noGrp="1"/>
          </p:cNvSpPr>
          <p:nvPr>
            <p:ph type="body" idx="4294967295"/>
          </p:nvPr>
        </p:nvSpPr>
        <p:spPr>
          <a:xfrm>
            <a:off x="457200" y="762000"/>
            <a:ext cx="8229600" cy="5257800"/>
          </a:xfrm>
        </p:spPr>
        <p:txBody>
          <a:bodyPr/>
          <a:lstStyle/>
          <a:p>
            <a:pPr marL="0" indent="0">
              <a:lnSpc>
                <a:spcPct val="80000"/>
              </a:lnSpc>
              <a:buFont typeface="Arial" charset="0"/>
              <a:buNone/>
              <a:defRPr/>
            </a:pPr>
            <a:r>
              <a:rPr lang="en-US" sz="2000" b="1" dirty="0" smtClean="0"/>
              <a:t>2011</a:t>
            </a:r>
          </a:p>
          <a:p>
            <a:pPr>
              <a:lnSpc>
                <a:spcPct val="80000"/>
              </a:lnSpc>
              <a:defRPr/>
            </a:pPr>
            <a:r>
              <a:rPr lang="en-US" sz="2000" dirty="0" smtClean="0"/>
              <a:t>Final rule for Accountable Care Organizations </a:t>
            </a:r>
            <a:r>
              <a:rPr lang="en-US" sz="2000" dirty="0"/>
              <a:t>(</a:t>
            </a:r>
            <a:r>
              <a:rPr lang="en-US" sz="2000" dirty="0" smtClean="0"/>
              <a:t>ACOs) released by CMS to create incentives for health care providers to better coordinate care </a:t>
            </a:r>
          </a:p>
          <a:p>
            <a:pPr>
              <a:lnSpc>
                <a:spcPct val="80000"/>
              </a:lnSpc>
              <a:defRPr/>
            </a:pPr>
            <a:r>
              <a:rPr lang="en-US" sz="2000" dirty="0" smtClean="0"/>
              <a:t>CMS established the Shared Savings Program to reward ACOs who lower growth of health care costs while meeting quality of care standards</a:t>
            </a:r>
          </a:p>
          <a:p>
            <a:pPr marL="0" indent="0">
              <a:lnSpc>
                <a:spcPct val="80000"/>
              </a:lnSpc>
              <a:buFont typeface="Arial" charset="0"/>
              <a:buNone/>
              <a:defRPr/>
            </a:pPr>
            <a:r>
              <a:rPr lang="en-US" sz="2000" b="1" dirty="0" smtClean="0"/>
              <a:t>2012</a:t>
            </a:r>
          </a:p>
          <a:p>
            <a:pPr>
              <a:lnSpc>
                <a:spcPct val="80000"/>
              </a:lnSpc>
              <a:defRPr/>
            </a:pPr>
            <a:r>
              <a:rPr lang="en-US" sz="2000" dirty="0" smtClean="0"/>
              <a:t>Affordable Care Act (ACA) upheld by Supreme Court</a:t>
            </a:r>
          </a:p>
          <a:p>
            <a:pPr marL="0" indent="0">
              <a:lnSpc>
                <a:spcPct val="80000"/>
              </a:lnSpc>
              <a:buFont typeface="Arial" charset="0"/>
              <a:buNone/>
              <a:defRPr/>
            </a:pPr>
            <a:r>
              <a:rPr lang="en-US" sz="2000" b="1" dirty="0" smtClean="0"/>
              <a:t>2013</a:t>
            </a:r>
          </a:p>
          <a:p>
            <a:pPr>
              <a:lnSpc>
                <a:spcPct val="80000"/>
              </a:lnSpc>
              <a:defRPr/>
            </a:pPr>
            <a:r>
              <a:rPr lang="en-US" sz="2000" dirty="0" smtClean="0"/>
              <a:t>Medicare ACOs </a:t>
            </a:r>
            <a:r>
              <a:rPr lang="en-US" sz="2000" dirty="0"/>
              <a:t>in 49 </a:t>
            </a:r>
            <a:r>
              <a:rPr lang="en-US" sz="2000" dirty="0" smtClean="0"/>
              <a:t>states</a:t>
            </a:r>
          </a:p>
          <a:p>
            <a:pPr>
              <a:lnSpc>
                <a:spcPct val="80000"/>
              </a:lnSpc>
              <a:defRPr/>
            </a:pPr>
            <a:r>
              <a:rPr lang="en-US" sz="2000" dirty="0" smtClean="0"/>
              <a:t>Open </a:t>
            </a:r>
            <a:r>
              <a:rPr lang="en-US" sz="2000" dirty="0"/>
              <a:t>enrollment in the Health Insurance Marketplace </a:t>
            </a:r>
            <a:r>
              <a:rPr lang="en-US" sz="2000" dirty="0" smtClean="0"/>
              <a:t>begins</a:t>
            </a:r>
          </a:p>
          <a:p>
            <a:pPr marL="0" indent="0">
              <a:lnSpc>
                <a:spcPct val="80000"/>
              </a:lnSpc>
              <a:buFont typeface="Arial" charset="0"/>
              <a:buNone/>
              <a:defRPr/>
            </a:pPr>
            <a:r>
              <a:rPr lang="en-US" sz="2000" b="1" dirty="0" smtClean="0"/>
              <a:t>2014</a:t>
            </a:r>
          </a:p>
          <a:p>
            <a:pPr>
              <a:lnSpc>
                <a:spcPct val="80000"/>
              </a:lnSpc>
              <a:defRPr/>
            </a:pPr>
            <a:r>
              <a:rPr lang="en-US" sz="2000" dirty="0" smtClean="0"/>
              <a:t>Coverage begins under plans purchased in the Health Insurance Marketplace.</a:t>
            </a:r>
          </a:p>
          <a:p>
            <a:pPr marL="0" indent="0">
              <a:lnSpc>
                <a:spcPct val="80000"/>
              </a:lnSpc>
              <a:buNone/>
              <a:defRPr/>
            </a:pPr>
            <a:r>
              <a:rPr lang="en-US" sz="2000" b="1" dirty="0" smtClean="0"/>
              <a:t>2015</a:t>
            </a:r>
          </a:p>
          <a:p>
            <a:pPr>
              <a:lnSpc>
                <a:spcPct val="80000"/>
              </a:lnSpc>
              <a:defRPr/>
            </a:pPr>
            <a:r>
              <a:rPr lang="en-US" sz="2000" dirty="0" smtClean="0"/>
              <a:t>Medicare Access and CHIP Reauthorization Act of 2015 becomes law to revise physician payment to focus on quality and outcomes</a:t>
            </a:r>
          </a:p>
          <a:p>
            <a:pPr marL="0" indent="0">
              <a:lnSpc>
                <a:spcPct val="80000"/>
              </a:lnSpc>
              <a:buNone/>
              <a:defRPr/>
            </a:pPr>
            <a:r>
              <a:rPr lang="en-US" sz="2000" b="1" dirty="0" smtClean="0"/>
              <a:t>2017</a:t>
            </a:r>
          </a:p>
          <a:p>
            <a:pPr>
              <a:lnSpc>
                <a:spcPct val="80000"/>
              </a:lnSpc>
              <a:defRPr/>
            </a:pPr>
            <a:r>
              <a:rPr lang="en-US" sz="1800" dirty="0" smtClean="0"/>
              <a:t>Congress and Administration consider changes to marketplace plans in ACA</a:t>
            </a:r>
          </a:p>
          <a:p>
            <a:pPr marL="0" indent="0">
              <a:lnSpc>
                <a:spcPct val="80000"/>
              </a:lnSpc>
              <a:buFont typeface="Arial" charset="0"/>
              <a:buNone/>
              <a:defRPr/>
            </a:pPr>
            <a:endParaRPr lang="en-US" sz="1800" dirty="0"/>
          </a:p>
          <a:p>
            <a:pPr marL="0" indent="0">
              <a:lnSpc>
                <a:spcPct val="80000"/>
              </a:lnSpc>
              <a:buFont typeface="Arial" charset="0"/>
              <a:buNone/>
              <a:defRPr/>
            </a:pPr>
            <a:r>
              <a:rPr lang="en-US" sz="1800" dirty="0" smtClean="0"/>
              <a:t> </a:t>
            </a:r>
            <a:r>
              <a:rPr lang="en-US" sz="1400" u="sng" dirty="0" smtClean="0"/>
              <a:t>*Adapted from the website</a:t>
            </a:r>
            <a:r>
              <a:rPr lang="en-US" sz="1400" dirty="0" smtClean="0"/>
              <a:t>: http://www.managedcaremuseum.com</a:t>
            </a:r>
            <a:r>
              <a:rPr lang="en-US" sz="2000" dirty="0" smtClean="0"/>
              <a:t> </a:t>
            </a:r>
          </a:p>
          <a:p>
            <a:pPr>
              <a:lnSpc>
                <a:spcPct val="80000"/>
              </a:lnSpc>
              <a:buFont typeface="Arial" charset="0"/>
              <a:buNone/>
              <a:defRPr/>
            </a:pPr>
            <a:endParaRPr lang="en-US" sz="2000" dirty="0" smtClean="0"/>
          </a:p>
          <a:p>
            <a:pPr eaLnBrk="1" hangingPunct="1">
              <a:buFont typeface="Arial" charset="0"/>
              <a:buNone/>
              <a:defRPr/>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0" y="0"/>
            <a:ext cx="9144000" cy="762000"/>
          </a:xfrm>
        </p:spPr>
        <p:txBody>
          <a:bodyPr/>
          <a:lstStyle/>
          <a:p>
            <a:pPr eaLnBrk="1" hangingPunct="1"/>
            <a:r>
              <a:rPr lang="en-US" altLang="en-US" sz="3200" smtClean="0">
                <a:solidFill>
                  <a:schemeClr val="bg1"/>
                </a:solidFill>
                <a:cs typeface="Arial" charset="0"/>
              </a:rPr>
              <a:t>What is a Managed Care Organization (MCO)?</a:t>
            </a:r>
            <a:endParaRPr lang="en-US" altLang="en-US" sz="3200" smtClean="0">
              <a:solidFill>
                <a:schemeClr val="bg1"/>
              </a:solidFill>
            </a:endParaRPr>
          </a:p>
        </p:txBody>
      </p:sp>
      <p:sp>
        <p:nvSpPr>
          <p:cNvPr id="19459" name="Rectangle 3"/>
          <p:cNvSpPr>
            <a:spLocks noGrp="1"/>
          </p:cNvSpPr>
          <p:nvPr>
            <p:ph type="body" idx="4294967295"/>
          </p:nvPr>
        </p:nvSpPr>
        <p:spPr>
          <a:xfrm>
            <a:off x="457200" y="914400"/>
            <a:ext cx="8229600" cy="4983163"/>
          </a:xfrm>
        </p:spPr>
        <p:txBody>
          <a:bodyPr/>
          <a:lstStyle/>
          <a:p>
            <a:pPr>
              <a:lnSpc>
                <a:spcPct val="90000"/>
              </a:lnSpc>
            </a:pPr>
            <a:r>
              <a:rPr lang="en-US" altLang="en-US" sz="2400" dirty="0" smtClean="0"/>
              <a:t>Many use the terms MCO and health plans interchangeably to describe a managed care delivery system</a:t>
            </a:r>
          </a:p>
          <a:p>
            <a:pPr>
              <a:lnSpc>
                <a:spcPct val="90000"/>
              </a:lnSpc>
            </a:pPr>
            <a:r>
              <a:rPr lang="en-US" altLang="en-US" sz="2400" dirty="0" smtClean="0"/>
              <a:t>MCOs include:</a:t>
            </a:r>
          </a:p>
          <a:p>
            <a:pPr marL="800100" lvl="1" indent="-342900">
              <a:lnSpc>
                <a:spcPct val="90000"/>
              </a:lnSpc>
              <a:buFont typeface="Arial" charset="0"/>
              <a:buChar char="•"/>
            </a:pPr>
            <a:r>
              <a:rPr lang="en-US" altLang="en-US" sz="2000" dirty="0" smtClean="0"/>
              <a:t>Managed Medicaid and Medicare programs</a:t>
            </a:r>
          </a:p>
          <a:p>
            <a:pPr marL="800100" lvl="1" indent="-342900">
              <a:lnSpc>
                <a:spcPct val="90000"/>
              </a:lnSpc>
              <a:buFont typeface="Arial" charset="0"/>
              <a:buChar char="•"/>
            </a:pPr>
            <a:r>
              <a:rPr lang="en-US" altLang="en-US" sz="2000" dirty="0" smtClean="0"/>
              <a:t>Employer-offered commercial insurance plans</a:t>
            </a:r>
          </a:p>
          <a:p>
            <a:pPr marL="800100" lvl="1" indent="-342900">
              <a:lnSpc>
                <a:spcPct val="90000"/>
              </a:lnSpc>
              <a:buFont typeface="Arial" charset="0"/>
              <a:buChar char="•"/>
            </a:pPr>
            <a:r>
              <a:rPr lang="en-US" altLang="en-US" sz="2000" dirty="0" err="1" smtClean="0"/>
              <a:t>Departmen</a:t>
            </a:r>
            <a:r>
              <a:rPr lang="en-US" altLang="en-US" sz="2000" dirty="0" smtClean="0"/>
              <a:t> </a:t>
            </a:r>
            <a:r>
              <a:rPr lang="en-US" altLang="en-US" sz="2000" dirty="0" err="1" smtClean="0"/>
              <a:t>tof</a:t>
            </a:r>
            <a:r>
              <a:rPr lang="en-US" altLang="en-US" sz="2000" dirty="0" smtClean="0"/>
              <a:t> Defense TRICARE programs</a:t>
            </a:r>
          </a:p>
          <a:p>
            <a:pPr marL="800100" lvl="1" indent="-342900">
              <a:lnSpc>
                <a:spcPct val="90000"/>
              </a:lnSpc>
              <a:buFont typeface="Arial" charset="0"/>
              <a:buChar char="•"/>
            </a:pPr>
            <a:r>
              <a:rPr lang="en-US" altLang="en-US" sz="2000" dirty="0" smtClean="0"/>
              <a:t>Integrated delivery systems and ACOs</a:t>
            </a:r>
          </a:p>
          <a:p>
            <a:pPr>
              <a:lnSpc>
                <a:spcPct val="90000"/>
              </a:lnSpc>
            </a:pPr>
            <a:r>
              <a:rPr lang="en-US" altLang="en-US" sz="2400" dirty="0" smtClean="0"/>
              <a:t>Focus continues to be on controlling costs by controlling supply and demand of all healthcare resources</a:t>
            </a:r>
          </a:p>
          <a:p>
            <a:pPr>
              <a:lnSpc>
                <a:spcPct val="90000"/>
              </a:lnSpc>
            </a:pPr>
            <a:r>
              <a:rPr lang="en-US" altLang="en-US" sz="2400" dirty="0" smtClean="0"/>
              <a:t>Utilize an array of cost management strategies to influence cost-effective decisions</a:t>
            </a:r>
          </a:p>
          <a:p>
            <a:pPr>
              <a:lnSpc>
                <a:spcPct val="90000"/>
              </a:lnSpc>
            </a:pPr>
            <a:r>
              <a:rPr lang="en-US" altLang="en-US" sz="2400" dirty="0" smtClean="0"/>
              <a:t>Most common types of MCOs include Health Maintenance Organizations (HMOs) and Preferred Provider Organizations (PPOs)</a:t>
            </a:r>
          </a:p>
          <a:p>
            <a:pPr eaLnBrk="1" hangingPunct="1">
              <a:buFont typeface="Arial" charset="0"/>
              <a:buNone/>
            </a:pPr>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a:xfrm>
            <a:off x="0" y="0"/>
            <a:ext cx="9144000" cy="685800"/>
          </a:xfrm>
        </p:spPr>
        <p:txBody>
          <a:bodyPr/>
          <a:lstStyle/>
          <a:p>
            <a:pPr eaLnBrk="1" hangingPunct="1"/>
            <a:r>
              <a:rPr lang="en-US" altLang="en-US" sz="3000" smtClean="0">
                <a:solidFill>
                  <a:schemeClr val="bg1"/>
                </a:solidFill>
                <a:cs typeface="Arial" charset="0"/>
              </a:rPr>
              <a:t>What is a Health Maintenance Organization (HMO)?</a:t>
            </a:r>
            <a:endParaRPr lang="en-US" altLang="en-US" sz="3000" smtClean="0">
              <a:solidFill>
                <a:schemeClr val="bg1"/>
              </a:solidFill>
            </a:endParaRPr>
          </a:p>
        </p:txBody>
      </p:sp>
      <p:sp>
        <p:nvSpPr>
          <p:cNvPr id="20483" name="Rectangle 3"/>
          <p:cNvSpPr>
            <a:spLocks noGrp="1"/>
          </p:cNvSpPr>
          <p:nvPr>
            <p:ph type="body" idx="4294967295"/>
          </p:nvPr>
        </p:nvSpPr>
        <p:spPr>
          <a:xfrm>
            <a:off x="457200" y="1143000"/>
            <a:ext cx="8229600" cy="4876800"/>
          </a:xfrm>
        </p:spPr>
        <p:txBody>
          <a:bodyPr/>
          <a:lstStyle/>
          <a:p>
            <a:pPr>
              <a:lnSpc>
                <a:spcPct val="90000"/>
              </a:lnSpc>
            </a:pPr>
            <a:r>
              <a:rPr lang="en-US" altLang="en-US" smtClean="0"/>
              <a:t>Allegedly coined by Paul Ellwood, MD</a:t>
            </a:r>
          </a:p>
          <a:p>
            <a:pPr marL="800100" lvl="1" indent="-342900">
              <a:lnSpc>
                <a:spcPct val="90000"/>
              </a:lnSpc>
              <a:buFont typeface="Arial" charset="0"/>
              <a:buChar char="•"/>
            </a:pPr>
            <a:r>
              <a:rPr lang="en-US" altLang="en-US" smtClean="0"/>
              <a:t>Focus of the delivery system was on:</a:t>
            </a:r>
          </a:p>
          <a:p>
            <a:pPr marL="1257300" lvl="2" indent="-342900">
              <a:lnSpc>
                <a:spcPct val="90000"/>
              </a:lnSpc>
            </a:pPr>
            <a:r>
              <a:rPr lang="en-US" altLang="en-US" smtClean="0"/>
              <a:t>Wellness</a:t>
            </a:r>
          </a:p>
          <a:p>
            <a:pPr marL="1257300" lvl="2" indent="-342900">
              <a:lnSpc>
                <a:spcPct val="90000"/>
              </a:lnSpc>
            </a:pPr>
            <a:r>
              <a:rPr lang="en-US" altLang="en-US" smtClean="0"/>
              <a:t>Health prevention</a:t>
            </a:r>
          </a:p>
          <a:p>
            <a:pPr marL="1257300" lvl="2" indent="-342900">
              <a:lnSpc>
                <a:spcPct val="90000"/>
              </a:lnSpc>
            </a:pPr>
            <a:r>
              <a:rPr lang="en-US" altLang="en-US" smtClean="0"/>
              <a:t>Comprehensive acute and chronic care</a:t>
            </a:r>
          </a:p>
          <a:p>
            <a:pPr>
              <a:lnSpc>
                <a:spcPct val="90000"/>
              </a:lnSpc>
            </a:pPr>
            <a:r>
              <a:rPr lang="en-US" altLang="en-US" smtClean="0"/>
              <a:t>Today, HMOs and other group health insurers allow for insured individuals to not have to pay cash from their personal funds for </a:t>
            </a:r>
            <a:r>
              <a:rPr lang="en-US" altLang="en-US" u="sng" smtClean="0"/>
              <a:t>all</a:t>
            </a:r>
            <a:r>
              <a:rPr lang="en-US" altLang="en-US" smtClean="0"/>
              <a:t> of their healthcare needs</a:t>
            </a:r>
          </a:p>
          <a:p>
            <a:pPr>
              <a:lnSpc>
                <a:spcPct val="90000"/>
              </a:lnSpc>
            </a:pPr>
            <a:r>
              <a:rPr lang="en-US" altLang="en-US" smtClean="0"/>
              <a:t>Offer medical and/or prescription coverage</a:t>
            </a:r>
          </a:p>
          <a:p>
            <a:pPr eaLnBrk="1" hangingPunct="1">
              <a:lnSpc>
                <a:spcPct val="90000"/>
              </a:lnSpc>
              <a:buFont typeface="Arial" charset="0"/>
              <a:buNone/>
            </a:pPr>
            <a:endParaRPr lang="en-US" altLang="en-US" sz="12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976</Words>
  <Application>Microsoft Office PowerPoint</Application>
  <PresentationFormat>On-screen Show (4:3)</PresentationFormat>
  <Paragraphs>107</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Trebuchet MS</vt:lpstr>
      <vt:lpstr>Office Theme</vt:lpstr>
      <vt:lpstr>The History of Managed Care Organizations in the  United States</vt:lpstr>
      <vt:lpstr>Topics Covered</vt:lpstr>
      <vt:lpstr>What is Managed Care?</vt:lpstr>
      <vt:lpstr>*In the Beginning…</vt:lpstr>
      <vt:lpstr>*Developing in the healthcare marketplace</vt:lpstr>
      <vt:lpstr>*Developing in the healthcare marketplace</vt:lpstr>
      <vt:lpstr>*Developing in the healthcare marketplace</vt:lpstr>
      <vt:lpstr>What is a Managed Care Organization (MCO)?</vt:lpstr>
      <vt:lpstr>What is a Health Maintenance Organization (HMO)?</vt:lpstr>
      <vt:lpstr>Covered Pharmacy Benefit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Managed Care Organizations - 2015 - 2</dc:title>
  <dc:creator>Veeder Julia</dc:creator>
  <cp:lastModifiedBy>Julia Veeder</cp:lastModifiedBy>
  <cp:revision>56</cp:revision>
  <dcterms:created xsi:type="dcterms:W3CDTF">2011-11-21T20:45:11Z</dcterms:created>
  <dcterms:modified xsi:type="dcterms:W3CDTF">2017-05-01T20:44:06Z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DownloadAsset.aspx?id=20672</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
  </property>
  <property fmtid="{D5CDD505-2E9C-101B-9397-08002B2CF9AE}" pid="8" name="EktExpiryType">
    <vt:i4>1</vt:i4>
  </property>
  <property fmtid="{D5CDD505-2E9C-101B-9397-08002B2CF9AE}" pid="9" name="EktDateCreated">
    <vt:filetime>2016-01-29T21:40:09Z</vt:filetime>
  </property>
  <property fmtid="{D5CDD505-2E9C-101B-9397-08002B2CF9AE}" pid="10" name="EktDateModified">
    <vt:filetime>2016-01-29T21:40:19Z</vt:filetime>
  </property>
  <property fmtid="{D5CDD505-2E9C-101B-9397-08002B2CF9AE}" pid="11" name="EktTaxCategory">
    <vt:lpwstr/>
  </property>
  <property fmtid="{D5CDD505-2E9C-101B-9397-08002B2CF9AE}" pid="12" name="EktDisabledTaxCategory">
    <vt:lpwstr/>
  </property>
  <property fmtid="{D5CDD505-2E9C-101B-9397-08002B2CF9AE}" pid="13" name="EktCmsSize">
    <vt:i4>589824</vt:i4>
  </property>
  <property fmtid="{D5CDD505-2E9C-101B-9397-08002B2CF9AE}" pid="14" name="EktSearchable">
    <vt:i4>1</vt:i4>
  </property>
  <property fmtid="{D5CDD505-2E9C-101B-9397-08002B2CF9AE}" pid="15" name="EktEDescription">
    <vt:lpwstr>&lt;p&gt;The History of Managed Care Organizations in the  United States Presentation Developed for  the Academy of Managed Care Pharmacy Updated February 2015 Topics Covered History of Managed Care  Introduction to Managed Care Organizations  What is Managed C</vt:lpwstr>
  </property>
  <property fmtid="{D5CDD505-2E9C-101B-9397-08002B2CF9AE}" pid="16" name="EktFeatured">
    <vt:bool>false</vt:bool>
  </property>
  <property fmtid="{D5CDD505-2E9C-101B-9397-08002B2CF9AE}" pid="17" name="EktLanding">
    <vt:bool>false</vt:bool>
  </property>
</Properties>
</file>