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4"/>
  </p:sldMasterIdLst>
  <p:notesMasterIdLst>
    <p:notesMasterId r:id="rId57"/>
  </p:notesMasterIdLst>
  <p:handoutMasterIdLst>
    <p:handoutMasterId r:id="rId58"/>
  </p:handoutMasterIdLst>
  <p:sldIdLst>
    <p:sldId id="282" r:id="rId5"/>
    <p:sldId id="465" r:id="rId6"/>
    <p:sldId id="466" r:id="rId7"/>
    <p:sldId id="349" r:id="rId8"/>
    <p:sldId id="350" r:id="rId9"/>
    <p:sldId id="467" r:id="rId10"/>
    <p:sldId id="286" r:id="rId11"/>
    <p:sldId id="289" r:id="rId12"/>
    <p:sldId id="405" r:id="rId13"/>
    <p:sldId id="440" r:id="rId14"/>
    <p:sldId id="374" r:id="rId15"/>
    <p:sldId id="462" r:id="rId16"/>
    <p:sldId id="376" r:id="rId17"/>
    <p:sldId id="442" r:id="rId18"/>
    <p:sldId id="362" r:id="rId19"/>
    <p:sldId id="397" r:id="rId20"/>
    <p:sldId id="398" r:id="rId21"/>
    <p:sldId id="444" r:id="rId22"/>
    <p:sldId id="361" r:id="rId23"/>
    <p:sldId id="463" r:id="rId24"/>
    <p:sldId id="396" r:id="rId25"/>
    <p:sldId id="445" r:id="rId26"/>
    <p:sldId id="412" r:id="rId27"/>
    <p:sldId id="413" r:id="rId28"/>
    <p:sldId id="414" r:id="rId29"/>
    <p:sldId id="446" r:id="rId30"/>
    <p:sldId id="415" r:id="rId31"/>
    <p:sldId id="464" r:id="rId32"/>
    <p:sldId id="417" r:id="rId33"/>
    <p:sldId id="447" r:id="rId34"/>
    <p:sldId id="418" r:id="rId35"/>
    <p:sldId id="419" r:id="rId36"/>
    <p:sldId id="420" r:id="rId37"/>
    <p:sldId id="448" r:id="rId38"/>
    <p:sldId id="421" r:id="rId39"/>
    <p:sldId id="422" r:id="rId40"/>
    <p:sldId id="423" r:id="rId41"/>
    <p:sldId id="449" r:id="rId42"/>
    <p:sldId id="424" r:id="rId43"/>
    <p:sldId id="425" r:id="rId44"/>
    <p:sldId id="426" r:id="rId45"/>
    <p:sldId id="450" r:id="rId46"/>
    <p:sldId id="452" r:id="rId47"/>
    <p:sldId id="428" r:id="rId48"/>
    <p:sldId id="429" r:id="rId49"/>
    <p:sldId id="451" r:id="rId50"/>
    <p:sldId id="430" r:id="rId51"/>
    <p:sldId id="431" r:id="rId52"/>
    <p:sldId id="432" r:id="rId53"/>
    <p:sldId id="403" r:id="rId54"/>
    <p:sldId id="406" r:id="rId55"/>
    <p:sldId id="456" r:id="rId5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72">
          <p15:clr>
            <a:srgbClr val="A4A3A4"/>
          </p15:clr>
        </p15:guide>
        <p15:guide id="3" pos="170">
          <p15:clr>
            <a:srgbClr val="A4A3A4"/>
          </p15:clr>
        </p15:guide>
        <p15:guide id="4" pos="5616">
          <p15:clr>
            <a:srgbClr val="A4A3A4"/>
          </p15:clr>
        </p15:guide>
        <p15:guide id="5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an Mehr" initials="SM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CE2"/>
    <a:srgbClr val="EDF6F9"/>
    <a:srgbClr val="E9EDF4"/>
    <a:srgbClr val="95B3D7"/>
    <a:srgbClr val="4BACC6"/>
    <a:srgbClr val="3D8DC6"/>
    <a:srgbClr val="FFC000"/>
    <a:srgbClr val="B7CC37"/>
    <a:srgbClr val="A2255F"/>
    <a:srgbClr val="0B6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04" autoAdjust="0"/>
    <p:restoredTop sz="86410" autoAdjust="0"/>
  </p:normalViewPr>
  <p:slideViewPr>
    <p:cSldViewPr snapToGrid="0">
      <p:cViewPr varScale="1">
        <p:scale>
          <a:sx n="63" d="100"/>
          <a:sy n="63" d="100"/>
        </p:scale>
        <p:origin x="972" y="66"/>
      </p:cViewPr>
      <p:guideLst>
        <p:guide orient="horz" pos="2160"/>
        <p:guide orient="horz" pos="672"/>
        <p:guide pos="170"/>
        <p:guide pos="5616"/>
        <p:guide pos="2880"/>
      </p:guideLst>
    </p:cSldViewPr>
  </p:slideViewPr>
  <p:outlineViewPr>
    <p:cViewPr>
      <p:scale>
        <a:sx n="33" d="100"/>
        <a:sy n="33" d="100"/>
      </p:scale>
      <p:origin x="0" y="-85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8" d="100"/>
          <a:sy n="78" d="100"/>
        </p:scale>
        <p:origin x="-3156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notesMaster" Target="notesMasters/notesMaster1.xml"/><Relationship Id="rId61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pPr>
              <a:defRPr/>
            </a:pPr>
            <a:fld id="{B028F7BE-8A93-450A-9050-94635995CD14}" type="datetimeFigureOut">
              <a:rPr lang="en-US"/>
              <a:pPr>
                <a:defRPr/>
              </a:pPr>
              <a:t>3/8/2019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pPr>
              <a:defRPr/>
            </a:pPr>
            <a:fld id="{DABCB9A0-CFD3-41B4-BDFE-57CEA29163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851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FDCF1690-0B74-475B-9573-EBFD4621A7BF}" type="datetimeFigureOut">
              <a:rPr lang="en-US"/>
              <a:pPr>
                <a:defRPr/>
              </a:pPr>
              <a:t>3/8/2019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F860590D-8B35-4421-A841-EFFF4BDCE0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327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4735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4C17B-524D-4C31-A8E2-3934E5534DF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5347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2773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6125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2800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4C17B-524D-4C31-A8E2-3934E5534DF2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5826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9356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4128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5108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4C17B-524D-4C31-A8E2-3934E5534DF2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3134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470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62D6A-853C-4968-8ABE-184FFB15E4B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887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4689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0835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4C17B-524D-4C31-A8E2-3934E5534DF2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2133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0467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4093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2795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4C17B-524D-4C31-A8E2-3934E5534DF2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0214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4410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3467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553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27340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4C17B-524D-4C31-A8E2-3934E5534DF2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86411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952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49873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a</a:t>
            </a:r>
            <a:r>
              <a:rPr lang="en-US" baseline="0" dirty="0"/>
              <a:t> 2013 publication, </a:t>
            </a:r>
            <a:r>
              <a:rPr lang="en-US" baseline="0" dirty="0" err="1"/>
              <a:t>Tharalson</a:t>
            </a:r>
            <a:r>
              <a:rPr lang="en-US" baseline="0" dirty="0"/>
              <a:t> reported that 70% of drugs approved in 2013 were specialty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96658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4C17B-524D-4C31-A8E2-3934E5534DF2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8008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344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93685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67978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4C17B-524D-4C31-A8E2-3934E5534DF2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35355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964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62D6A-853C-4968-8ABE-184FFB15E4B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74441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2845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05994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4C17B-524D-4C31-A8E2-3934E5534DF2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41336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76950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45774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06369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4C17B-524D-4C31-A8E2-3934E5534DF2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75033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5637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62D6A-853C-4968-8ABE-184FFB15E4B1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68867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718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493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62D6A-853C-4968-8ABE-184FFB15E4B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090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2051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61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00" b="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ED94C-CAA1-4ED8-8E25-22E9A56730C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558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587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 descr="AMCPF logo.jpg"/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81000" y="6339156"/>
            <a:ext cx="990600" cy="45720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00" y="6397625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DRAFT DOCUMENT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342900" indent="-342900"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61A0F9-B614-4626-8BE1-D89881DBC3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61A0F9-B614-4626-8BE1-D89881DBC3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0"/>
            <a:ext cx="8226425" cy="764275"/>
          </a:xfrm>
        </p:spPr>
        <p:txBody>
          <a:bodyPr anchor="ctr" anchorCtr="1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 sz="200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7933624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0"/>
            <a:ext cx="8226425" cy="818685"/>
          </a:xfrm>
        </p:spPr>
        <p:txBody>
          <a:bodyPr anchor="ctr" anchorCtr="1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 sz="200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1359" y="6356351"/>
            <a:ext cx="6858000" cy="137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 marL="0" algn="l" defTabSz="914400" rtl="0" eaLnBrk="0" latinLnBrk="0" hangingPunct="0">
              <a:defRPr sz="900" kern="1200">
                <a:solidFill>
                  <a:srgbClr val="002868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41500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0"/>
            <a:ext cx="8226425" cy="818685"/>
          </a:xfrm>
        </p:spPr>
        <p:txBody>
          <a:bodyPr anchor="ctr" anchorCtr="1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 sz="200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1359" y="6356351"/>
            <a:ext cx="6858000" cy="137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 marL="0" algn="l" defTabSz="914400" rtl="0" eaLnBrk="0" latinLnBrk="0" hangingPunct="0">
              <a:defRPr sz="900" kern="1200">
                <a:solidFill>
                  <a:srgbClr val="002868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41500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0"/>
            <a:ext cx="8226425" cy="818685"/>
          </a:xfrm>
        </p:spPr>
        <p:txBody>
          <a:bodyPr anchor="ctr" anchorCtr="1"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 sz="200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716930" y="6492240"/>
            <a:ext cx="6629400" cy="137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 marL="0" algn="l" defTabSz="914400" rtl="0" eaLnBrk="0" latinLnBrk="0" hangingPunct="0">
              <a:defRPr sz="900" kern="1200">
                <a:solidFill>
                  <a:srgbClr val="002868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1359" y="6356351"/>
            <a:ext cx="6858000" cy="137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 marL="0" algn="l" defTabSz="914400" rtl="0" eaLnBrk="0" latinLnBrk="0" hangingPunct="0">
              <a:defRPr sz="900" kern="1200">
                <a:solidFill>
                  <a:srgbClr val="002868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1361" y="6492875"/>
            <a:ext cx="228600" cy="137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 marL="0" algn="l" defTabSz="914400" rtl="0" eaLnBrk="0" latinLnBrk="0" hangingPunct="0">
              <a:defRPr sz="900" kern="1200">
                <a:solidFill>
                  <a:srgbClr val="002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78CA1E6-1B09-488D-A1FF-E8A47C315D2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415005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0"/>
            <a:ext cx="8226425" cy="818685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 sz="200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716930" y="6492240"/>
            <a:ext cx="6629400" cy="137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 marL="0" algn="l" defTabSz="914400" rtl="0" eaLnBrk="0" latinLnBrk="0" hangingPunct="0">
              <a:defRPr sz="900" kern="1200">
                <a:solidFill>
                  <a:srgbClr val="002868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1359" y="6356351"/>
            <a:ext cx="6858000" cy="137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 marL="0" algn="l" defTabSz="914400" rtl="0" eaLnBrk="0" latinLnBrk="0" hangingPunct="0">
              <a:defRPr sz="900" kern="1200">
                <a:solidFill>
                  <a:srgbClr val="002868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1361" y="6492875"/>
            <a:ext cx="228600" cy="137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 marL="0" algn="l" defTabSz="914400" rtl="0" eaLnBrk="0" latinLnBrk="0" hangingPunct="0">
              <a:defRPr sz="900" kern="1200">
                <a:solidFill>
                  <a:srgbClr val="002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78CA1E6-1B09-488D-A1FF-E8A47C315D2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0375" y="981075"/>
            <a:ext cx="8226000" cy="44450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subtitle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734650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/>
          </a:bodyPr>
          <a:lstStyle>
            <a:lvl1pPr>
              <a:defRPr sz="28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fld id="{E661A0F9-B614-4626-8BE1-D89881DBC38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99" y="6462676"/>
            <a:ext cx="642732" cy="333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00" y="6397625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DRAFT DOCUMENT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61A0F9-B614-4626-8BE1-D89881DBC3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00" y="6397625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DRAFT DOCUMENT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0668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0668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61A0F9-B614-4626-8BE1-D89881DBC3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00" y="6397625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DRAFT DOCUMENT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812" y="1112838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812" y="1905000"/>
            <a:ext cx="4040188" cy="395128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112838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1905000"/>
            <a:ext cx="4041775" cy="395128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61A0F9-B614-4626-8BE1-D89881DBC3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4953000" y="6397625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DRAFT DOCUMENT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61A0F9-B614-4626-8BE1-D89881DBC3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61A0F9-B614-4626-8BE1-D89881DBC3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66800"/>
            <a:ext cx="5111750" cy="5059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86000"/>
            <a:ext cx="3008313" cy="3840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fld id="{E661A0F9-B614-4626-8BE1-D89881DBC3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76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066800"/>
            <a:ext cx="5486400" cy="3733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43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340475"/>
            <a:ext cx="2133600" cy="365125"/>
          </a:xfrm>
          <a:prstGeom prst="rect">
            <a:avLst/>
          </a:prstGeom>
        </p:spPr>
        <p:txBody>
          <a:bodyPr/>
          <a:lstStyle/>
          <a:p>
            <a:fld id="{E661A0F9-B614-4626-8BE1-D89881DBC3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492875"/>
            <a:ext cx="533400" cy="228600"/>
          </a:xfrm>
          <a:prstGeom prst="rect">
            <a:avLst/>
          </a:prstGeom>
          <a:ln/>
        </p:spPr>
        <p:txBody>
          <a:bodyPr/>
          <a:lstStyle>
            <a:lvl1pPr algn="ctr">
              <a:defRPr sz="12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5D8766FC-4509-4F9B-9210-3D11C8C562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99" y="6462676"/>
            <a:ext cx="642732" cy="333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00" y="6397625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DRAFT DOCUMENT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4" r:id="rId12"/>
    <p:sldLayoutId id="2147483785" r:id="rId13"/>
    <p:sldLayoutId id="2147483788" r:id="rId14"/>
    <p:sldLayoutId id="2147483791" r:id="rId15"/>
    <p:sldLayoutId id="2147483797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49472" y="851660"/>
            <a:ext cx="8229600" cy="5059363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/>
              <a:t>Top Ten Emerging Health Care Trends: </a:t>
            </a:r>
            <a:r>
              <a:rPr lang="en-US" sz="3600" dirty="0">
                <a:solidFill>
                  <a:srgbClr val="002060"/>
                </a:solidFill>
              </a:rPr>
              <a:t>Implications for Patients, Providers, and Educators</a:t>
            </a:r>
          </a:p>
          <a:p>
            <a:pPr marL="0" indent="0">
              <a:buNone/>
            </a:pPr>
            <a:endParaRPr lang="en-US" sz="3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4800" dirty="0">
                <a:solidFill>
                  <a:srgbClr val="002060"/>
                </a:solidFill>
              </a:rPr>
              <a:t>Ahead of the Curve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49472" y="4914395"/>
            <a:ext cx="46330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project of the AMCP Foundation and distributed in partnership with the American Association of Colleges of Pharmacy</a:t>
            </a:r>
          </a:p>
        </p:txBody>
      </p:sp>
      <p:pic>
        <p:nvPicPr>
          <p:cNvPr id="1030" name="Picture 6" descr="American Association of Colleges of Pharmac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0644" y="5437169"/>
            <a:ext cx="2278444" cy="379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10 Trends Countdown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A0F9-B614-4626-8BE1-D89881DBC384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479356"/>
              </p:ext>
            </p:extLst>
          </p:nvPr>
        </p:nvGraphicFramePr>
        <p:xfrm>
          <a:off x="0" y="758372"/>
          <a:ext cx="91440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Health care everywhere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221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598626"/>
              </p:ext>
            </p:extLst>
          </p:nvPr>
        </p:nvGraphicFramePr>
        <p:xfrm>
          <a:off x="479424" y="795253"/>
          <a:ext cx="8319862" cy="4497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9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13424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The Location of Care is Shifting Beyond Health Care Facilities</a:t>
                      </a:r>
                    </a:p>
                  </a:txBody>
                  <a:tcPr marT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653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Non-Physician Care Roles are Expanding</a:t>
                      </a:r>
                    </a:p>
                  </a:txBody>
                  <a:tcPr marT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0725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Innovations in Technology are Fueling Enhanced Patient Engagement</a:t>
                      </a:r>
                    </a:p>
                  </a:txBody>
                  <a:tcPr marT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072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ts val="3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A New Generation of Health Care Roles Will Emerge</a:t>
                      </a:r>
                    </a:p>
                  </a:txBody>
                  <a:tcPr marT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3424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ts val="3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New Care Settings Bring New Challenges in Coordination</a:t>
                      </a:r>
                    </a:p>
                  </a:txBody>
                  <a:tcPr marT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600" dirty="0"/>
              <a:t>Health Care Everywhere</a:t>
            </a:r>
          </a:p>
        </p:txBody>
      </p:sp>
      <p:sp>
        <p:nvSpPr>
          <p:cNvPr id="11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11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2" name="TextBox 11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471545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>
            <a:off x="0" y="920803"/>
            <a:ext cx="4339987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nip Diagonal Corner Rectangle 28"/>
          <p:cNvSpPr/>
          <p:nvPr/>
        </p:nvSpPr>
        <p:spPr>
          <a:xfrm>
            <a:off x="0" y="3456381"/>
            <a:ext cx="4454977" cy="2279079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0" name="Snip Diagonal Corner Rectangle 29"/>
          <p:cNvSpPr/>
          <p:nvPr/>
        </p:nvSpPr>
        <p:spPr>
          <a:xfrm>
            <a:off x="4823487" y="920803"/>
            <a:ext cx="4143373" cy="4814657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da-DK" sz="2200" b="1" dirty="0"/>
              <a:t>Current Trends:</a:t>
            </a:r>
            <a:r>
              <a:rPr lang="da-DK" sz="2200" dirty="0"/>
              <a:t> </a:t>
            </a:r>
            <a:br>
              <a:rPr lang="da-DK" sz="2200" dirty="0"/>
            </a:br>
            <a:r>
              <a:rPr lang="da-DK" dirty="0">
                <a:solidFill>
                  <a:schemeClr val="tx1"/>
                </a:solidFill>
              </a:rPr>
              <a:t>Health Care Everywhere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8276" y="1713059"/>
            <a:ext cx="3323799" cy="1881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Changing the place of care</a:t>
            </a:r>
          </a:p>
          <a:p>
            <a:pPr algn="r">
              <a:spcBef>
                <a:spcPts val="1200"/>
              </a:spcBef>
              <a:buClr>
                <a:schemeClr val="accent2"/>
              </a:buClr>
              <a:defRPr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547077" y="2555394"/>
            <a:ext cx="3027131" cy="200747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Redefining Patient Outreach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62600" y="4290060"/>
            <a:ext cx="3918194" cy="193052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cap="all" dirty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Medicalization of Consumer Devices</a:t>
            </a:r>
          </a:p>
        </p:txBody>
      </p:sp>
      <p:sp>
        <p:nvSpPr>
          <p:cNvPr id="24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12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8" name="TextBox 27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10</a:t>
            </a:r>
          </a:p>
        </p:txBody>
      </p:sp>
      <p:pic>
        <p:nvPicPr>
          <p:cNvPr id="1026" name="Picture 2" descr="C:\Users\fifi2014\AppData\Local\Microsoft\Windows\Temporary Internet Files\Content.IE5\GER4RDF6\MC900437814[1]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325" y="2459832"/>
            <a:ext cx="1374511" cy="1374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365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5"/>
          <p:cNvGrpSpPr/>
          <p:nvPr/>
        </p:nvGrpSpPr>
        <p:grpSpPr>
          <a:xfrm>
            <a:off x="38100" y="1072696"/>
            <a:ext cx="9144001" cy="138794"/>
            <a:chOff x="0" y="3087769"/>
            <a:chExt cx="9144001" cy="138794"/>
          </a:xfrm>
        </p:grpSpPr>
        <p:cxnSp>
          <p:nvCxnSpPr>
            <p:cNvPr id="20" name="Straight Connector 19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da-DK" sz="2200" b="1" dirty="0"/>
              <a:t>Looking Ahead:</a:t>
            </a:r>
            <a:r>
              <a:rPr lang="da-DK" sz="2200" dirty="0"/>
              <a:t> </a:t>
            </a:r>
            <a:br>
              <a:rPr lang="da-DK" sz="2200" dirty="0"/>
            </a:br>
            <a:r>
              <a:rPr lang="da-DK" dirty="0">
                <a:solidFill>
                  <a:srgbClr val="000000"/>
                </a:solidFill>
              </a:rPr>
              <a:t>Health Care Everywhere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407545"/>
            <a:ext cx="8686800" cy="1369606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Expanded role for retail pharmacies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Technologies and devices to enable physician extenders</a:t>
            </a:r>
            <a:endParaRPr lang="en-US" sz="2000" dirty="0">
              <a:solidFill>
                <a:srgbClr val="000000"/>
              </a:solidFill>
              <a:latin typeface="Century Gothic" pitchFamily="34" charset="0"/>
            </a:endParaRP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New roles in the health care workforce </a:t>
            </a:r>
            <a:endParaRPr lang="en-US" sz="20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7" name="Round Same Side Corner Rectangle 16"/>
          <p:cNvSpPr/>
          <p:nvPr/>
        </p:nvSpPr>
        <p:spPr bwMode="auto">
          <a:xfrm rot="5400000" flipH="1">
            <a:off x="1257304" y="-352425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 algn="just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Opportunities Ahead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-1896" y="2962291"/>
            <a:ext cx="9145897" cy="1461849"/>
            <a:chOff x="-1896" y="2962291"/>
            <a:chExt cx="9145897" cy="1461849"/>
          </a:xfrm>
        </p:grpSpPr>
        <p:grpSp>
          <p:nvGrpSpPr>
            <p:cNvPr id="6" name="Group 25"/>
            <p:cNvGrpSpPr/>
            <p:nvPr/>
          </p:nvGrpSpPr>
          <p:grpSpPr>
            <a:xfrm>
              <a:off x="0" y="3130096"/>
              <a:ext cx="9144001" cy="138794"/>
              <a:chOff x="0" y="3087769"/>
              <a:chExt cx="9144001" cy="138794"/>
            </a:xfrm>
          </p:grpSpPr>
          <p:cxnSp>
            <p:nvCxnSpPr>
              <p:cNvPr id="12" name="Straight Connector 11"/>
              <p:cNvCxnSpPr/>
              <p:nvPr/>
            </p:nvCxnSpPr>
            <p:spPr bwMode="auto">
              <a:xfrm>
                <a:off x="0" y="3087769"/>
                <a:ext cx="9144000" cy="0"/>
              </a:xfrm>
              <a:prstGeom prst="line">
                <a:avLst/>
              </a:prstGeom>
              <a:solidFill>
                <a:schemeClr val="accent1"/>
              </a:solidFill>
              <a:ln w="9525" cap="rnd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24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" y="3110675"/>
                <a:ext cx="9144000" cy="1158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</p:grpSp>
        <p:sp>
          <p:nvSpPr>
            <p:cNvPr id="18" name="Round Same Side Corner Rectangle 17"/>
            <p:cNvSpPr/>
            <p:nvPr/>
          </p:nvSpPr>
          <p:spPr bwMode="auto">
            <a:xfrm rot="5400000" flipH="1">
              <a:off x="1255404" y="1704991"/>
              <a:ext cx="411480" cy="292608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>
                <a:lumMod val="50000"/>
              </a:schemeClr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vert="vert270" rtlCol="0" anchor="ctr"/>
            <a:lstStyle/>
            <a:p>
              <a:pPr marL="525463" algn="just">
                <a:lnSpc>
                  <a:spcPct val="85000"/>
                </a:lnSpc>
                <a:spcBef>
                  <a:spcPts val="200"/>
                </a:spcBef>
              </a:pPr>
              <a:r>
                <a:rPr lang="en-US" sz="1500" b="1" i="1" kern="0" dirty="0">
                  <a:solidFill>
                    <a:schemeClr val="bg1"/>
                  </a:solidFill>
                  <a:latin typeface="Century Gothic" pitchFamily="34" charset="0"/>
                  <a:ea typeface="맑은 고딕" pitchFamily="50" charset="-127"/>
                </a:rPr>
                <a:t>Challenges Ahead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04800" y="3562366"/>
              <a:ext cx="8686800" cy="861774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marL="228600" indent="-228600">
                <a:spcBef>
                  <a:spcPts val="60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Care coordination and continuity of care </a:t>
              </a:r>
              <a:endParaRPr lang="en-US" sz="2000" dirty="0">
                <a:solidFill>
                  <a:srgbClr val="000000"/>
                </a:solidFill>
                <a:latin typeface="Century Gothic" pitchFamily="34" charset="0"/>
              </a:endParaRPr>
            </a:p>
            <a:p>
              <a:pPr marL="228600" indent="-228600">
                <a:spcBef>
                  <a:spcPts val="60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Data portability and technology integration 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0" y="4533453"/>
            <a:ext cx="9144001" cy="1943547"/>
            <a:chOff x="0" y="4533454"/>
            <a:chExt cx="9144001" cy="1444920"/>
          </a:xfrm>
        </p:grpSpPr>
        <p:grpSp>
          <p:nvGrpSpPr>
            <p:cNvPr id="3" name="Group 26"/>
            <p:cNvGrpSpPr/>
            <p:nvPr/>
          </p:nvGrpSpPr>
          <p:grpSpPr>
            <a:xfrm>
              <a:off x="0" y="4704869"/>
              <a:ext cx="9144001" cy="138794"/>
              <a:chOff x="0" y="3087769"/>
              <a:chExt cx="9144001" cy="138794"/>
            </a:xfrm>
          </p:grpSpPr>
          <p:cxnSp>
            <p:nvCxnSpPr>
              <p:cNvPr id="28" name="Straight Connector 27"/>
              <p:cNvCxnSpPr/>
              <p:nvPr/>
            </p:nvCxnSpPr>
            <p:spPr bwMode="auto">
              <a:xfrm>
                <a:off x="0" y="3087769"/>
                <a:ext cx="9144000" cy="0"/>
              </a:xfrm>
              <a:prstGeom prst="line">
                <a:avLst/>
              </a:prstGeom>
              <a:solidFill>
                <a:schemeClr val="accent1"/>
              </a:solidFill>
              <a:ln w="9525" cap="rnd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29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" y="3110675"/>
                <a:ext cx="9144000" cy="1158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</p:grpSp>
        <p:sp>
          <p:nvSpPr>
            <p:cNvPr id="19" name="Round Same Side Corner Rectangle 18"/>
            <p:cNvSpPr/>
            <p:nvPr/>
          </p:nvSpPr>
          <p:spPr bwMode="auto">
            <a:xfrm rot="5400000" flipH="1">
              <a:off x="1257300" y="3276154"/>
              <a:ext cx="411480" cy="292608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75000"/>
              </a:schemeClr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vert="vert270" lIns="0" rIns="0" rtlCol="0" anchor="ctr"/>
            <a:lstStyle/>
            <a:p>
              <a:pPr marL="525463" algn="just" fontAlgn="auto" latinLnBrk="0">
                <a:lnSpc>
                  <a:spcPct val="850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en-US" sz="1500" b="1" i="1" kern="0" dirty="0">
                  <a:solidFill>
                    <a:schemeClr val="bg1"/>
                  </a:solidFill>
                  <a:latin typeface="Century Gothic" pitchFamily="34" charset="0"/>
                  <a:ea typeface="맑은 고딕" pitchFamily="50" charset="-127"/>
                </a:rPr>
                <a:t>For Educators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04800" y="4970440"/>
              <a:ext cx="8686800" cy="10079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28600" indent="-228600">
                <a:spcBef>
                  <a:spcPts val="1200"/>
                </a:spcBef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Focusing on coordination-of-care training</a:t>
              </a:r>
              <a:endParaRPr lang="en-US" sz="2000" dirty="0">
                <a:solidFill>
                  <a:srgbClr val="000000"/>
                </a:solidFill>
                <a:latin typeface="Century Gothic" pitchFamily="34" charset="0"/>
              </a:endParaRPr>
            </a:p>
            <a:p>
              <a:pPr marL="228600" indent="-228600">
                <a:spcBef>
                  <a:spcPts val="1200"/>
                </a:spcBef>
                <a:buClr>
                  <a:schemeClr val="accent1"/>
                </a:buClr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Expansion of pharmacy practice areas: patient care and outreach</a:t>
              </a:r>
            </a:p>
            <a:p>
              <a:pPr marL="228600" indent="-228600">
                <a:spcBef>
                  <a:spcPts val="1200"/>
                </a:spcBef>
                <a:buClr>
                  <a:schemeClr val="accent1"/>
                </a:buClr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Offering experiential training in innovative settings</a:t>
              </a:r>
              <a:endParaRPr lang="en-US" sz="2000" dirty="0">
                <a:solidFill>
                  <a:srgbClr val="000000"/>
                </a:solidFill>
                <a:latin typeface="Century Gothic" pitchFamily="34" charset="0"/>
              </a:endParaRPr>
            </a:p>
          </p:txBody>
        </p:sp>
      </p:grpSp>
      <p:sp>
        <p:nvSpPr>
          <p:cNvPr id="22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13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5" name="TextBox 24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Top 10 Trends Countdown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A0F9-B614-4626-8BE1-D89881DBC384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422977" y="690344"/>
            <a:ext cx="8229600" cy="874085"/>
          </a:xfrm>
          <a:prstGeom prst="rect">
            <a:avLst/>
          </a:prstGeom>
          <a:ln>
            <a:noFill/>
          </a:ln>
        </p:spPr>
        <p:txBody>
          <a:bodyPr lIns="182880" tIns="182880" rIns="182880" bIns="274320">
            <a:spAutoFit/>
          </a:bodyPr>
          <a:lstStyle/>
          <a:p>
            <a:pPr marL="0" lvl="1" hangingPunct="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tabLst>
                <a:tab pos="282575" algn="l"/>
              </a:tabLst>
              <a:defRPr/>
            </a:pPr>
            <a:endParaRPr lang="en-US" sz="2400" dirty="0">
              <a:solidFill>
                <a:schemeClr val="accent4">
                  <a:lumMod val="75000"/>
                </a:schemeClr>
              </a:solidFill>
              <a:latin typeface="Century Gothic" pitchFamily="34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590788"/>
              </p:ext>
            </p:extLst>
          </p:nvPr>
        </p:nvGraphicFramePr>
        <p:xfrm>
          <a:off x="-1" y="740229"/>
          <a:ext cx="9144001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Increasing patient cost sharing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Health care everywhere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0549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818685"/>
          </a:xfrm>
        </p:spPr>
        <p:txBody>
          <a:bodyPr anchor="ctr">
            <a:no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Increasing Patient Cost Sharing</a:t>
            </a: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15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0" name="TextBox 9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9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graphicFrame>
        <p:nvGraphicFramePr>
          <p:cNvPr id="11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326392"/>
              </p:ext>
            </p:extLst>
          </p:nvPr>
        </p:nvGraphicFramePr>
        <p:xfrm>
          <a:off x="0" y="1261872"/>
          <a:ext cx="9144000" cy="399592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97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6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319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kern="1200" cap="all" baseline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91440" anchor="ctr"/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kern="1200" dirty="0"/>
                        <a:t>Patient Cost Sharing is Increasing</a:t>
                      </a:r>
                      <a:endParaRPr lang="en-US" sz="3200" b="0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9144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19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1" i="0" u="none" strike="noStrike" kern="1200" cap="all" spc="0" normalizeH="0" baseline="0" noProof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91440" anchor="ctr"/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kern="1200" dirty="0"/>
                        <a:t>New Provider Payment Models May Increase Patient Financial Risk</a:t>
                      </a:r>
                      <a:endParaRPr lang="en-US" sz="3200" b="0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9144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19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1" i="0" u="none" strike="noStrike" kern="1200" cap="all" spc="0" normalizeH="0" baseline="0" noProof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91440" anchor="ctr"/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kern="1200" dirty="0"/>
                        <a:t>Non-financial Approaches are Needed to Effectively Engage Patients</a:t>
                      </a:r>
                      <a:endParaRPr lang="en-US" sz="3200" b="0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9144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nip Diagonal Corner Rectangle 28"/>
          <p:cNvSpPr/>
          <p:nvPr/>
        </p:nvSpPr>
        <p:spPr>
          <a:xfrm>
            <a:off x="40823" y="920803"/>
            <a:ext cx="4454977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nip Diagonal Corner Rectangle 29"/>
          <p:cNvSpPr/>
          <p:nvPr/>
        </p:nvSpPr>
        <p:spPr>
          <a:xfrm>
            <a:off x="40823" y="3456381"/>
            <a:ext cx="4454977" cy="260152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nip Diagonal Corner Rectangle 30"/>
          <p:cNvSpPr/>
          <p:nvPr/>
        </p:nvSpPr>
        <p:spPr>
          <a:xfrm>
            <a:off x="4675254" y="964019"/>
            <a:ext cx="4261903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nip Diagonal Corner Rectangle 31"/>
          <p:cNvSpPr/>
          <p:nvPr/>
        </p:nvSpPr>
        <p:spPr>
          <a:xfrm>
            <a:off x="4675254" y="3472301"/>
            <a:ext cx="4261903" cy="260152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da-DK" sz="2200" b="1" dirty="0"/>
              <a:t>Current Trends:</a:t>
            </a:r>
            <a:r>
              <a:rPr lang="da-DK" sz="2200" dirty="0"/>
              <a:t> </a:t>
            </a:r>
            <a:br>
              <a:rPr lang="da-DK" sz="2200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Increasing Patient Cost Sharing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8683" y="1097886"/>
            <a:ext cx="4288974" cy="21613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16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Cost Sharing for </a:t>
            </a:r>
            <a:b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</a:b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Pharmaceuticals is rising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806032" y="1066800"/>
            <a:ext cx="4088932" cy="192206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20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Patient engagement </a:t>
            </a:r>
            <a:b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</a:b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is important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6677" y="3685776"/>
            <a:ext cx="4388300" cy="244207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BENEFIT Designs are increasing </a:t>
            </a:r>
            <a:b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</a:b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patient financial risk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715898" y="3657601"/>
            <a:ext cx="4112075" cy="1828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16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16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impact of cost sharing on care seeking behaviors</a:t>
            </a:r>
          </a:p>
        </p:txBody>
      </p:sp>
      <p:grpSp>
        <p:nvGrpSpPr>
          <p:cNvPr id="3" name="Group 25"/>
          <p:cNvGrpSpPr/>
          <p:nvPr/>
        </p:nvGrpSpPr>
        <p:grpSpPr>
          <a:xfrm>
            <a:off x="257175" y="3375532"/>
            <a:ext cx="3952875" cy="138794"/>
            <a:chOff x="0" y="3087769"/>
            <a:chExt cx="9144001" cy="138794"/>
          </a:xfrm>
        </p:grpSpPr>
        <p:cxnSp>
          <p:nvCxnSpPr>
            <p:cNvPr id="39" name="Straight Connector 38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25"/>
          <p:cNvGrpSpPr/>
          <p:nvPr/>
        </p:nvGrpSpPr>
        <p:grpSpPr>
          <a:xfrm rot="5400000">
            <a:off x="3370289" y="2005493"/>
            <a:ext cx="2308171" cy="138794"/>
            <a:chOff x="0" y="3087769"/>
            <a:chExt cx="9144001" cy="138794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5" name="Group 43"/>
          <p:cNvGrpSpPr/>
          <p:nvPr/>
        </p:nvGrpSpPr>
        <p:grpSpPr>
          <a:xfrm rot="5400000">
            <a:off x="3389339" y="4834418"/>
            <a:ext cx="2308171" cy="138794"/>
            <a:chOff x="0" y="3087769"/>
            <a:chExt cx="9144001" cy="138794"/>
          </a:xfrm>
        </p:grpSpPr>
        <p:cxnSp>
          <p:nvCxnSpPr>
            <p:cNvPr id="45" name="Straight Connector 44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Group 25"/>
          <p:cNvGrpSpPr/>
          <p:nvPr/>
        </p:nvGrpSpPr>
        <p:grpSpPr>
          <a:xfrm>
            <a:off x="4905375" y="3375532"/>
            <a:ext cx="3952875" cy="138794"/>
            <a:chOff x="0" y="3087769"/>
            <a:chExt cx="9144001" cy="138794"/>
          </a:xfrm>
        </p:grpSpPr>
        <p:cxnSp>
          <p:nvCxnSpPr>
            <p:cNvPr id="48" name="Straight Connector 47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4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16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19200" y="6383179"/>
            <a:ext cx="662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1.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 Magellan Pharmacy Solutions 2012;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2.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 CVS Caremark 2013;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3.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 PwC Health Research Institute 2013b;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4.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Blumenthal 2013;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endParaRPr lang="en-US" sz="1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7" name="TextBox 26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9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2050" name="Picture 2" descr="C:\Users\fifi2014\AppData\Local\Microsoft\Windows\Temporary Internet Files\Content.IE5\FIJKO1QC\MC91021711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813" y="2871101"/>
            <a:ext cx="941917" cy="8328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5"/>
          <p:cNvGrpSpPr/>
          <p:nvPr/>
        </p:nvGrpSpPr>
        <p:grpSpPr>
          <a:xfrm>
            <a:off x="38100" y="1072696"/>
            <a:ext cx="9144001" cy="138794"/>
            <a:chOff x="0" y="3087769"/>
            <a:chExt cx="9144001" cy="138794"/>
          </a:xfrm>
        </p:grpSpPr>
        <p:cxnSp>
          <p:nvCxnSpPr>
            <p:cNvPr id="20" name="Straight Connector 19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da-DK" sz="2200" b="1" dirty="0"/>
              <a:t>Looking Ahead:</a:t>
            </a:r>
            <a:r>
              <a:rPr lang="da-DK" sz="2200" dirty="0"/>
              <a:t> </a:t>
            </a:r>
            <a:br>
              <a:rPr lang="da-DK" sz="2200" dirty="0"/>
            </a:br>
            <a:r>
              <a:rPr lang="en-US" dirty="0">
                <a:solidFill>
                  <a:schemeClr val="tx1"/>
                </a:solidFill>
              </a:rPr>
              <a:t>Increasing Patient Cost Sharing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407545"/>
            <a:ext cx="8686800" cy="907941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Promoting the use of high value services</a:t>
            </a:r>
            <a:endParaRPr lang="en-US" sz="2000" dirty="0">
              <a:solidFill>
                <a:srgbClr val="000000"/>
              </a:solidFill>
              <a:latin typeface="Century Gothic" pitchFamily="34" charset="0"/>
            </a:endParaRP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Increasing patient ownership over disease management</a:t>
            </a:r>
            <a:endParaRPr lang="en-US" sz="20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7" name="Round Same Side Corner Rectangle 16"/>
          <p:cNvSpPr/>
          <p:nvPr/>
        </p:nvSpPr>
        <p:spPr bwMode="auto">
          <a:xfrm rot="5400000" flipH="1">
            <a:off x="1257304" y="-352425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Opportunities Ahead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-1896" y="2663584"/>
            <a:ext cx="9145897" cy="1937986"/>
            <a:chOff x="-1896" y="2895600"/>
            <a:chExt cx="9145897" cy="1937986"/>
          </a:xfrm>
        </p:grpSpPr>
        <p:grpSp>
          <p:nvGrpSpPr>
            <p:cNvPr id="3" name="Group 26"/>
            <p:cNvGrpSpPr/>
            <p:nvPr/>
          </p:nvGrpSpPr>
          <p:grpSpPr>
            <a:xfrm>
              <a:off x="0" y="4694792"/>
              <a:ext cx="9144001" cy="138794"/>
              <a:chOff x="0" y="3087769"/>
              <a:chExt cx="9144001" cy="138794"/>
            </a:xfrm>
          </p:grpSpPr>
          <p:cxnSp>
            <p:nvCxnSpPr>
              <p:cNvPr id="28" name="Straight Connector 27"/>
              <p:cNvCxnSpPr/>
              <p:nvPr/>
            </p:nvCxnSpPr>
            <p:spPr bwMode="auto">
              <a:xfrm>
                <a:off x="0" y="3087769"/>
                <a:ext cx="9144000" cy="0"/>
              </a:xfrm>
              <a:prstGeom prst="line">
                <a:avLst/>
              </a:prstGeom>
              <a:solidFill>
                <a:schemeClr val="accent1"/>
              </a:solidFill>
              <a:ln w="9525" cap="rnd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29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" y="3110675"/>
                <a:ext cx="9144000" cy="1158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7" name="Group 6"/>
            <p:cNvGrpSpPr/>
            <p:nvPr/>
          </p:nvGrpSpPr>
          <p:grpSpPr>
            <a:xfrm>
              <a:off x="0" y="3063405"/>
              <a:ext cx="9144001" cy="138794"/>
              <a:chOff x="0" y="3063405"/>
              <a:chExt cx="9144001" cy="138794"/>
            </a:xfrm>
          </p:grpSpPr>
          <p:cxnSp>
            <p:nvCxnSpPr>
              <p:cNvPr id="12" name="Straight Connector 11"/>
              <p:cNvCxnSpPr/>
              <p:nvPr/>
            </p:nvCxnSpPr>
            <p:spPr bwMode="auto">
              <a:xfrm>
                <a:off x="0" y="3063405"/>
                <a:ext cx="9144000" cy="0"/>
              </a:xfrm>
              <a:prstGeom prst="line">
                <a:avLst/>
              </a:prstGeom>
              <a:solidFill>
                <a:schemeClr val="accent1"/>
              </a:solidFill>
              <a:ln w="9525" cap="rnd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24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" y="3086311"/>
                <a:ext cx="9144000" cy="1158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</p:grpSp>
        <p:sp>
          <p:nvSpPr>
            <p:cNvPr id="18" name="Round Same Side Corner Rectangle 17"/>
            <p:cNvSpPr/>
            <p:nvPr/>
          </p:nvSpPr>
          <p:spPr bwMode="auto">
            <a:xfrm rot="5400000" flipH="1">
              <a:off x="1255404" y="1638300"/>
              <a:ext cx="411480" cy="292608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>
                <a:lumMod val="50000"/>
              </a:schemeClr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vert="vert270" rtlCol="0" anchor="ctr"/>
            <a:lstStyle/>
            <a:p>
              <a:pPr marL="525463" algn="just">
                <a:lnSpc>
                  <a:spcPct val="85000"/>
                </a:lnSpc>
                <a:spcBef>
                  <a:spcPts val="200"/>
                </a:spcBef>
              </a:pPr>
              <a:r>
                <a:rPr lang="en-US" sz="1500" b="1" i="1" kern="0" dirty="0">
                  <a:solidFill>
                    <a:schemeClr val="bg1"/>
                  </a:solidFill>
                  <a:latin typeface="Century Gothic" pitchFamily="34" charset="0"/>
                  <a:ea typeface="맑은 고딕" pitchFamily="50" charset="-127"/>
                </a:rPr>
                <a:t>Challenges Ahead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04800" y="3373160"/>
              <a:ext cx="8686800" cy="861774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marL="228600" indent="-228600">
                <a:spcBef>
                  <a:spcPts val="60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Balanced risk sharing models are needed</a:t>
              </a:r>
              <a:endParaRPr lang="en-US" sz="2000" dirty="0">
                <a:solidFill>
                  <a:srgbClr val="000000"/>
                </a:solidFill>
                <a:latin typeface="Century Gothic" pitchFamily="34" charset="0"/>
              </a:endParaRPr>
            </a:p>
            <a:p>
              <a:pPr marL="228600" indent="-228600">
                <a:spcBef>
                  <a:spcPts val="60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Changes in provider payment and health system delivery</a:t>
              </a:r>
              <a:endParaRPr lang="en-US" sz="2000" dirty="0">
                <a:solidFill>
                  <a:srgbClr val="000000"/>
                </a:solidFill>
                <a:latin typeface="Century Gothic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1896" y="4309504"/>
            <a:ext cx="8993496" cy="1992893"/>
            <a:chOff x="-1896" y="4541520"/>
            <a:chExt cx="8993496" cy="1992893"/>
          </a:xfrm>
        </p:grpSpPr>
        <p:sp>
          <p:nvSpPr>
            <p:cNvPr id="19" name="Round Same Side Corner Rectangle 18"/>
            <p:cNvSpPr/>
            <p:nvPr/>
          </p:nvSpPr>
          <p:spPr bwMode="auto">
            <a:xfrm rot="5400000" flipH="1">
              <a:off x="1255404" y="3284220"/>
              <a:ext cx="411480" cy="292608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75000"/>
              </a:schemeClr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vert="vert270" lIns="0" rIns="0" rtlCol="0" anchor="ctr"/>
            <a:lstStyle/>
            <a:p>
              <a:pPr marL="525463" algn="just" fontAlgn="auto" latinLnBrk="0">
                <a:lnSpc>
                  <a:spcPct val="850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en-US" sz="1500" b="1" i="1" kern="0" dirty="0">
                  <a:solidFill>
                    <a:schemeClr val="bg1"/>
                  </a:solidFill>
                  <a:latin typeface="Century Gothic" pitchFamily="34" charset="0"/>
                  <a:ea typeface="맑은 고딕" pitchFamily="50" charset="-127"/>
                </a:rPr>
                <a:t>For Educators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04800" y="5057085"/>
              <a:ext cx="8686800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28600" indent="-228600">
                <a:spcBef>
                  <a:spcPts val="60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Raise awareness that greater patient cost sharing has the potential to limit adherence with therapies, without appropriate balances</a:t>
              </a:r>
              <a:endParaRPr lang="en-US" sz="2000" dirty="0">
                <a:solidFill>
                  <a:srgbClr val="000000"/>
                </a:solidFill>
                <a:latin typeface="Century Gothic" pitchFamily="34" charset="0"/>
              </a:endParaRPr>
            </a:p>
            <a:p>
              <a:pPr marL="228600" indent="-228600">
                <a:spcBef>
                  <a:spcPts val="60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Understand that methods to optimize patient decision making will require novel consumer-focused technologies</a:t>
              </a:r>
              <a:endParaRPr lang="en-US" sz="2000" dirty="0">
                <a:solidFill>
                  <a:srgbClr val="000000"/>
                </a:solidFill>
                <a:latin typeface="Century Gothic" pitchFamily="34" charset="0"/>
              </a:endParaRPr>
            </a:p>
          </p:txBody>
        </p:sp>
      </p:grpSp>
      <p:sp>
        <p:nvSpPr>
          <p:cNvPr id="22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17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5" name="TextBox 24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9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Top 10 Trends Countdown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A0F9-B614-4626-8BE1-D89881DBC384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380534"/>
              </p:ext>
            </p:extLst>
          </p:nvPr>
        </p:nvGraphicFramePr>
        <p:xfrm>
          <a:off x="0" y="838200"/>
          <a:ext cx="9144000" cy="54972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95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Role of technology in patient engagement</a:t>
                      </a:r>
                      <a:endParaRPr lang="en-US" sz="2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Increasing patient cost sharing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Health care everywhere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793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0944"/>
            <a:ext cx="9144000" cy="818685"/>
          </a:xfrm>
        </p:spPr>
        <p:txBody>
          <a:bodyPr anchor="ctr">
            <a:noAutofit/>
          </a:bodyPr>
          <a:lstStyle/>
          <a:p>
            <a:r>
              <a:rPr lang="en-US" sz="3000" dirty="0">
                <a:solidFill>
                  <a:srgbClr val="000000"/>
                </a:solidFill>
              </a:rPr>
              <a:t>Role of Technology </a:t>
            </a:r>
            <a:br>
              <a:rPr lang="en-US" sz="3000" dirty="0">
                <a:solidFill>
                  <a:srgbClr val="000000"/>
                </a:solidFill>
              </a:rPr>
            </a:br>
            <a:r>
              <a:rPr lang="en-US" sz="3000" dirty="0">
                <a:solidFill>
                  <a:srgbClr val="000000"/>
                </a:solidFill>
              </a:rPr>
              <a:t>in Patient Engagement</a:t>
            </a: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19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graphicFrame>
        <p:nvGraphicFramePr>
          <p:cNvPr id="12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1456766"/>
              </p:ext>
            </p:extLst>
          </p:nvPr>
        </p:nvGraphicFramePr>
        <p:xfrm>
          <a:off x="544285" y="1052285"/>
          <a:ext cx="8200571" cy="5116728"/>
        </p:xfrm>
        <a:graphic>
          <a:graphicData uri="http://schemas.openxmlformats.org/drawingml/2006/table">
            <a:tbl>
              <a:tblPr/>
              <a:tblGrid>
                <a:gridCol w="8200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01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The Rise of Health Care Technologies is Empowering Patients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668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Technology Tools Support Communication and Decision-Making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001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Patients are Becoming “Consumers”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001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Patient Education and Technology Coordination are Keys to Success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001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The “Digital Divide” is a Risk for Some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8</a:t>
            </a:r>
          </a:p>
        </p:txBody>
      </p:sp>
      <p:sp>
        <p:nvSpPr>
          <p:cNvPr id="10" name="TextBox 9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8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20 years ago: </a:t>
            </a:r>
            <a:r>
              <a:rPr lang="en-US" sz="2400" dirty="0"/>
              <a:t>The American Association of Colleges of Pharmacy (AACP) issues the Janus Commission Report, restating colleges of pharmacy’s responsibility to navigate changes on the horizon </a:t>
            </a:r>
          </a:p>
          <a:p>
            <a:r>
              <a:rPr lang="en-US" sz="2400" b="1" dirty="0"/>
              <a:t>Today: </a:t>
            </a:r>
            <a:r>
              <a:rPr lang="en-US" sz="2400" dirty="0"/>
              <a:t>The pace of change is accelerating, and it will be critically important for pharmacy educators: </a:t>
            </a:r>
          </a:p>
          <a:p>
            <a:pPr lvl="1"/>
            <a:r>
              <a:rPr lang="en-US" sz="2000" dirty="0"/>
              <a:t>To comprehend today’s trends and their far-reaching implications</a:t>
            </a:r>
          </a:p>
          <a:p>
            <a:pPr lvl="1"/>
            <a:r>
              <a:rPr lang="en-US" sz="2000" dirty="0"/>
              <a:t>To assume leadership roles in moving the pharmacy profession </a:t>
            </a:r>
          </a:p>
          <a:p>
            <a:pPr lvl="1"/>
            <a:r>
              <a:rPr lang="en-US" sz="2000" dirty="0"/>
              <a:t>To prepare students for the challenges and opportunities ahead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A0F9-B614-4626-8BE1-D89881DBC38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9595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nip Diagonal Corner Rectangle 29"/>
          <p:cNvSpPr/>
          <p:nvPr/>
        </p:nvSpPr>
        <p:spPr>
          <a:xfrm>
            <a:off x="40823" y="920803"/>
            <a:ext cx="4454977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nip Diagonal Corner Rectangle 30"/>
          <p:cNvSpPr/>
          <p:nvPr/>
        </p:nvSpPr>
        <p:spPr>
          <a:xfrm>
            <a:off x="40823" y="3456381"/>
            <a:ext cx="4454977" cy="260152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nip Diagonal Corner Rectangle 31"/>
          <p:cNvSpPr/>
          <p:nvPr/>
        </p:nvSpPr>
        <p:spPr>
          <a:xfrm>
            <a:off x="4675254" y="964019"/>
            <a:ext cx="4261903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3" name="Snip Diagonal Corner Rectangle 32"/>
          <p:cNvSpPr/>
          <p:nvPr/>
        </p:nvSpPr>
        <p:spPr>
          <a:xfrm>
            <a:off x="4675254" y="3472301"/>
            <a:ext cx="4261903" cy="260152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0944"/>
            <a:ext cx="8305800" cy="762000"/>
          </a:xfrm>
        </p:spPr>
        <p:txBody>
          <a:bodyPr>
            <a:noAutofit/>
          </a:bodyPr>
          <a:lstStyle/>
          <a:p>
            <a:r>
              <a:rPr lang="da-DK" sz="2200" b="1" dirty="0"/>
              <a:t>Current Trends:</a:t>
            </a:r>
            <a:r>
              <a:rPr lang="da-DK" sz="2200" dirty="0"/>
              <a:t> </a:t>
            </a:r>
            <a:r>
              <a:rPr lang="en-US" dirty="0">
                <a:solidFill>
                  <a:schemeClr val="tx1"/>
                </a:solidFill>
              </a:rPr>
              <a:t>Role of Technology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in Patient Engagement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3428" y="1598531"/>
            <a:ext cx="3207223" cy="17267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Patients WILL DRIVE </a:t>
            </a:r>
            <a:b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</a:b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technology use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954134" y="1612425"/>
            <a:ext cx="3777054" cy="228819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228600" indent="-228600" algn="ctr">
              <a:lnSpc>
                <a:spcPct val="114000"/>
              </a:lnSpc>
              <a:spcBef>
                <a:spcPts val="1200"/>
              </a:spcBef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Technology in Disease management</a:t>
            </a:r>
          </a:p>
          <a:p>
            <a:pPr marL="228600" indent="-228600" algn="ctr">
              <a:lnSpc>
                <a:spcPct val="114000"/>
              </a:lnSpc>
              <a:spcBef>
                <a:spcPts val="1200"/>
              </a:spcBef>
              <a:buClr>
                <a:schemeClr val="accent2"/>
              </a:buClr>
              <a:defRPr/>
            </a:pPr>
            <a:endParaRPr lang="en-US" sz="2000" dirty="0">
              <a:solidFill>
                <a:prstClr val="black"/>
              </a:solidFill>
              <a:latin typeface="Century Gothic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53951" y="4258992"/>
            <a:ext cx="3422665" cy="193052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Technology in Medication Management </a:t>
            </a:r>
          </a:p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prstClr val="black"/>
                </a:solidFill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81684" y="4258992"/>
            <a:ext cx="3207223" cy="19896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Demographics impact usage  </a:t>
            </a:r>
            <a:endParaRPr lang="en-US" sz="2000" dirty="0">
              <a:solidFill>
                <a:srgbClr val="604A7B"/>
              </a:solidFill>
              <a:latin typeface="Century Gothic" pitchFamily="34" charset="0"/>
              <a:ea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5"/>
          <p:cNvGrpSpPr/>
          <p:nvPr/>
        </p:nvGrpSpPr>
        <p:grpSpPr>
          <a:xfrm>
            <a:off x="257175" y="3375532"/>
            <a:ext cx="3952875" cy="138794"/>
            <a:chOff x="0" y="3087769"/>
            <a:chExt cx="9144001" cy="138794"/>
          </a:xfrm>
        </p:grpSpPr>
        <p:cxnSp>
          <p:nvCxnSpPr>
            <p:cNvPr id="39" name="Straight Connector 38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25"/>
          <p:cNvGrpSpPr/>
          <p:nvPr/>
        </p:nvGrpSpPr>
        <p:grpSpPr>
          <a:xfrm rot="5400000">
            <a:off x="3370289" y="2005493"/>
            <a:ext cx="2308171" cy="138794"/>
            <a:chOff x="0" y="3087769"/>
            <a:chExt cx="9144001" cy="138794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5" name="Group 43"/>
          <p:cNvGrpSpPr/>
          <p:nvPr/>
        </p:nvGrpSpPr>
        <p:grpSpPr>
          <a:xfrm rot="5400000">
            <a:off x="3389339" y="4834418"/>
            <a:ext cx="2308171" cy="138794"/>
            <a:chOff x="0" y="3087769"/>
            <a:chExt cx="9144001" cy="138794"/>
          </a:xfrm>
        </p:grpSpPr>
        <p:cxnSp>
          <p:nvCxnSpPr>
            <p:cNvPr id="45" name="Straight Connector 44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Group 25"/>
          <p:cNvGrpSpPr/>
          <p:nvPr/>
        </p:nvGrpSpPr>
        <p:grpSpPr>
          <a:xfrm>
            <a:off x="4905375" y="3375532"/>
            <a:ext cx="3952875" cy="138794"/>
            <a:chOff x="0" y="3087769"/>
            <a:chExt cx="9144001" cy="138794"/>
          </a:xfrm>
        </p:grpSpPr>
        <p:cxnSp>
          <p:nvCxnSpPr>
            <p:cNvPr id="48" name="Straight Connector 47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4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20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8" name="TextBox 27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8</a:t>
            </a:r>
          </a:p>
        </p:txBody>
      </p:sp>
      <p:sp>
        <p:nvSpPr>
          <p:cNvPr id="29" name="TextBox 28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8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3074" name="Picture 2" descr="C:\Program Files (x86)\Microsoft Office\MEDIA\CAGCAT10\j0205582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404" y="2935087"/>
            <a:ext cx="855034" cy="784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311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5"/>
          <p:cNvGrpSpPr/>
          <p:nvPr/>
        </p:nvGrpSpPr>
        <p:grpSpPr>
          <a:xfrm>
            <a:off x="38100" y="1072696"/>
            <a:ext cx="9144001" cy="138794"/>
            <a:chOff x="0" y="3087769"/>
            <a:chExt cx="9144001" cy="138794"/>
          </a:xfrm>
        </p:grpSpPr>
        <p:cxnSp>
          <p:nvCxnSpPr>
            <p:cNvPr id="20" name="Straight Connector 19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/>
              <a:t>Looking Ahead:</a:t>
            </a:r>
            <a:r>
              <a:rPr lang="da-DK" sz="2200" dirty="0"/>
              <a:t> </a:t>
            </a:r>
            <a:br>
              <a:rPr lang="da-DK" sz="2200" dirty="0"/>
            </a:br>
            <a:r>
              <a:rPr lang="en-US" dirty="0">
                <a:solidFill>
                  <a:srgbClr val="000000"/>
                </a:solidFill>
              </a:rPr>
              <a:t>Role of Technology in Patient Engagement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489433"/>
            <a:ext cx="8686800" cy="907941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Improved patient health care decision-making</a:t>
            </a:r>
            <a:endParaRPr lang="en-US" sz="2000" dirty="0">
              <a:solidFill>
                <a:srgbClr val="000000"/>
              </a:solidFill>
              <a:latin typeface="Century Gothic" pitchFamily="34" charset="0"/>
            </a:endParaRP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Patient ownership over disease management</a:t>
            </a:r>
            <a:endParaRPr lang="en-US" sz="20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7" name="Round Same Side Corner Rectangle 16"/>
          <p:cNvSpPr/>
          <p:nvPr/>
        </p:nvSpPr>
        <p:spPr bwMode="auto">
          <a:xfrm rot="5400000" flipH="1">
            <a:off x="1257304" y="-352425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Opportunities Ahead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-1896" y="2667000"/>
            <a:ext cx="9145897" cy="2349466"/>
            <a:chOff x="-1896" y="2667000"/>
            <a:chExt cx="9145897" cy="2349466"/>
          </a:xfrm>
        </p:grpSpPr>
        <p:grpSp>
          <p:nvGrpSpPr>
            <p:cNvPr id="3" name="Group 26"/>
            <p:cNvGrpSpPr/>
            <p:nvPr/>
          </p:nvGrpSpPr>
          <p:grpSpPr>
            <a:xfrm>
              <a:off x="0" y="4877672"/>
              <a:ext cx="9144001" cy="138794"/>
              <a:chOff x="0" y="3087769"/>
              <a:chExt cx="9144001" cy="138794"/>
            </a:xfrm>
          </p:grpSpPr>
          <p:cxnSp>
            <p:nvCxnSpPr>
              <p:cNvPr id="28" name="Straight Connector 27"/>
              <p:cNvCxnSpPr/>
              <p:nvPr/>
            </p:nvCxnSpPr>
            <p:spPr bwMode="auto">
              <a:xfrm>
                <a:off x="0" y="3087769"/>
                <a:ext cx="9144000" cy="0"/>
              </a:xfrm>
              <a:prstGeom prst="line">
                <a:avLst/>
              </a:prstGeom>
              <a:solidFill>
                <a:schemeClr val="accent1"/>
              </a:solidFill>
              <a:ln w="9525" cap="rnd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29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" y="3110675"/>
                <a:ext cx="9144000" cy="1158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6" name="Group 25"/>
            <p:cNvGrpSpPr/>
            <p:nvPr/>
          </p:nvGrpSpPr>
          <p:grpSpPr>
            <a:xfrm>
              <a:off x="0" y="2834805"/>
              <a:ext cx="9144001" cy="138794"/>
              <a:chOff x="0" y="3087769"/>
              <a:chExt cx="9144001" cy="138794"/>
            </a:xfrm>
          </p:grpSpPr>
          <p:cxnSp>
            <p:nvCxnSpPr>
              <p:cNvPr id="12" name="Straight Connector 11"/>
              <p:cNvCxnSpPr/>
              <p:nvPr/>
            </p:nvCxnSpPr>
            <p:spPr bwMode="auto">
              <a:xfrm>
                <a:off x="0" y="3087769"/>
                <a:ext cx="9144000" cy="0"/>
              </a:xfrm>
              <a:prstGeom prst="line">
                <a:avLst/>
              </a:prstGeom>
              <a:solidFill>
                <a:schemeClr val="accent1"/>
              </a:solidFill>
              <a:ln w="9525" cap="rnd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24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" y="3110675"/>
                <a:ext cx="9144000" cy="1158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</p:grpSp>
        <p:sp>
          <p:nvSpPr>
            <p:cNvPr id="18" name="Round Same Side Corner Rectangle 17"/>
            <p:cNvSpPr/>
            <p:nvPr/>
          </p:nvSpPr>
          <p:spPr bwMode="auto">
            <a:xfrm rot="5400000" flipH="1">
              <a:off x="1255404" y="1409700"/>
              <a:ext cx="411480" cy="292608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>
                <a:lumMod val="50000"/>
              </a:schemeClr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vert="vert270" rtlCol="0" anchor="ctr"/>
            <a:lstStyle/>
            <a:p>
              <a:pPr marL="525463" algn="just">
                <a:lnSpc>
                  <a:spcPct val="85000"/>
                </a:lnSpc>
                <a:spcBef>
                  <a:spcPts val="200"/>
                </a:spcBef>
              </a:pPr>
              <a:r>
                <a:rPr lang="en-US" sz="1500" b="1" i="1" kern="0" dirty="0">
                  <a:solidFill>
                    <a:schemeClr val="bg1"/>
                  </a:solidFill>
                  <a:latin typeface="Century Gothic" pitchFamily="34" charset="0"/>
                  <a:ea typeface="맑은 고딕" pitchFamily="50" charset="-127"/>
                </a:rPr>
                <a:t>Challenges Ahead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04800" y="3237899"/>
              <a:ext cx="8686800" cy="1323439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marL="228600" indent="-228600">
                <a:spcBef>
                  <a:spcPts val="60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Patient education including health literacy and e-literacy</a:t>
              </a:r>
              <a:endParaRPr lang="en-US" sz="2000" dirty="0">
                <a:solidFill>
                  <a:srgbClr val="000000"/>
                </a:solidFill>
                <a:latin typeface="Century Gothic" pitchFamily="34" charset="0"/>
              </a:endParaRPr>
            </a:p>
            <a:p>
              <a:pPr marL="228600" indent="-228600">
                <a:spcBef>
                  <a:spcPts val="60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Coordination of technologies </a:t>
              </a:r>
            </a:p>
            <a:p>
              <a:pPr marL="228600" indent="-228600">
                <a:spcBef>
                  <a:spcPts val="60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The digital divide</a:t>
              </a:r>
              <a:endParaRPr lang="en-US" sz="2000" dirty="0">
                <a:solidFill>
                  <a:srgbClr val="000000"/>
                </a:solidFill>
                <a:latin typeface="Century Gothic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-1896" y="4724400"/>
            <a:ext cx="8993496" cy="1217119"/>
            <a:chOff x="-1896" y="4724400"/>
            <a:chExt cx="8993496" cy="1217119"/>
          </a:xfrm>
        </p:grpSpPr>
        <p:sp>
          <p:nvSpPr>
            <p:cNvPr id="19" name="Round Same Side Corner Rectangle 18"/>
            <p:cNvSpPr/>
            <p:nvPr/>
          </p:nvSpPr>
          <p:spPr bwMode="auto">
            <a:xfrm rot="5400000" flipH="1">
              <a:off x="1255404" y="3467100"/>
              <a:ext cx="411480" cy="292608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75000"/>
              </a:schemeClr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vert="vert270" lIns="0" rIns="0" rtlCol="0" anchor="ctr"/>
            <a:lstStyle/>
            <a:p>
              <a:pPr marL="525463" algn="just" fontAlgn="auto" latinLnBrk="0">
                <a:lnSpc>
                  <a:spcPct val="850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en-US" sz="1500" b="1" i="1" kern="0" dirty="0">
                  <a:solidFill>
                    <a:schemeClr val="bg1"/>
                  </a:solidFill>
                  <a:latin typeface="Century Gothic" pitchFamily="34" charset="0"/>
                  <a:ea typeface="맑은 고딕" pitchFamily="50" charset="-127"/>
                </a:rPr>
                <a:t>For Educators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04800" y="5233633"/>
              <a:ext cx="868680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28600" indent="-228600">
                <a:spcBef>
                  <a:spcPts val="1200"/>
                </a:spcBef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Technology will play several roles in connecting to patients regarding their pharmaceutical care and cost sharing</a:t>
              </a:r>
            </a:p>
          </p:txBody>
        </p:sp>
      </p:grpSp>
      <p:sp>
        <p:nvSpPr>
          <p:cNvPr id="22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21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5" name="TextBox 24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8</a:t>
            </a:r>
          </a:p>
        </p:txBody>
      </p:sp>
      <p:sp>
        <p:nvSpPr>
          <p:cNvPr id="26" name="TextBox 25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8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Top 10 Trends Countdown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A0F9-B614-4626-8BE1-D89881DBC384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508944"/>
              </p:ext>
            </p:extLst>
          </p:nvPr>
        </p:nvGraphicFramePr>
        <p:xfrm>
          <a:off x="0" y="812800"/>
          <a:ext cx="91440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5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82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2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2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2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2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2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2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Growth and performance of accountable care organizations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82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Role of technology in patient engagement</a:t>
                      </a:r>
                      <a:endParaRPr lang="en-US" sz="2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82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Increasing patient cost sharing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82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Health care everywhere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4059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818685"/>
          </a:xfrm>
        </p:spPr>
        <p:txBody>
          <a:bodyPr anchor="ctr">
            <a:noAutofit/>
          </a:bodyPr>
          <a:lstStyle/>
          <a:p>
            <a:r>
              <a:rPr lang="en-US" sz="3400" dirty="0">
                <a:solidFill>
                  <a:srgbClr val="000000"/>
                </a:solidFill>
              </a:rPr>
              <a:t>Growth and Performance of ACOs</a:t>
            </a: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23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4" name="TextBox 13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7</a:t>
            </a:r>
          </a:p>
        </p:txBody>
      </p:sp>
      <p:sp>
        <p:nvSpPr>
          <p:cNvPr id="10" name="TextBox 9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8</a:t>
            </a:r>
          </a:p>
        </p:txBody>
      </p:sp>
      <p:sp>
        <p:nvSpPr>
          <p:cNvPr id="13" name="TextBox 12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7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7143" y="1143000"/>
            <a:ext cx="2975428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116652"/>
              </p:ext>
            </p:extLst>
          </p:nvPr>
        </p:nvGraphicFramePr>
        <p:xfrm>
          <a:off x="479424" y="795253"/>
          <a:ext cx="8319862" cy="5427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9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10241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ACOs are Expanding</a:t>
                      </a:r>
                    </a:p>
                  </a:txBody>
                  <a:tcPr marT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0241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Early Data on ACOs are Promising</a:t>
                      </a:r>
                    </a:p>
                  </a:txBody>
                  <a:tcPr marT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6785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ACO-Type Thinking is a Necessary Transitional Step</a:t>
                      </a:r>
                    </a:p>
                  </a:txBody>
                  <a:tcPr marT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0241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Data and Analytics Will be Key for ACOs</a:t>
                      </a:r>
                    </a:p>
                  </a:txBody>
                  <a:tcPr marT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0241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A Broader Culture Shift is Needed to Bend the Cost Curve</a:t>
                      </a:r>
                    </a:p>
                  </a:txBody>
                  <a:tcPr marT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nip Diagonal Corner Rectangle 18"/>
          <p:cNvSpPr/>
          <p:nvPr/>
        </p:nvSpPr>
        <p:spPr>
          <a:xfrm>
            <a:off x="85724" y="866212"/>
            <a:ext cx="4454977" cy="2050996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nip Diagonal Corner Rectangle 19"/>
          <p:cNvSpPr/>
          <p:nvPr/>
        </p:nvSpPr>
        <p:spPr>
          <a:xfrm>
            <a:off x="4825082" y="920804"/>
            <a:ext cx="4112075" cy="5357166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nip Diagonal Corner Rectangle 20"/>
          <p:cNvSpPr/>
          <p:nvPr/>
        </p:nvSpPr>
        <p:spPr>
          <a:xfrm>
            <a:off x="113019" y="3124200"/>
            <a:ext cx="4454977" cy="315377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305800" cy="762000"/>
          </a:xfrm>
        </p:spPr>
        <p:txBody>
          <a:bodyPr>
            <a:noAutofit/>
          </a:bodyPr>
          <a:lstStyle/>
          <a:p>
            <a:r>
              <a:rPr lang="da-DK" sz="2200" b="1" dirty="0"/>
              <a:t>Current Trends:</a:t>
            </a:r>
            <a:r>
              <a:rPr lang="da-DK" sz="2200" dirty="0"/>
              <a:t> </a:t>
            </a:r>
            <a:br>
              <a:rPr lang="da-DK" sz="2200" dirty="0"/>
            </a:br>
            <a:r>
              <a:rPr lang="en-US" dirty="0">
                <a:solidFill>
                  <a:schemeClr val="tx1"/>
                </a:solidFill>
              </a:rPr>
              <a:t>Growth and Performance of ACOs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6826" y="1039783"/>
            <a:ext cx="4212774" cy="208441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16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Public &amp; private ACOs are on the rise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52400" y="3102592"/>
            <a:ext cx="4415596" cy="322997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fontAlgn="base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</a:pPr>
            <a:endParaRPr lang="en-US" sz="20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algn="ctr" fontAlgn="base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</a:pPr>
            <a:endParaRPr lang="en-US" sz="20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algn="ctr" fontAlgn="base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</a:pPr>
            <a:endParaRPr lang="en-US" sz="20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algn="ctr" fontAlgn="base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Appeal of the ACO model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25082" y="990600"/>
            <a:ext cx="4112075" cy="4841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20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20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20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20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Pioneer ACOs </a:t>
            </a: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  <a:sym typeface="Symbol"/>
              </a:rPr>
              <a:t></a:t>
            </a:r>
            <a:b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</a:b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mixed results</a:t>
            </a:r>
          </a:p>
        </p:txBody>
      </p:sp>
      <p:grpSp>
        <p:nvGrpSpPr>
          <p:cNvPr id="3" name="Group 25"/>
          <p:cNvGrpSpPr/>
          <p:nvPr/>
        </p:nvGrpSpPr>
        <p:grpSpPr>
          <a:xfrm>
            <a:off x="257175" y="2971800"/>
            <a:ext cx="3952875" cy="138794"/>
            <a:chOff x="0" y="3087769"/>
            <a:chExt cx="9144001" cy="138794"/>
          </a:xfrm>
        </p:grpSpPr>
        <p:cxnSp>
          <p:nvCxnSpPr>
            <p:cNvPr id="39" name="Straight Connector 38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25"/>
          <p:cNvGrpSpPr/>
          <p:nvPr/>
        </p:nvGrpSpPr>
        <p:grpSpPr>
          <a:xfrm rot="5400000">
            <a:off x="2084219" y="3457447"/>
            <a:ext cx="5212080" cy="138794"/>
            <a:chOff x="0" y="3087769"/>
            <a:chExt cx="9144001" cy="138794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4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24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19200" y="6383179"/>
            <a:ext cx="6629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1.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 Muhlestein 2013a;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2.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 Gold 2014;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3.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 Ignagni 2013;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4.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Sanofi 2013;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5.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Petersen 2013;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6.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Muhlestein 2013b;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7.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CMS 2013;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8. 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Gold 2014</a:t>
            </a:r>
          </a:p>
          <a:p>
            <a:endParaRPr lang="en-US" sz="1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5" name="TextBox 14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7</a:t>
            </a:r>
          </a:p>
        </p:txBody>
      </p:sp>
      <p:sp>
        <p:nvSpPr>
          <p:cNvPr id="16" name="TextBox 15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8</a:t>
            </a:r>
          </a:p>
        </p:txBody>
      </p:sp>
      <p:sp>
        <p:nvSpPr>
          <p:cNvPr id="17" name="TextBox 16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7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4098" name="Picture 2" descr="C:\Users\fifi2014\AppData\Local\Microsoft\Windows\Temporary Internet Files\Content.IE5\GER4RDF6\MC90044127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0957" y="2684095"/>
            <a:ext cx="859808" cy="8598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6"/>
          <p:cNvGrpSpPr/>
          <p:nvPr/>
        </p:nvGrpSpPr>
        <p:grpSpPr>
          <a:xfrm>
            <a:off x="-45777" y="4406769"/>
            <a:ext cx="9144001" cy="138794"/>
            <a:chOff x="0" y="3087769"/>
            <a:chExt cx="9144001" cy="138794"/>
          </a:xfrm>
        </p:grpSpPr>
        <p:cxnSp>
          <p:nvCxnSpPr>
            <p:cNvPr id="28" name="Straight Connector 27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25"/>
          <p:cNvGrpSpPr/>
          <p:nvPr/>
        </p:nvGrpSpPr>
        <p:grpSpPr>
          <a:xfrm>
            <a:off x="38100" y="1072696"/>
            <a:ext cx="9144001" cy="138794"/>
            <a:chOff x="0" y="3087769"/>
            <a:chExt cx="9144001" cy="138794"/>
          </a:xfrm>
        </p:grpSpPr>
        <p:cxnSp>
          <p:nvCxnSpPr>
            <p:cNvPr id="20" name="Straight Connector 19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Group 25"/>
          <p:cNvGrpSpPr/>
          <p:nvPr/>
        </p:nvGrpSpPr>
        <p:grpSpPr>
          <a:xfrm>
            <a:off x="38099" y="2368054"/>
            <a:ext cx="9144001" cy="138794"/>
            <a:chOff x="0" y="3087769"/>
            <a:chExt cx="9144001" cy="138794"/>
          </a:xfrm>
        </p:grpSpPr>
        <p:cxnSp>
          <p:nvCxnSpPr>
            <p:cNvPr id="12" name="Straight Connector 11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/>
              <a:t>Looking Ahead:</a:t>
            </a:r>
            <a:r>
              <a:rPr lang="da-DK" sz="2200" dirty="0"/>
              <a:t> </a:t>
            </a:r>
            <a:br>
              <a:rPr lang="da-DK" sz="2200" dirty="0"/>
            </a:br>
            <a:r>
              <a:rPr lang="en-US" dirty="0">
                <a:solidFill>
                  <a:srgbClr val="000000"/>
                </a:solidFill>
              </a:rPr>
              <a:t>Growth and Performance of ACOs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304854"/>
            <a:ext cx="8686800" cy="907941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Dual focus on cost and quality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Data-driven insights</a:t>
            </a:r>
            <a:endParaRPr lang="en-US" sz="20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 bwMode="auto">
          <a:xfrm rot="5400000" flipH="1">
            <a:off x="1257300" y="3054043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lumMod val="75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lIns="0" rIns="0" rtlCol="0" anchor="ctr"/>
          <a:lstStyle/>
          <a:p>
            <a:pPr marL="525463" algn="just" fontAlgn="auto" latinLnBrk="0">
              <a:lnSpc>
                <a:spcPct val="85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500" b="1" i="1" kern="0" dirty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For Educators</a:t>
            </a:r>
          </a:p>
        </p:txBody>
      </p:sp>
      <p:sp>
        <p:nvSpPr>
          <p:cNvPr id="18" name="Round Same Side Corner Rectangle 17"/>
          <p:cNvSpPr/>
          <p:nvPr/>
        </p:nvSpPr>
        <p:spPr bwMode="auto">
          <a:xfrm rot="5400000" flipH="1">
            <a:off x="1255404" y="1050000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>
              <a:lumMod val="50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 algn="just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Challenges Ahead</a:t>
            </a:r>
          </a:p>
        </p:txBody>
      </p:sp>
      <p:sp>
        <p:nvSpPr>
          <p:cNvPr id="17" name="Round Same Side Corner Rectangle 16"/>
          <p:cNvSpPr/>
          <p:nvPr/>
        </p:nvSpPr>
        <p:spPr bwMode="auto">
          <a:xfrm rot="5400000" flipH="1">
            <a:off x="1257304" y="-352425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Opportunities Ahead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04799" y="2760388"/>
            <a:ext cx="8686800" cy="132343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Reduced provider autonomy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Sharing revenue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Fragmented health system</a:t>
            </a:r>
            <a:endParaRPr lang="en-US" sz="20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4799" y="4729712"/>
            <a:ext cx="88773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b="1" spc="-40" dirty="0">
                <a:solidFill>
                  <a:srgbClr val="000000"/>
                </a:solidFill>
                <a:latin typeface="Century Gothic" pitchFamily="34" charset="0"/>
              </a:rPr>
              <a:t>ACO and shared-savings models offer opportunities for pharmacy </a:t>
            </a:r>
          </a:p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Shared savings through better adherence and persistence?</a:t>
            </a:r>
          </a:p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University-based health systems and ACOs: an opportunity for student experience?</a:t>
            </a:r>
            <a:endParaRPr lang="en-US" sz="20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22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25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5" name="TextBox 24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7</a:t>
            </a:r>
          </a:p>
        </p:txBody>
      </p:sp>
      <p:sp>
        <p:nvSpPr>
          <p:cNvPr id="26" name="TextBox 25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8</a:t>
            </a:r>
          </a:p>
        </p:txBody>
      </p:sp>
      <p:sp>
        <p:nvSpPr>
          <p:cNvPr id="27" name="TextBox 26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7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31" grpId="0"/>
      <p:bldP spid="3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Top 10 Trends Countdown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A0F9-B614-4626-8BE1-D89881DBC384}" type="slidenum">
              <a:rPr lang="en-US" smtClean="0"/>
              <a:pPr/>
              <a:t>26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68555"/>
              </p:ext>
            </p:extLst>
          </p:nvPr>
        </p:nvGraphicFramePr>
        <p:xfrm>
          <a:off x="0" y="740228"/>
          <a:ext cx="91440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Migration to value-oriented health care marketplace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Growth and performance of accountable care organizations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Role of technology in patient engagement</a:t>
                      </a:r>
                      <a:endParaRPr lang="en-US" sz="2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Increasing patient cost sharing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Health care everywhere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26551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296"/>
            <a:ext cx="9143999" cy="818685"/>
          </a:xfrm>
        </p:spPr>
        <p:txBody>
          <a:bodyPr anchor="ctr">
            <a:noAutofit/>
          </a:bodyPr>
          <a:lstStyle/>
          <a:p>
            <a:r>
              <a:rPr lang="en-US" sz="3000" dirty="0">
                <a:solidFill>
                  <a:srgbClr val="000000"/>
                </a:solidFill>
              </a:rPr>
              <a:t>Migration to Value-Oriented </a:t>
            </a:r>
            <a:br>
              <a:rPr lang="en-US" sz="3000" dirty="0">
                <a:solidFill>
                  <a:srgbClr val="000000"/>
                </a:solidFill>
              </a:rPr>
            </a:br>
            <a:r>
              <a:rPr lang="en-US" sz="3000" dirty="0">
                <a:solidFill>
                  <a:srgbClr val="000000"/>
                </a:solidFill>
              </a:rPr>
              <a:t>Health Care Marketplace</a:t>
            </a: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27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graphicFrame>
        <p:nvGraphicFramePr>
          <p:cNvPr id="12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3728813"/>
              </p:ext>
            </p:extLst>
          </p:nvPr>
        </p:nvGraphicFramePr>
        <p:xfrm>
          <a:off x="859808" y="1145298"/>
          <a:ext cx="8065827" cy="4718304"/>
        </p:xfrm>
        <a:graphic>
          <a:graphicData uri="http://schemas.openxmlformats.org/drawingml/2006/table">
            <a:tbl>
              <a:tblPr/>
              <a:tblGrid>
                <a:gridCol w="8065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7957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Migration to Value-Oriented Marketplace is Occurring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957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Defining “Value” Will be Necessary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957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Meaningful, Measurable Patient Outcomes Must be Defined and Tracked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957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Multi-faceted Approaches Will be Needed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6</a:t>
            </a:r>
          </a:p>
        </p:txBody>
      </p:sp>
      <p:sp>
        <p:nvSpPr>
          <p:cNvPr id="10" name="TextBox 9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7</a:t>
            </a:r>
          </a:p>
        </p:txBody>
      </p:sp>
      <p:sp>
        <p:nvSpPr>
          <p:cNvPr id="13" name="TextBox 12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8</a:t>
            </a:r>
          </a:p>
        </p:txBody>
      </p:sp>
      <p:sp>
        <p:nvSpPr>
          <p:cNvPr id="14" name="TextBox 13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6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nip Diagonal Corner Rectangle 24"/>
          <p:cNvSpPr/>
          <p:nvPr/>
        </p:nvSpPr>
        <p:spPr>
          <a:xfrm>
            <a:off x="85724" y="866212"/>
            <a:ext cx="4454977" cy="2050996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nip Diagonal Corner Rectangle 26"/>
          <p:cNvSpPr/>
          <p:nvPr/>
        </p:nvSpPr>
        <p:spPr>
          <a:xfrm>
            <a:off x="4825082" y="920804"/>
            <a:ext cx="4112075" cy="4744269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nip Diagonal Corner Rectangle 27"/>
          <p:cNvSpPr/>
          <p:nvPr/>
        </p:nvSpPr>
        <p:spPr>
          <a:xfrm>
            <a:off x="113019" y="3274328"/>
            <a:ext cx="4454977" cy="2792957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3648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/>
              <a:t>Current Trends:</a:t>
            </a:r>
            <a:r>
              <a:rPr lang="da-DK" sz="2200" dirty="0"/>
              <a:t> </a:t>
            </a:r>
            <a:r>
              <a:rPr lang="en-US" dirty="0">
                <a:solidFill>
                  <a:srgbClr val="000000"/>
                </a:solidFill>
              </a:rPr>
              <a:t>Migration to Value-Oriented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Health Care Marketplace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3206" y="1625827"/>
            <a:ext cx="3395853" cy="17267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Driving value through incentives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335943" y="2527136"/>
            <a:ext cx="3285847" cy="48768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CHALLENGES in </a:t>
            </a:r>
            <a:b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</a:b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paying for value</a:t>
            </a:r>
          </a:p>
          <a:p>
            <a:pPr marL="341313" indent="-341313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en-US" sz="1500" dirty="0">
              <a:solidFill>
                <a:prstClr val="black"/>
              </a:solidFill>
              <a:latin typeface="Century Gothic" pitchFamily="34" charset="0"/>
              <a:cs typeface="Arial" pitchFamily="34" charset="0"/>
            </a:endParaRPr>
          </a:p>
        </p:txBody>
      </p:sp>
      <p:grpSp>
        <p:nvGrpSpPr>
          <p:cNvPr id="3" name="Group 25"/>
          <p:cNvGrpSpPr/>
          <p:nvPr/>
        </p:nvGrpSpPr>
        <p:grpSpPr>
          <a:xfrm rot="5400000">
            <a:off x="3465825" y="2005493"/>
            <a:ext cx="2308171" cy="138794"/>
            <a:chOff x="0" y="3087769"/>
            <a:chExt cx="9144001" cy="138794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43"/>
          <p:cNvGrpSpPr/>
          <p:nvPr/>
        </p:nvGrpSpPr>
        <p:grpSpPr>
          <a:xfrm rot="5400000">
            <a:off x="3484875" y="4834418"/>
            <a:ext cx="2308171" cy="138794"/>
            <a:chOff x="0" y="3087769"/>
            <a:chExt cx="9144001" cy="138794"/>
          </a:xfrm>
        </p:grpSpPr>
        <p:cxnSp>
          <p:nvCxnSpPr>
            <p:cNvPr id="45" name="Straight Connector 44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4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28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grpSp>
        <p:nvGrpSpPr>
          <p:cNvPr id="5" name="Group 43"/>
          <p:cNvGrpSpPr/>
          <p:nvPr/>
        </p:nvGrpSpPr>
        <p:grpSpPr>
          <a:xfrm>
            <a:off x="381000" y="3030765"/>
            <a:ext cx="3886200" cy="152400"/>
            <a:chOff x="0" y="3087769"/>
            <a:chExt cx="9144001" cy="138794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32" name="TextBox 31"/>
          <p:cNvSpPr txBox="1"/>
          <p:nvPr/>
        </p:nvSpPr>
        <p:spPr>
          <a:xfrm>
            <a:off x="671180" y="4258112"/>
            <a:ext cx="3395853" cy="20074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Financial incentives alone may not drive value</a:t>
            </a:r>
          </a:p>
        </p:txBody>
      </p:sp>
      <p:sp>
        <p:nvSpPr>
          <p:cNvPr id="18" name="TextBox 17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6</a:t>
            </a:r>
          </a:p>
        </p:txBody>
      </p:sp>
      <p:sp>
        <p:nvSpPr>
          <p:cNvPr id="19" name="TextBox 18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7</a:t>
            </a:r>
          </a:p>
        </p:txBody>
      </p:sp>
      <p:sp>
        <p:nvSpPr>
          <p:cNvPr id="21" name="TextBox 20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8</a:t>
            </a:r>
          </a:p>
        </p:txBody>
      </p:sp>
      <p:sp>
        <p:nvSpPr>
          <p:cNvPr id="22" name="TextBox 21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6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5123" name="Picture 3" descr="C:\Users\fifi2014\AppData\Local\Microsoft\Windows\Temporary Internet Files\Content.IE5\FIJKO1QC\MC90043879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539" y="2626948"/>
            <a:ext cx="1225594" cy="919196"/>
          </a:xfrm>
          <a:prstGeom prst="ellipse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8156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5"/>
          <p:cNvGrpSpPr/>
          <p:nvPr/>
        </p:nvGrpSpPr>
        <p:grpSpPr>
          <a:xfrm>
            <a:off x="38100" y="1239544"/>
            <a:ext cx="9144001" cy="138794"/>
            <a:chOff x="0" y="3087769"/>
            <a:chExt cx="9144001" cy="138794"/>
          </a:xfrm>
        </p:grpSpPr>
        <p:cxnSp>
          <p:nvCxnSpPr>
            <p:cNvPr id="20" name="Straight Connector 19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/>
              <a:t>Looking Ahead:</a:t>
            </a:r>
            <a:r>
              <a:rPr lang="da-DK" sz="2200" dirty="0"/>
              <a:t> </a:t>
            </a:r>
            <a:r>
              <a:rPr lang="en-US" dirty="0">
                <a:solidFill>
                  <a:srgbClr val="000000"/>
                </a:solidFill>
              </a:rPr>
              <a:t>Migration to Value-Oriented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Health Care Marketplace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485636"/>
            <a:ext cx="8686800" cy="907941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Era of value-based marketplace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Paying for value instead of services</a:t>
            </a:r>
            <a:endParaRPr lang="en-US" sz="20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7" name="Round Same Side Corner Rectangle 16"/>
          <p:cNvSpPr/>
          <p:nvPr/>
        </p:nvSpPr>
        <p:spPr bwMode="auto">
          <a:xfrm rot="5400000" flipH="1">
            <a:off x="1257304" y="-185577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Opportunities Ahead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-45776" y="2471579"/>
            <a:ext cx="9189777" cy="1885427"/>
            <a:chOff x="-45776" y="2763645"/>
            <a:chExt cx="9189777" cy="1885427"/>
          </a:xfrm>
        </p:grpSpPr>
        <p:grpSp>
          <p:nvGrpSpPr>
            <p:cNvPr id="3" name="Group 26"/>
            <p:cNvGrpSpPr/>
            <p:nvPr/>
          </p:nvGrpSpPr>
          <p:grpSpPr>
            <a:xfrm>
              <a:off x="-45776" y="4379240"/>
              <a:ext cx="9189776" cy="269832"/>
              <a:chOff x="-45776" y="2817937"/>
              <a:chExt cx="9189776" cy="269832"/>
            </a:xfrm>
          </p:grpSpPr>
          <p:cxnSp>
            <p:nvCxnSpPr>
              <p:cNvPr id="28" name="Straight Connector 27"/>
              <p:cNvCxnSpPr/>
              <p:nvPr/>
            </p:nvCxnSpPr>
            <p:spPr bwMode="auto">
              <a:xfrm>
                <a:off x="0" y="3087769"/>
                <a:ext cx="9144000" cy="0"/>
              </a:xfrm>
              <a:prstGeom prst="line">
                <a:avLst/>
              </a:prstGeom>
              <a:solidFill>
                <a:schemeClr val="accent1"/>
              </a:solidFill>
              <a:ln w="9525" cap="rnd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29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-45776" y="2817937"/>
                <a:ext cx="9144000" cy="1158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6" name="Group 25"/>
            <p:cNvGrpSpPr/>
            <p:nvPr/>
          </p:nvGrpSpPr>
          <p:grpSpPr>
            <a:xfrm>
              <a:off x="0" y="2931450"/>
              <a:ext cx="9144001" cy="138794"/>
              <a:chOff x="0" y="3087769"/>
              <a:chExt cx="9144001" cy="138794"/>
            </a:xfrm>
          </p:grpSpPr>
          <p:cxnSp>
            <p:nvCxnSpPr>
              <p:cNvPr id="12" name="Straight Connector 11"/>
              <p:cNvCxnSpPr/>
              <p:nvPr/>
            </p:nvCxnSpPr>
            <p:spPr bwMode="auto">
              <a:xfrm>
                <a:off x="0" y="3087769"/>
                <a:ext cx="9144000" cy="0"/>
              </a:xfrm>
              <a:prstGeom prst="line">
                <a:avLst/>
              </a:prstGeom>
              <a:solidFill>
                <a:schemeClr val="accent1"/>
              </a:solidFill>
              <a:ln w="9525" cap="rnd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24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" y="3110675"/>
                <a:ext cx="9144000" cy="1158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</p:grpSp>
        <p:sp>
          <p:nvSpPr>
            <p:cNvPr id="18" name="Round Same Side Corner Rectangle 17"/>
            <p:cNvSpPr/>
            <p:nvPr/>
          </p:nvSpPr>
          <p:spPr bwMode="auto">
            <a:xfrm rot="5400000" flipH="1">
              <a:off x="1255404" y="1506345"/>
              <a:ext cx="411480" cy="292608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>
                <a:lumMod val="50000"/>
              </a:schemeClr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vert="vert270" rtlCol="0" anchor="ctr"/>
            <a:lstStyle/>
            <a:p>
              <a:pPr marL="525463" algn="just">
                <a:lnSpc>
                  <a:spcPct val="85000"/>
                </a:lnSpc>
                <a:spcBef>
                  <a:spcPts val="200"/>
                </a:spcBef>
              </a:pPr>
              <a:r>
                <a:rPr lang="en-US" sz="1500" b="1" i="1" kern="0" dirty="0">
                  <a:solidFill>
                    <a:schemeClr val="bg1"/>
                  </a:solidFill>
                  <a:latin typeface="Century Gothic" pitchFamily="34" charset="0"/>
                  <a:ea typeface="맑은 고딕" pitchFamily="50" charset="-127"/>
                </a:rPr>
                <a:t>Challenges Ahead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04800" y="3262360"/>
              <a:ext cx="8686800" cy="861774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marL="228600" indent="-228600">
                <a:spcBef>
                  <a:spcPts val="60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Lack of consistent definition of “value”</a:t>
              </a:r>
              <a:endParaRPr lang="en-US" sz="2000" dirty="0">
                <a:solidFill>
                  <a:srgbClr val="000000"/>
                </a:solidFill>
                <a:latin typeface="Century Gothic" pitchFamily="34" charset="0"/>
              </a:endParaRPr>
            </a:p>
            <a:p>
              <a:pPr marL="228600" indent="-228600">
                <a:spcBef>
                  <a:spcPts val="60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Lack of available data</a:t>
              </a:r>
              <a:endParaRPr lang="en-US" sz="2000" dirty="0">
                <a:solidFill>
                  <a:srgbClr val="000000"/>
                </a:solidFill>
                <a:latin typeface="Century Gothic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-1896" y="3928366"/>
            <a:ext cx="8993496" cy="2284952"/>
            <a:chOff x="-1896" y="4495800"/>
            <a:chExt cx="8993496" cy="2284952"/>
          </a:xfrm>
        </p:grpSpPr>
        <p:sp>
          <p:nvSpPr>
            <p:cNvPr id="19" name="Round Same Side Corner Rectangle 18"/>
            <p:cNvSpPr/>
            <p:nvPr/>
          </p:nvSpPr>
          <p:spPr bwMode="auto">
            <a:xfrm rot="5400000" flipH="1">
              <a:off x="1255404" y="3238500"/>
              <a:ext cx="411480" cy="292608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75000"/>
              </a:schemeClr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vert="vert270" lIns="0" rIns="0" rtlCol="0" anchor="ctr"/>
            <a:lstStyle/>
            <a:p>
              <a:pPr marL="525463" algn="just" fontAlgn="auto" latinLnBrk="0">
                <a:lnSpc>
                  <a:spcPct val="850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en-US" sz="1500" b="1" i="1" kern="0" dirty="0">
                  <a:solidFill>
                    <a:schemeClr val="bg1"/>
                  </a:solidFill>
                  <a:latin typeface="Century Gothic" pitchFamily="34" charset="0"/>
                  <a:ea typeface="맑은 고딕" pitchFamily="50" charset="-127"/>
                </a:rPr>
                <a:t>For Educators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04800" y="5149536"/>
              <a:ext cx="8686800" cy="1631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28600" indent="-228600">
                <a:spcBef>
                  <a:spcPts val="1200"/>
                </a:spcBef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Ensure pharmacy students grasp the concept of value in health care treatment (from both the patient’s and system’s perspective)</a:t>
              </a:r>
            </a:p>
            <a:p>
              <a:pPr marL="228600" indent="-228600">
                <a:spcBef>
                  <a:spcPts val="1200"/>
                </a:spcBef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Champion a dialogue on standard benchmarks for value</a:t>
              </a:r>
              <a:endParaRPr lang="en-US" sz="2000" dirty="0">
                <a:solidFill>
                  <a:srgbClr val="000000"/>
                </a:solidFill>
                <a:latin typeface="Century Gothic" pitchFamily="34" charset="0"/>
              </a:endParaRPr>
            </a:p>
            <a:p>
              <a:pPr marL="228600" indent="-228600">
                <a:spcBef>
                  <a:spcPts val="1200"/>
                </a:spcBef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Establish procedures to iteratively evolve the definition of value</a:t>
              </a:r>
              <a:endParaRPr lang="en-US" sz="2000" dirty="0">
                <a:solidFill>
                  <a:srgbClr val="000000"/>
                </a:solidFill>
                <a:latin typeface="Century Gothic" pitchFamily="34" charset="0"/>
              </a:endParaRPr>
            </a:p>
          </p:txBody>
        </p:sp>
      </p:grpSp>
      <p:sp>
        <p:nvSpPr>
          <p:cNvPr id="22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29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5" name="TextBox 24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6</a:t>
            </a:r>
          </a:p>
        </p:txBody>
      </p:sp>
      <p:sp>
        <p:nvSpPr>
          <p:cNvPr id="26" name="TextBox 25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7</a:t>
            </a:r>
          </a:p>
        </p:txBody>
      </p:sp>
      <p:sp>
        <p:nvSpPr>
          <p:cNvPr id="27" name="TextBox 26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8</a:t>
            </a:r>
          </a:p>
        </p:txBody>
      </p:sp>
      <p:sp>
        <p:nvSpPr>
          <p:cNvPr id="30" name="TextBox 29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6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  <a:r>
              <a:rPr lang="en-US" sz="2400" i="1" dirty="0"/>
              <a:t>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This module helps delineate today’s most critical changes, identify trends that are inter-related, and identify opportunities for pharmacy leaders, including educators, to reshape their organizations to meet today’s and tomorrow’s challenges.</a:t>
            </a:r>
          </a:p>
          <a:p>
            <a:r>
              <a:rPr lang="en-US" sz="2400" i="1" dirty="0"/>
              <a:t>Ahead of the Curve </a:t>
            </a:r>
            <a:r>
              <a:rPr lang="en-US" sz="2400" dirty="0"/>
              <a:t>presents the results of a survey that identifies and links these changes, and suggests ways pharmacy educators can prepare the leaders of tomorrow.</a:t>
            </a:r>
          </a:p>
        </p:txBody>
      </p:sp>
    </p:spTree>
    <p:extLst>
      <p:ext uri="{BB962C8B-B14F-4D97-AF65-F5344CB8AC3E}">
        <p14:creationId xmlns:p14="http://schemas.microsoft.com/office/powerpoint/2010/main" val="4050642103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Top 10 Trends Countdown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A0F9-B614-4626-8BE1-D89881DBC384}" type="slidenum">
              <a:rPr lang="en-US" smtClean="0"/>
              <a:pPr/>
              <a:t>30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544082"/>
              </p:ext>
            </p:extLst>
          </p:nvPr>
        </p:nvGraphicFramePr>
        <p:xfrm>
          <a:off x="0" y="838200"/>
          <a:ext cx="91440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Medicaid expansion due to health care reform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Migration to value-oriented health care marketplace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Growth and performance of accountable care organizations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Role of technology in patient engagement</a:t>
                      </a:r>
                      <a:endParaRPr lang="en-US" sz="2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Increasing patient cost sharing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Health care everywhere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8745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0944"/>
            <a:ext cx="8991599" cy="818685"/>
          </a:xfrm>
        </p:spPr>
        <p:txBody>
          <a:bodyPr anchor="ctr">
            <a:noAutofit/>
          </a:bodyPr>
          <a:lstStyle/>
          <a:p>
            <a:r>
              <a:rPr lang="en-US" sz="3000" dirty="0">
                <a:solidFill>
                  <a:srgbClr val="000000"/>
                </a:solidFill>
              </a:rPr>
              <a:t>Medicaid Expansion </a:t>
            </a:r>
            <a:br>
              <a:rPr lang="en-US" sz="3000" dirty="0">
                <a:solidFill>
                  <a:srgbClr val="000000"/>
                </a:solidFill>
              </a:rPr>
            </a:br>
            <a:r>
              <a:rPr lang="en-US" sz="3000" dirty="0">
                <a:solidFill>
                  <a:srgbClr val="000000"/>
                </a:solidFill>
              </a:rPr>
              <a:t>due to Health Care Reform</a:t>
            </a: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31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3" name="TextBox 12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5</a:t>
            </a:r>
          </a:p>
        </p:txBody>
      </p:sp>
      <p:sp>
        <p:nvSpPr>
          <p:cNvPr id="10" name="TextBox 9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6</a:t>
            </a:r>
          </a:p>
        </p:txBody>
      </p:sp>
      <p:sp>
        <p:nvSpPr>
          <p:cNvPr id="14" name="TextBox 13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7</a:t>
            </a:r>
          </a:p>
        </p:txBody>
      </p:sp>
      <p:sp>
        <p:nvSpPr>
          <p:cNvPr id="15" name="TextBox 14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8</a:t>
            </a:r>
          </a:p>
        </p:txBody>
      </p:sp>
      <p:sp>
        <p:nvSpPr>
          <p:cNvPr id="16" name="TextBox 15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5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graphicFrame>
        <p:nvGraphicFramePr>
          <p:cNvPr id="17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4874995"/>
              </p:ext>
            </p:extLst>
          </p:nvPr>
        </p:nvGraphicFramePr>
        <p:xfrm>
          <a:off x="290285" y="960698"/>
          <a:ext cx="8654143" cy="6072760"/>
        </p:xfrm>
        <a:graphic>
          <a:graphicData uri="http://schemas.openxmlformats.org/drawingml/2006/table">
            <a:tbl>
              <a:tblPr/>
              <a:tblGrid>
                <a:gridCol w="8654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67987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Medicaid Enrollment is Increasing 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919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States Hold the Power to Drive Expansion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987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Cost Reduction and Care Efficiency Will be Key 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1017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Medicaid Expansion Will be a Hot Bed of Innovation for Change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Improved Outcomes With Lower Reimbursements Will be Necessary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79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3600" b="0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nip Diagonal Corner Rectangle 28"/>
          <p:cNvSpPr/>
          <p:nvPr/>
        </p:nvSpPr>
        <p:spPr>
          <a:xfrm>
            <a:off x="40823" y="920803"/>
            <a:ext cx="4454977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nip Diagonal Corner Rectangle 29"/>
          <p:cNvSpPr/>
          <p:nvPr/>
        </p:nvSpPr>
        <p:spPr>
          <a:xfrm>
            <a:off x="40823" y="3456381"/>
            <a:ext cx="4454977" cy="260152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nip Diagonal Corner Rectangle 30"/>
          <p:cNvSpPr/>
          <p:nvPr/>
        </p:nvSpPr>
        <p:spPr>
          <a:xfrm>
            <a:off x="4675254" y="964019"/>
            <a:ext cx="4261903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nip Diagonal Corner Rectangle 31"/>
          <p:cNvSpPr/>
          <p:nvPr/>
        </p:nvSpPr>
        <p:spPr>
          <a:xfrm>
            <a:off x="4675254" y="3472301"/>
            <a:ext cx="4261903" cy="260152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/>
              <a:t>Current Trends:</a:t>
            </a:r>
            <a:r>
              <a:rPr lang="da-DK" sz="2200" dirty="0"/>
              <a:t> </a:t>
            </a:r>
            <a:r>
              <a:rPr lang="en-US" dirty="0">
                <a:solidFill>
                  <a:srgbClr val="000000"/>
                </a:solidFill>
              </a:rPr>
              <a:t>Medicaid Expansion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due to Health Care Reform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6826" y="1134335"/>
            <a:ext cx="4112075" cy="188064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16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Medicaid enrollment will rise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989144" y="1095864"/>
            <a:ext cx="3704484" cy="193052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20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State responses will vary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07877" y="3685776"/>
            <a:ext cx="3781992" cy="186886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Medicaid expenditures will rise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25082" y="3723241"/>
            <a:ext cx="4112075" cy="25686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20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Expansion will harness NEW care delivery models</a:t>
            </a:r>
          </a:p>
        </p:txBody>
      </p:sp>
      <p:grpSp>
        <p:nvGrpSpPr>
          <p:cNvPr id="3" name="Group 25"/>
          <p:cNvGrpSpPr/>
          <p:nvPr/>
        </p:nvGrpSpPr>
        <p:grpSpPr>
          <a:xfrm>
            <a:off x="257175" y="3375532"/>
            <a:ext cx="3952875" cy="138794"/>
            <a:chOff x="0" y="3087769"/>
            <a:chExt cx="9144001" cy="138794"/>
          </a:xfrm>
        </p:grpSpPr>
        <p:cxnSp>
          <p:nvCxnSpPr>
            <p:cNvPr id="39" name="Straight Connector 38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25"/>
          <p:cNvGrpSpPr/>
          <p:nvPr/>
        </p:nvGrpSpPr>
        <p:grpSpPr>
          <a:xfrm rot="5400000">
            <a:off x="3370289" y="2005493"/>
            <a:ext cx="2308171" cy="138794"/>
            <a:chOff x="0" y="3087769"/>
            <a:chExt cx="9144001" cy="138794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5" name="Group 43"/>
          <p:cNvGrpSpPr/>
          <p:nvPr/>
        </p:nvGrpSpPr>
        <p:grpSpPr>
          <a:xfrm rot="5400000">
            <a:off x="3389339" y="4834418"/>
            <a:ext cx="2308171" cy="138794"/>
            <a:chOff x="0" y="3087769"/>
            <a:chExt cx="9144001" cy="138794"/>
          </a:xfrm>
        </p:grpSpPr>
        <p:cxnSp>
          <p:nvCxnSpPr>
            <p:cNvPr id="45" name="Straight Connector 44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Group 25"/>
          <p:cNvGrpSpPr/>
          <p:nvPr/>
        </p:nvGrpSpPr>
        <p:grpSpPr>
          <a:xfrm>
            <a:off x="4905375" y="3375532"/>
            <a:ext cx="3952875" cy="138794"/>
            <a:chOff x="0" y="3087769"/>
            <a:chExt cx="9144001" cy="138794"/>
          </a:xfrm>
        </p:grpSpPr>
        <p:cxnSp>
          <p:nvCxnSpPr>
            <p:cNvPr id="48" name="Straight Connector 47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4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32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19200" y="6383179"/>
            <a:ext cx="662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1.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 Sanofi 2013;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2.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Cannon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2012;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 3.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 KFF 2014;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4.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 The Advisory Board Company 2014;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5.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 Rudowitz 2014;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6.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Kocot 2013</a:t>
            </a:r>
          </a:p>
        </p:txBody>
      </p:sp>
      <p:sp>
        <p:nvSpPr>
          <p:cNvPr id="28" name="TextBox 27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5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638" y="3095339"/>
            <a:ext cx="1990725" cy="47625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6"/>
          <p:cNvGrpSpPr/>
          <p:nvPr/>
        </p:nvGrpSpPr>
        <p:grpSpPr>
          <a:xfrm>
            <a:off x="0" y="4143525"/>
            <a:ext cx="9144001" cy="138794"/>
            <a:chOff x="0" y="3087769"/>
            <a:chExt cx="9144001" cy="138794"/>
          </a:xfrm>
        </p:grpSpPr>
        <p:cxnSp>
          <p:nvCxnSpPr>
            <p:cNvPr id="28" name="Straight Connector 27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25"/>
          <p:cNvGrpSpPr/>
          <p:nvPr/>
        </p:nvGrpSpPr>
        <p:grpSpPr>
          <a:xfrm>
            <a:off x="38100" y="1072696"/>
            <a:ext cx="9144001" cy="138794"/>
            <a:chOff x="0" y="3087769"/>
            <a:chExt cx="9144001" cy="138794"/>
          </a:xfrm>
        </p:grpSpPr>
        <p:cxnSp>
          <p:nvCxnSpPr>
            <p:cNvPr id="20" name="Straight Connector 19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Group 25"/>
          <p:cNvGrpSpPr/>
          <p:nvPr/>
        </p:nvGrpSpPr>
        <p:grpSpPr>
          <a:xfrm>
            <a:off x="-1896" y="2548640"/>
            <a:ext cx="9144001" cy="138794"/>
            <a:chOff x="0" y="3087769"/>
            <a:chExt cx="9144001" cy="138794"/>
          </a:xfrm>
        </p:grpSpPr>
        <p:cxnSp>
          <p:nvCxnSpPr>
            <p:cNvPr id="12" name="Straight Connector 11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/>
              <a:t>Looking Ahead:</a:t>
            </a:r>
            <a:r>
              <a:rPr lang="da-DK" sz="2200" dirty="0"/>
              <a:t> </a:t>
            </a:r>
            <a:r>
              <a:rPr lang="en-US" dirty="0">
                <a:solidFill>
                  <a:srgbClr val="000000"/>
                </a:solidFill>
              </a:rPr>
              <a:t>Medicaid Expansion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due to Health Care Reform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407545"/>
            <a:ext cx="8686800" cy="907941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A “hot bed” of innovation</a:t>
            </a:r>
            <a:r>
              <a:rPr lang="en-US" sz="2000" dirty="0">
                <a:solidFill>
                  <a:srgbClr val="000000"/>
                </a:solidFill>
                <a:latin typeface="Century Gothic" pitchFamily="34" charset="0"/>
              </a:rPr>
              <a:t>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New roles</a:t>
            </a:r>
            <a:endParaRPr lang="en-US" sz="20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 bwMode="auto">
          <a:xfrm rot="5400000" flipH="1">
            <a:off x="1295400" y="2749882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lumMod val="75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lIns="0" rIns="0" rtlCol="0" anchor="ctr"/>
          <a:lstStyle/>
          <a:p>
            <a:pPr marL="525463" algn="just" fontAlgn="auto" latinLnBrk="0">
              <a:lnSpc>
                <a:spcPct val="85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500" b="1" i="1" kern="0" dirty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For Educators</a:t>
            </a:r>
          </a:p>
        </p:txBody>
      </p:sp>
      <p:sp>
        <p:nvSpPr>
          <p:cNvPr id="18" name="Round Same Side Corner Rectangle 17"/>
          <p:cNvSpPr/>
          <p:nvPr/>
        </p:nvSpPr>
        <p:spPr bwMode="auto">
          <a:xfrm rot="5400000" flipH="1">
            <a:off x="1255404" y="1184086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>
              <a:lumMod val="50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 algn="just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Challenges Ahead</a:t>
            </a:r>
          </a:p>
        </p:txBody>
      </p:sp>
      <p:sp>
        <p:nvSpPr>
          <p:cNvPr id="17" name="Round Same Side Corner Rectangle 16"/>
          <p:cNvSpPr/>
          <p:nvPr/>
        </p:nvSpPr>
        <p:spPr bwMode="auto">
          <a:xfrm rot="5400000" flipH="1">
            <a:off x="1257304" y="-352425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Opportunities Ahead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6700" y="3042223"/>
            <a:ext cx="8686800" cy="86177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Potential trickle-down effect of financial risk</a:t>
            </a:r>
            <a:r>
              <a:rPr lang="en-US" sz="2000" dirty="0">
                <a:solidFill>
                  <a:srgbClr val="000000"/>
                </a:solidFill>
                <a:latin typeface="Century Gothic" pitchFamily="34" charset="0"/>
              </a:rPr>
              <a:t>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Difficult processes for treating and paying for the uninsured</a:t>
            </a:r>
            <a:endParaRPr lang="en-US" sz="20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66700" y="4564599"/>
            <a:ext cx="86868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Greater opportunities for pharmacy to play new roles in primary care and on the care team</a:t>
            </a:r>
          </a:p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More need than ever for pharmacy students to deeply understand the evolving health system and grasp new innovations and their effect on traditional provider roles</a:t>
            </a:r>
            <a:endParaRPr lang="en-US" sz="20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22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33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5" name="TextBox 24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5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31" grpId="0"/>
      <p:bldP spid="3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Top 10 Trends Countdown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A0F9-B614-4626-8BE1-D89881DBC384}" type="slidenum">
              <a:rPr lang="en-US" smtClean="0"/>
              <a:pPr/>
              <a:t>34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602459"/>
              </p:ext>
            </p:extLst>
          </p:nvPr>
        </p:nvGraphicFramePr>
        <p:xfrm>
          <a:off x="0" y="838200"/>
          <a:ext cx="91440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Spending and utilization for specialty pharmaceuticals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Medicaid expansion due to health care reform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Migration to value-oriented health care marketplace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Growth and performance of accountable care organizations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Role of technology in patient engagement</a:t>
                      </a:r>
                      <a:endParaRPr lang="en-US" sz="2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Increasing patient cost sharing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Health care everywhere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35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0944"/>
            <a:ext cx="8991599" cy="818685"/>
          </a:xfrm>
        </p:spPr>
        <p:txBody>
          <a:bodyPr anchor="ctr">
            <a:no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Spending and Utilization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for Specialty Pharmaceuticals</a:t>
            </a: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35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graphicFrame>
        <p:nvGraphicFramePr>
          <p:cNvPr id="11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8261582"/>
              </p:ext>
            </p:extLst>
          </p:nvPr>
        </p:nvGraphicFramePr>
        <p:xfrm>
          <a:off x="961838" y="1148687"/>
          <a:ext cx="7330314" cy="4953000"/>
        </p:xfrm>
        <a:graphic>
          <a:graphicData uri="http://schemas.openxmlformats.org/drawingml/2006/table">
            <a:tbl>
              <a:tblPr/>
              <a:tblGrid>
                <a:gridCol w="7330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3825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Specialty Medicine Spending and Utilization Will Continue to Grow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825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Biosimilars Have the Potential to Shift the Cost Curve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825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Scientific Advances Can Help Get the Right Treatments to the Right Patients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825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Promoting Optimal Use of Specialty Medications Requires New Approaches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4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nip Diagonal Corner Rectangle 19"/>
          <p:cNvSpPr/>
          <p:nvPr/>
        </p:nvSpPr>
        <p:spPr>
          <a:xfrm>
            <a:off x="3836" y="866212"/>
            <a:ext cx="4454977" cy="2050996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nip Diagonal Corner Rectangle 20"/>
          <p:cNvSpPr/>
          <p:nvPr/>
        </p:nvSpPr>
        <p:spPr>
          <a:xfrm>
            <a:off x="4825082" y="852564"/>
            <a:ext cx="4112075" cy="4744269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nip Diagonal Corner Rectangle 21"/>
          <p:cNvSpPr/>
          <p:nvPr/>
        </p:nvSpPr>
        <p:spPr>
          <a:xfrm>
            <a:off x="31131" y="3410808"/>
            <a:ext cx="4454977" cy="254087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/>
              <a:t>Current Trends:</a:t>
            </a:r>
            <a:r>
              <a:rPr lang="da-DK" sz="2200" dirty="0"/>
              <a:t> </a:t>
            </a:r>
            <a:r>
              <a:rPr lang="en-US" dirty="0">
                <a:solidFill>
                  <a:srgbClr val="000000"/>
                </a:solidFill>
              </a:rPr>
              <a:t>Spending and Utilization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for Specialty Pharmaceuticals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6979" y="1598531"/>
            <a:ext cx="2920621" cy="21613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SPECIALTY BOOM WILL CONTINUE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60728" y="4395472"/>
            <a:ext cx="3809287" cy="1979297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Biosimilars bring </a:t>
            </a:r>
            <a:b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</a:b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market opportunity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45205" y="2505529"/>
            <a:ext cx="3543159" cy="14250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Health Plan Responses to </a:t>
            </a:r>
            <a:b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</a:b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Specialty Spending Rise </a:t>
            </a:r>
            <a:endParaRPr lang="en-US" sz="2000" dirty="0">
              <a:solidFill>
                <a:srgbClr val="604A7B"/>
              </a:solidFill>
              <a:latin typeface="Century Gothic" pitchFamily="34" charset="0"/>
              <a:ea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5"/>
          <p:cNvGrpSpPr/>
          <p:nvPr/>
        </p:nvGrpSpPr>
        <p:grpSpPr>
          <a:xfrm>
            <a:off x="257175" y="3375532"/>
            <a:ext cx="3952875" cy="138794"/>
            <a:chOff x="0" y="3087769"/>
            <a:chExt cx="9144001" cy="138794"/>
          </a:xfrm>
        </p:grpSpPr>
        <p:cxnSp>
          <p:nvCxnSpPr>
            <p:cNvPr id="39" name="Straight Connector 38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25"/>
          <p:cNvGrpSpPr/>
          <p:nvPr/>
        </p:nvGrpSpPr>
        <p:grpSpPr>
          <a:xfrm rot="5400000">
            <a:off x="3370289" y="2005493"/>
            <a:ext cx="2308171" cy="138794"/>
            <a:chOff x="0" y="3087769"/>
            <a:chExt cx="9144001" cy="138794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5" name="Group 43"/>
          <p:cNvGrpSpPr/>
          <p:nvPr/>
        </p:nvGrpSpPr>
        <p:grpSpPr>
          <a:xfrm rot="5400000">
            <a:off x="3389339" y="4834418"/>
            <a:ext cx="2308171" cy="138794"/>
            <a:chOff x="0" y="3087769"/>
            <a:chExt cx="9144001" cy="138794"/>
          </a:xfrm>
        </p:grpSpPr>
        <p:cxnSp>
          <p:nvCxnSpPr>
            <p:cNvPr id="45" name="Straight Connector 44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4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36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9" name="TextBox 18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4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7171" name="Picture 3" descr="C:\Users\fifi2014\AppData\Local\Microsoft\Windows\Temporary Internet Files\Content.IE5\GER4RDF6\MC900229839[1].wmf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520" y="2750280"/>
            <a:ext cx="1105175" cy="1296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/>
              <a:t>Looking Ahead:</a:t>
            </a:r>
            <a:r>
              <a:rPr lang="da-DK" sz="2200" dirty="0"/>
              <a:t> </a:t>
            </a:r>
            <a:r>
              <a:rPr lang="en-US" dirty="0">
                <a:solidFill>
                  <a:srgbClr val="000000"/>
                </a:solidFill>
              </a:rPr>
              <a:t>Spending and Utilization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for Specialty Pharmaceuticals</a:t>
            </a:r>
          </a:p>
        </p:txBody>
      </p:sp>
      <p:sp>
        <p:nvSpPr>
          <p:cNvPr id="22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37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5" name="TextBox 24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4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grpSp>
        <p:nvGrpSpPr>
          <p:cNvPr id="23" name="Group 26"/>
          <p:cNvGrpSpPr/>
          <p:nvPr/>
        </p:nvGrpSpPr>
        <p:grpSpPr>
          <a:xfrm>
            <a:off x="0" y="4346129"/>
            <a:ext cx="9144001" cy="138794"/>
            <a:chOff x="0" y="3087769"/>
            <a:chExt cx="9144001" cy="138794"/>
          </a:xfrm>
        </p:grpSpPr>
        <p:cxnSp>
          <p:nvCxnSpPr>
            <p:cNvPr id="27" name="Straight Connector 26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32" name="Group 25"/>
          <p:cNvGrpSpPr/>
          <p:nvPr/>
        </p:nvGrpSpPr>
        <p:grpSpPr>
          <a:xfrm>
            <a:off x="38100" y="1106149"/>
            <a:ext cx="9144001" cy="138794"/>
            <a:chOff x="0" y="3087769"/>
            <a:chExt cx="9144001" cy="138794"/>
          </a:xfrm>
        </p:grpSpPr>
        <p:cxnSp>
          <p:nvCxnSpPr>
            <p:cNvPr id="34" name="Straight Connector 33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3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36" name="Group 25"/>
          <p:cNvGrpSpPr/>
          <p:nvPr/>
        </p:nvGrpSpPr>
        <p:grpSpPr>
          <a:xfrm>
            <a:off x="0" y="2682405"/>
            <a:ext cx="9144001" cy="138794"/>
            <a:chOff x="0" y="3087769"/>
            <a:chExt cx="9144001" cy="138794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3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39" name="TextBox 38"/>
          <p:cNvSpPr txBox="1"/>
          <p:nvPr/>
        </p:nvSpPr>
        <p:spPr>
          <a:xfrm>
            <a:off x="304800" y="1362306"/>
            <a:ext cx="8686800" cy="907941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“Personalized” or “precision” medicine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Improved patient outcomes</a:t>
            </a:r>
            <a:endParaRPr lang="en-US" sz="20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42" name="Round Same Side Corner Rectangle 41"/>
          <p:cNvSpPr/>
          <p:nvPr/>
        </p:nvSpPr>
        <p:spPr bwMode="auto">
          <a:xfrm rot="5400000" flipH="1">
            <a:off x="1257304" y="-318972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 algn="just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Opportunities Ahead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04800" y="2971800"/>
            <a:ext cx="8839200" cy="86177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Final regulatory framework for </a:t>
            </a:r>
            <a:r>
              <a:rPr lang="en-US" sz="2000" b="1" dirty="0" err="1">
                <a:solidFill>
                  <a:srgbClr val="000000"/>
                </a:solidFill>
                <a:latin typeface="Century Gothic" pitchFamily="34" charset="0"/>
              </a:rPr>
              <a:t>biosimilars</a:t>
            </a: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Over-specialization of care</a:t>
            </a:r>
            <a:endParaRPr lang="en-US" sz="20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04800" y="4675019"/>
            <a:ext cx="86868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Bef>
                <a:spcPts val="12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Prepare new pharmacists with focused education on specialty and </a:t>
            </a:r>
            <a:r>
              <a:rPr lang="en-US" sz="2000" b="1" dirty="0" err="1">
                <a:solidFill>
                  <a:srgbClr val="000000"/>
                </a:solidFill>
                <a:latin typeface="Century Gothic" pitchFamily="34" charset="0"/>
              </a:rPr>
              <a:t>biosimilars</a:t>
            </a: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, including the challenges for bioequivalence, safety, and efficacy</a:t>
            </a:r>
          </a:p>
          <a:p>
            <a:pPr marL="228600" indent="-228600">
              <a:spcBef>
                <a:spcPts val="12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Differentiate the nuances of the pharmacy vs. medical benefit in pharmacy practice in teaching/experiential learning</a:t>
            </a:r>
          </a:p>
        </p:txBody>
      </p:sp>
      <p:sp>
        <p:nvSpPr>
          <p:cNvPr id="20" name="Round Same Side Corner Rectangle 19"/>
          <p:cNvSpPr/>
          <p:nvPr/>
        </p:nvSpPr>
        <p:spPr bwMode="auto">
          <a:xfrm rot="5400000" flipH="1">
            <a:off x="1257300" y="1215133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>
              <a:lumMod val="50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 algn="just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Challenges Ahead</a:t>
            </a:r>
          </a:p>
        </p:txBody>
      </p:sp>
      <p:sp>
        <p:nvSpPr>
          <p:cNvPr id="24" name="Round Same Side Corner Rectangle 23"/>
          <p:cNvSpPr/>
          <p:nvPr/>
        </p:nvSpPr>
        <p:spPr bwMode="auto">
          <a:xfrm rot="5400000" flipH="1">
            <a:off x="1257300" y="2982724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lumMod val="75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lIns="0" rIns="0" rtlCol="0" anchor="ctr"/>
          <a:lstStyle/>
          <a:p>
            <a:pPr marL="525463" algn="just" fontAlgn="auto" latinLnBrk="0">
              <a:lnSpc>
                <a:spcPct val="85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500" b="1" i="1" kern="0" dirty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For Educators</a:t>
            </a:r>
          </a:p>
        </p:txBody>
      </p:sp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20" grpId="0" animBg="1"/>
      <p:bldP spid="2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Top 10 Trends Countdown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A0F9-B614-4626-8BE1-D89881DBC384}" type="slidenum">
              <a:rPr lang="en-US" smtClean="0"/>
              <a:pPr/>
              <a:t>38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952043"/>
              </p:ext>
            </p:extLst>
          </p:nvPr>
        </p:nvGraphicFramePr>
        <p:xfrm>
          <a:off x="0" y="838200"/>
          <a:ext cx="91440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Widespread use of data and analytics in patient care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Spending and utilization for specialty pharmaceuticals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Medicaid expansion due to health care reform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Migration to value-oriented health care marketplace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Growth and performance of accountable care organizations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Role of technology in patient engagement</a:t>
                      </a:r>
                      <a:endParaRPr lang="en-US" sz="2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Increasing patient cost sharing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Health care everywhere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67191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296"/>
            <a:ext cx="8915399" cy="818685"/>
          </a:xfrm>
        </p:spPr>
        <p:txBody>
          <a:bodyPr anchor="ctr">
            <a:noAutofit/>
          </a:bodyPr>
          <a:lstStyle/>
          <a:p>
            <a:r>
              <a:rPr lang="en-US" sz="3000" dirty="0">
                <a:solidFill>
                  <a:srgbClr val="000000"/>
                </a:solidFill>
              </a:rPr>
              <a:t>Widespread Use of Data </a:t>
            </a:r>
            <a:br>
              <a:rPr lang="en-US" sz="3000" dirty="0">
                <a:solidFill>
                  <a:srgbClr val="000000"/>
                </a:solidFill>
              </a:rPr>
            </a:br>
            <a:r>
              <a:rPr lang="en-US" sz="3000" dirty="0">
                <a:solidFill>
                  <a:srgbClr val="000000"/>
                </a:solidFill>
              </a:rPr>
              <a:t>and Analytics in Patient Care</a:t>
            </a: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39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0" name="TextBox 9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3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graphicFrame>
        <p:nvGraphicFramePr>
          <p:cNvPr id="7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3556464"/>
              </p:ext>
            </p:extLst>
          </p:nvPr>
        </p:nvGraphicFramePr>
        <p:xfrm>
          <a:off x="362857" y="852715"/>
          <a:ext cx="8654143" cy="5116728"/>
        </p:xfrm>
        <a:graphic>
          <a:graphicData uri="http://schemas.openxmlformats.org/drawingml/2006/table">
            <a:tbl>
              <a:tblPr/>
              <a:tblGrid>
                <a:gridCol w="8654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012">
                <a:tc>
                  <a:txBody>
                    <a:bodyPr/>
                    <a:lstStyle/>
                    <a:p>
                      <a:pPr marL="571500" marR="0" lvl="0" indent="-5715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Patient Data Assets are Multiplying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6680">
                <a:tc>
                  <a:txBody>
                    <a:bodyPr/>
                    <a:lstStyle/>
                    <a:p>
                      <a:pPr marL="571500" marR="0" lvl="0" indent="-5715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Data and Analytics-Based Insights Will Drive Care Efficiency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0012">
                <a:tc>
                  <a:txBody>
                    <a:bodyPr/>
                    <a:lstStyle/>
                    <a:p>
                      <a:pPr marL="571500" marR="0" lvl="0" indent="-5715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Collecting the “Right Data” is Increasingly Important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0012">
                <a:tc>
                  <a:txBody>
                    <a:bodyPr/>
                    <a:lstStyle/>
                    <a:p>
                      <a:pPr marL="571500" marR="0" lvl="0" indent="-5715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Integrated Systems are Primed to Lead the Way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0012">
                <a:tc>
                  <a:txBody>
                    <a:bodyPr/>
                    <a:lstStyle/>
                    <a:p>
                      <a:pPr marL="571500" marR="0" lvl="0" indent="-5715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Organizational and Operational Barriers Must be Addressed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091810"/>
            <a:ext cx="8993875" cy="58685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wrap="square">
            <a:noAutofit/>
          </a:bodyPr>
          <a:lstStyle/>
          <a:p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7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4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422977" y="990600"/>
            <a:ext cx="8229600" cy="2026324"/>
          </a:xfrm>
          <a:prstGeom prst="rect">
            <a:avLst/>
          </a:prstGeom>
          <a:ln>
            <a:noFill/>
          </a:ln>
        </p:spPr>
        <p:txBody>
          <a:bodyPr lIns="182880" tIns="182880" rIns="182880" bIns="274320">
            <a:spAutoFit/>
          </a:bodyPr>
          <a:lstStyle/>
          <a:p>
            <a:pPr marL="342900" lvl="1" indent="-342900" hangingPunct="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2575" algn="l"/>
              </a:tabLst>
              <a:defRPr/>
            </a:pPr>
            <a:r>
              <a:rPr lang="en-US" sz="2400" b="1" dirty="0">
                <a:solidFill>
                  <a:srgbClr val="7030A0"/>
                </a:solidFill>
                <a:latin typeface="Century Gothic" pitchFamily="34" charset="0"/>
                <a:ea typeface="ＭＳ Ｐゴシック" pitchFamily="-111" charset="-128"/>
                <a:cs typeface="ＭＳ Ｐゴシック" pitchFamily="-111" charset="-128"/>
              </a:rPr>
              <a:t>Study Background and Objectives</a:t>
            </a:r>
          </a:p>
          <a:p>
            <a:pPr marL="342900" lvl="1" indent="-342900" hangingPunct="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2575" algn="l"/>
              </a:tabLst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Top Ten Emerging Health Care Trends</a:t>
            </a:r>
            <a:endParaRPr lang="en-GB" sz="24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  <a:p>
            <a:pPr marL="342900" lvl="1" indent="-342900" hangingPunct="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2575" algn="l"/>
              </a:tabLst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Implications for Pharmacy Educators</a:t>
            </a:r>
            <a:endParaRPr lang="en-GB" sz="24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nip Diagonal Corner Rectangle 28"/>
          <p:cNvSpPr/>
          <p:nvPr/>
        </p:nvSpPr>
        <p:spPr>
          <a:xfrm>
            <a:off x="40823" y="920803"/>
            <a:ext cx="4454977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nip Diagonal Corner Rectangle 29"/>
          <p:cNvSpPr/>
          <p:nvPr/>
        </p:nvSpPr>
        <p:spPr>
          <a:xfrm>
            <a:off x="40823" y="3456381"/>
            <a:ext cx="4454977" cy="260152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nip Diagonal Corner Rectangle 30"/>
          <p:cNvSpPr/>
          <p:nvPr/>
        </p:nvSpPr>
        <p:spPr>
          <a:xfrm>
            <a:off x="4675254" y="964019"/>
            <a:ext cx="4261903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nip Diagonal Corner Rectangle 31"/>
          <p:cNvSpPr/>
          <p:nvPr/>
        </p:nvSpPr>
        <p:spPr>
          <a:xfrm>
            <a:off x="4675254" y="3472301"/>
            <a:ext cx="4261903" cy="260152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/>
              <a:t>Current Trends:</a:t>
            </a:r>
            <a:r>
              <a:rPr lang="da-DK" sz="2200" dirty="0"/>
              <a:t> </a:t>
            </a:r>
            <a:r>
              <a:rPr lang="en-US" dirty="0">
                <a:solidFill>
                  <a:srgbClr val="000000"/>
                </a:solidFill>
              </a:rPr>
              <a:t>Widespread Use of Data and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Analytics in Patient Care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6826" y="948424"/>
            <a:ext cx="4112075" cy="226959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20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EXPANDED USE OF ELECTRONIC </a:t>
            </a:r>
            <a:b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</a:b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HEALTH RECORDS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806032" y="948424"/>
            <a:ext cx="4088932" cy="200747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20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Multiple sources of </a:t>
            </a:r>
            <a:b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</a:b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data will arise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6677" y="3685776"/>
            <a:ext cx="4388300" cy="193052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20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Lack of relevant and measurable patient outcomes present barriers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25082" y="3685776"/>
            <a:ext cx="4112075" cy="20074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20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NEW DATASETS WITH NEW PURPOSES</a:t>
            </a:r>
          </a:p>
        </p:txBody>
      </p:sp>
      <p:grpSp>
        <p:nvGrpSpPr>
          <p:cNvPr id="3" name="Group 25"/>
          <p:cNvGrpSpPr/>
          <p:nvPr/>
        </p:nvGrpSpPr>
        <p:grpSpPr>
          <a:xfrm>
            <a:off x="257175" y="3375532"/>
            <a:ext cx="3952875" cy="138794"/>
            <a:chOff x="0" y="3087769"/>
            <a:chExt cx="9144001" cy="138794"/>
          </a:xfrm>
        </p:grpSpPr>
        <p:cxnSp>
          <p:nvCxnSpPr>
            <p:cNvPr id="39" name="Straight Connector 38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25"/>
          <p:cNvGrpSpPr/>
          <p:nvPr/>
        </p:nvGrpSpPr>
        <p:grpSpPr>
          <a:xfrm rot="5400000">
            <a:off x="3370289" y="2005493"/>
            <a:ext cx="2308171" cy="138794"/>
            <a:chOff x="0" y="3087769"/>
            <a:chExt cx="9144001" cy="138794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5" name="Group 43"/>
          <p:cNvGrpSpPr/>
          <p:nvPr/>
        </p:nvGrpSpPr>
        <p:grpSpPr>
          <a:xfrm rot="5400000">
            <a:off x="3389339" y="4834418"/>
            <a:ext cx="2308171" cy="138794"/>
            <a:chOff x="0" y="3087769"/>
            <a:chExt cx="9144001" cy="138794"/>
          </a:xfrm>
        </p:grpSpPr>
        <p:cxnSp>
          <p:nvCxnSpPr>
            <p:cNvPr id="45" name="Straight Connector 44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Group 25"/>
          <p:cNvGrpSpPr/>
          <p:nvPr/>
        </p:nvGrpSpPr>
        <p:grpSpPr>
          <a:xfrm>
            <a:off x="4905375" y="3375532"/>
            <a:ext cx="3952875" cy="138794"/>
            <a:chOff x="0" y="3087769"/>
            <a:chExt cx="9144001" cy="138794"/>
          </a:xfrm>
        </p:grpSpPr>
        <p:cxnSp>
          <p:nvCxnSpPr>
            <p:cNvPr id="48" name="Straight Connector 47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4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40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19200" y="6383179"/>
            <a:ext cx="6629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1.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 Hsiao 2014;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2.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 Charles 2013;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3.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 ASCO 2014</a:t>
            </a:r>
          </a:p>
        </p:txBody>
      </p:sp>
      <p:sp>
        <p:nvSpPr>
          <p:cNvPr id="28" name="TextBox 27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3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8194" name="Picture 2" descr="C:\Program Files (x86)\Microsoft Office\MEDIA\CAGCAT10\j0205466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461" y="2556876"/>
            <a:ext cx="1145031" cy="11392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6"/>
          <p:cNvGrpSpPr/>
          <p:nvPr/>
        </p:nvGrpSpPr>
        <p:grpSpPr>
          <a:xfrm>
            <a:off x="0" y="4525226"/>
            <a:ext cx="9144001" cy="138794"/>
            <a:chOff x="0" y="3087769"/>
            <a:chExt cx="9144001" cy="138794"/>
          </a:xfrm>
        </p:grpSpPr>
        <p:cxnSp>
          <p:nvCxnSpPr>
            <p:cNvPr id="28" name="Straight Connector 27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25"/>
          <p:cNvGrpSpPr/>
          <p:nvPr/>
        </p:nvGrpSpPr>
        <p:grpSpPr>
          <a:xfrm>
            <a:off x="38100" y="1072696"/>
            <a:ext cx="9144001" cy="138794"/>
            <a:chOff x="0" y="3087769"/>
            <a:chExt cx="9144001" cy="138794"/>
          </a:xfrm>
        </p:grpSpPr>
        <p:cxnSp>
          <p:nvCxnSpPr>
            <p:cNvPr id="20" name="Straight Connector 19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Group 25"/>
          <p:cNvGrpSpPr/>
          <p:nvPr/>
        </p:nvGrpSpPr>
        <p:grpSpPr>
          <a:xfrm>
            <a:off x="0" y="2581644"/>
            <a:ext cx="9144001" cy="138794"/>
            <a:chOff x="0" y="3087769"/>
            <a:chExt cx="9144001" cy="138794"/>
          </a:xfrm>
        </p:grpSpPr>
        <p:cxnSp>
          <p:nvCxnSpPr>
            <p:cNvPr id="12" name="Straight Connector 11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 err="1"/>
              <a:t>Looking</a:t>
            </a:r>
            <a:r>
              <a:rPr lang="da-DK" sz="2200" b="1" dirty="0"/>
              <a:t> </a:t>
            </a:r>
            <a:r>
              <a:rPr lang="da-DK" sz="2200" b="1" dirty="0" err="1"/>
              <a:t>Ahead</a:t>
            </a:r>
            <a:r>
              <a:rPr lang="da-DK" sz="2200" b="1" dirty="0"/>
              <a:t>: </a:t>
            </a:r>
            <a:r>
              <a:rPr lang="en-US" dirty="0">
                <a:solidFill>
                  <a:srgbClr val="000000"/>
                </a:solidFill>
              </a:rPr>
              <a:t>Widespread Use of Data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and Analytics  in Patient Care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407545"/>
            <a:ext cx="8686800" cy="907941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Data driven insights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Transparency in the care provision process</a:t>
            </a:r>
            <a:endParaRPr lang="en-US" sz="20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 bwMode="auto">
          <a:xfrm rot="5400000" flipH="1">
            <a:off x="1255404" y="3118825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lumMod val="75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lIns="0" rIns="0" rtlCol="0" anchor="ctr"/>
          <a:lstStyle/>
          <a:p>
            <a:pPr marL="525463" algn="just" fontAlgn="auto" latinLnBrk="0">
              <a:lnSpc>
                <a:spcPct val="85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500" b="1" i="1" kern="0" dirty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For Educators</a:t>
            </a:r>
          </a:p>
        </p:txBody>
      </p:sp>
      <p:sp>
        <p:nvSpPr>
          <p:cNvPr id="18" name="Round Same Side Corner Rectangle 17"/>
          <p:cNvSpPr/>
          <p:nvPr/>
        </p:nvSpPr>
        <p:spPr bwMode="auto">
          <a:xfrm rot="5400000" flipH="1">
            <a:off x="1255404" y="1163779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>
              <a:lumMod val="50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 algn="just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Challenges Ahead</a:t>
            </a:r>
          </a:p>
        </p:txBody>
      </p:sp>
      <p:sp>
        <p:nvSpPr>
          <p:cNvPr id="17" name="Round Same Side Corner Rectangle 16"/>
          <p:cNvSpPr/>
          <p:nvPr/>
        </p:nvSpPr>
        <p:spPr bwMode="auto">
          <a:xfrm rot="5400000" flipH="1">
            <a:off x="1257304" y="-352425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Opportunities Ahead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6700" y="2949228"/>
            <a:ext cx="8686800" cy="132343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Fragmented patient data</a:t>
            </a:r>
            <a:r>
              <a:rPr lang="en-US" sz="2000" dirty="0">
                <a:solidFill>
                  <a:srgbClr val="000000"/>
                </a:solidFill>
                <a:latin typeface="Century Gothic" pitchFamily="34" charset="0"/>
              </a:rPr>
              <a:t>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Reluctance of many clinicians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Availability of meaningful patient metrics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66700" y="4890406"/>
            <a:ext cx="8686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Introduce to students the concepts of EHR and HIT in general, and the contributions/roles of pharmacy in collecting data</a:t>
            </a:r>
            <a:endParaRPr lang="en-US" sz="2000" dirty="0">
              <a:solidFill>
                <a:srgbClr val="000000"/>
              </a:solidFill>
              <a:latin typeface="Century Gothic" pitchFamily="34" charset="0"/>
            </a:endParaRPr>
          </a:p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Discuss with pharmacy students the benefits and challenges in using analytics to track patient care</a:t>
            </a:r>
            <a:endParaRPr lang="en-US" sz="20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22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41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5" name="TextBox 24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3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31" grpId="0"/>
      <p:bldP spid="3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Top 10 Trends Countdown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A0F9-B614-4626-8BE1-D89881DBC384}" type="slidenum">
              <a:rPr lang="en-US" smtClean="0"/>
              <a:pPr/>
              <a:t>42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880843"/>
              </p:ext>
            </p:extLst>
          </p:nvPr>
        </p:nvGraphicFramePr>
        <p:xfrm>
          <a:off x="0" y="838200"/>
          <a:ext cx="91440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Consolidation of health care stakeholders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Widespread use of data and analytics in patient care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Spending and utilization for specialty pharmaceuticals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Medicaid expansion due to health care reform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Migration to value-oriented health care marketplace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Growth and performance of accountable care organizations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Role of technology in patient engagement</a:t>
                      </a:r>
                      <a:endParaRPr lang="en-US" sz="2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Increasing patient cost sharing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Health care everywhere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667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472713" cy="818685"/>
          </a:xfrm>
        </p:spPr>
        <p:txBody>
          <a:bodyPr anchor="ctr">
            <a:noAutofit/>
          </a:bodyPr>
          <a:lstStyle/>
          <a:p>
            <a:r>
              <a:rPr lang="en-US" sz="3000" dirty="0">
                <a:solidFill>
                  <a:srgbClr val="000000"/>
                </a:solidFill>
              </a:rPr>
              <a:t>Consolidation of Health Care Stakeholders</a:t>
            </a: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43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graphicFrame>
        <p:nvGraphicFramePr>
          <p:cNvPr id="12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0617333"/>
              </p:ext>
            </p:extLst>
          </p:nvPr>
        </p:nvGraphicFramePr>
        <p:xfrm>
          <a:off x="1009934" y="1121391"/>
          <a:ext cx="7888406" cy="4718304"/>
        </p:xfrm>
        <a:graphic>
          <a:graphicData uri="http://schemas.openxmlformats.org/drawingml/2006/table">
            <a:tbl>
              <a:tblPr/>
              <a:tblGrid>
                <a:gridCol w="7888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7957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Consolidation of Health Care Stakeholders is on the Rise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957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Decision-Making Will Become Centralized and Standardized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957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The Balance of Market Power Will Shift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957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Consolidation Creates New Opportunities in Health Information Technology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76909467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nip Diagonal Corner Rectangle 28"/>
          <p:cNvSpPr/>
          <p:nvPr/>
        </p:nvSpPr>
        <p:spPr>
          <a:xfrm>
            <a:off x="40823" y="920803"/>
            <a:ext cx="4454977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nip Diagonal Corner Rectangle 29"/>
          <p:cNvSpPr/>
          <p:nvPr/>
        </p:nvSpPr>
        <p:spPr>
          <a:xfrm>
            <a:off x="40823" y="3483677"/>
            <a:ext cx="4454977" cy="260152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nip Diagonal Corner Rectangle 30"/>
          <p:cNvSpPr/>
          <p:nvPr/>
        </p:nvSpPr>
        <p:spPr>
          <a:xfrm>
            <a:off x="4675254" y="964019"/>
            <a:ext cx="4261903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nip Diagonal Corner Rectangle 31"/>
          <p:cNvSpPr/>
          <p:nvPr/>
        </p:nvSpPr>
        <p:spPr>
          <a:xfrm>
            <a:off x="4675254" y="3472301"/>
            <a:ext cx="4261903" cy="260152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/>
              <a:t>Current Trends:</a:t>
            </a:r>
            <a:r>
              <a:rPr lang="da-DK" sz="2200" dirty="0"/>
              <a:t> </a:t>
            </a:r>
            <a:br>
              <a:rPr lang="da-DK" sz="2200" dirty="0"/>
            </a:br>
            <a:r>
              <a:rPr lang="en-US" dirty="0">
                <a:solidFill>
                  <a:srgbClr val="000000"/>
                </a:solidFill>
              </a:rPr>
              <a:t>Consolidation of Health Care Stakeholders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6826" y="1902075"/>
            <a:ext cx="4112075" cy="116531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Hospital MERGERS ON THE RISE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806032" y="1869123"/>
            <a:ext cx="4088932" cy="1446037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INCREASED HORIZONTAL INTEGRATION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6677" y="4436416"/>
            <a:ext cx="4388300" cy="164981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REACTIVE CONSOLIDATION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25082" y="4436416"/>
            <a:ext cx="4112075" cy="17267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COORDINATED </a:t>
            </a: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DECISION-MAKING</a:t>
            </a:r>
          </a:p>
        </p:txBody>
      </p:sp>
      <p:grpSp>
        <p:nvGrpSpPr>
          <p:cNvPr id="3" name="Group 25"/>
          <p:cNvGrpSpPr/>
          <p:nvPr/>
        </p:nvGrpSpPr>
        <p:grpSpPr>
          <a:xfrm>
            <a:off x="257175" y="3375532"/>
            <a:ext cx="3952875" cy="138794"/>
            <a:chOff x="0" y="3087769"/>
            <a:chExt cx="9144001" cy="138794"/>
          </a:xfrm>
        </p:grpSpPr>
        <p:cxnSp>
          <p:nvCxnSpPr>
            <p:cNvPr id="39" name="Straight Connector 38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25"/>
          <p:cNvGrpSpPr/>
          <p:nvPr/>
        </p:nvGrpSpPr>
        <p:grpSpPr>
          <a:xfrm rot="5400000">
            <a:off x="3370289" y="2005493"/>
            <a:ext cx="2308171" cy="138794"/>
            <a:chOff x="0" y="3087769"/>
            <a:chExt cx="9144001" cy="138794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5" name="Group 43"/>
          <p:cNvGrpSpPr/>
          <p:nvPr/>
        </p:nvGrpSpPr>
        <p:grpSpPr>
          <a:xfrm rot="5400000">
            <a:off x="3389339" y="4834418"/>
            <a:ext cx="2308171" cy="138794"/>
            <a:chOff x="0" y="3087769"/>
            <a:chExt cx="9144001" cy="138794"/>
          </a:xfrm>
        </p:grpSpPr>
        <p:cxnSp>
          <p:nvCxnSpPr>
            <p:cNvPr id="45" name="Straight Connector 44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Group 25"/>
          <p:cNvGrpSpPr/>
          <p:nvPr/>
        </p:nvGrpSpPr>
        <p:grpSpPr>
          <a:xfrm>
            <a:off x="4905375" y="3375532"/>
            <a:ext cx="3952875" cy="138794"/>
            <a:chOff x="0" y="3087769"/>
            <a:chExt cx="9144001" cy="138794"/>
          </a:xfrm>
        </p:grpSpPr>
        <p:cxnSp>
          <p:nvCxnSpPr>
            <p:cNvPr id="48" name="Straight Connector 47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4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44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19200" y="6383179"/>
            <a:ext cx="6629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1.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 Enders 2014;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2.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Brooks 2012;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3.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Genentech 2012;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4.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Hernandez 2013</a:t>
            </a:r>
          </a:p>
        </p:txBody>
      </p:sp>
      <p:sp>
        <p:nvSpPr>
          <p:cNvPr id="28" name="TextBox 27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2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9218" name="Picture 2" descr="C:\Program Files (x86)\Microsoft Office\MEDIA\CAGCAT10\j0233018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779" y="2975213"/>
            <a:ext cx="840384" cy="853684"/>
          </a:xfrm>
          <a:prstGeom prst="snip2DiagRect">
            <a:avLst>
              <a:gd name="adj1" fmla="val 0"/>
              <a:gd name="adj2" fmla="val 29659"/>
            </a:avLst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/>
              <a:t>Looking Ahead:</a:t>
            </a:r>
            <a:r>
              <a:rPr lang="da-DK" sz="2200" dirty="0"/>
              <a:t> </a:t>
            </a:r>
            <a:r>
              <a:rPr lang="en-US" dirty="0">
                <a:solidFill>
                  <a:srgbClr val="000000"/>
                </a:solidFill>
              </a:rPr>
              <a:t>Consolidation of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Health Care Stakeholders</a:t>
            </a:r>
          </a:p>
        </p:txBody>
      </p:sp>
      <p:sp>
        <p:nvSpPr>
          <p:cNvPr id="22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45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3" name="TextBox 22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2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grpSp>
        <p:nvGrpSpPr>
          <p:cNvPr id="25" name="Group 26"/>
          <p:cNvGrpSpPr/>
          <p:nvPr/>
        </p:nvGrpSpPr>
        <p:grpSpPr>
          <a:xfrm>
            <a:off x="0" y="4748238"/>
            <a:ext cx="9144001" cy="138794"/>
            <a:chOff x="0" y="3087769"/>
            <a:chExt cx="9144001" cy="138794"/>
          </a:xfrm>
        </p:grpSpPr>
        <p:cxnSp>
          <p:nvCxnSpPr>
            <p:cNvPr id="27" name="Straight Connector 26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32" name="Group 25"/>
          <p:cNvGrpSpPr/>
          <p:nvPr/>
        </p:nvGrpSpPr>
        <p:grpSpPr>
          <a:xfrm>
            <a:off x="38100" y="1072696"/>
            <a:ext cx="9144001" cy="138794"/>
            <a:chOff x="0" y="3087769"/>
            <a:chExt cx="9144001" cy="138794"/>
          </a:xfrm>
        </p:grpSpPr>
        <p:cxnSp>
          <p:nvCxnSpPr>
            <p:cNvPr id="34" name="Straight Connector 33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3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36" name="Group 25"/>
          <p:cNvGrpSpPr/>
          <p:nvPr/>
        </p:nvGrpSpPr>
        <p:grpSpPr>
          <a:xfrm>
            <a:off x="0" y="3049610"/>
            <a:ext cx="9144001" cy="138794"/>
            <a:chOff x="0" y="3087769"/>
            <a:chExt cx="9144001" cy="138794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3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39" name="TextBox 38"/>
          <p:cNvSpPr txBox="1"/>
          <p:nvPr/>
        </p:nvSpPr>
        <p:spPr>
          <a:xfrm>
            <a:off x="304800" y="1494432"/>
            <a:ext cx="8686800" cy="1369606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Increased use of data and technology</a:t>
            </a:r>
            <a:endParaRPr lang="en-US" sz="2000" dirty="0">
              <a:solidFill>
                <a:srgbClr val="000000"/>
              </a:solidFill>
              <a:latin typeface="Century Gothic" pitchFamily="34" charset="0"/>
            </a:endParaRP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Increased care efficiency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More negotiating power</a:t>
            </a:r>
            <a:endParaRPr lang="en-US" sz="20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42" name="Round Same Side Corner Rectangle 41"/>
          <p:cNvSpPr/>
          <p:nvPr/>
        </p:nvSpPr>
        <p:spPr bwMode="auto">
          <a:xfrm rot="5400000" flipH="1">
            <a:off x="1257304" y="-352425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Opportunities Ahead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04800" y="3451632"/>
            <a:ext cx="8686800" cy="116955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Gaps in data on longitudinal patient outcomes and the health care supply chain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Shifts in the conventional provider role</a:t>
            </a:r>
            <a:endParaRPr lang="en-US" sz="20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04800" y="5108821"/>
            <a:ext cx="8686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Bef>
                <a:spcPts val="12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Ensure pharmacy students are prepared to work in an environment characterized by changing payment models and IDNs and can critically analyze the pharmaceutical purchasing/supply chain</a:t>
            </a:r>
          </a:p>
        </p:txBody>
      </p:sp>
      <p:sp>
        <p:nvSpPr>
          <p:cNvPr id="20" name="Round Same Side Corner Rectangle 19"/>
          <p:cNvSpPr/>
          <p:nvPr/>
        </p:nvSpPr>
        <p:spPr bwMode="auto">
          <a:xfrm rot="5400000" flipH="1">
            <a:off x="1257300" y="3345580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lumMod val="75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lIns="0" rIns="0" rtlCol="0" anchor="ctr"/>
          <a:lstStyle/>
          <a:p>
            <a:pPr marL="525463" algn="just" fontAlgn="auto" latinLnBrk="0">
              <a:lnSpc>
                <a:spcPct val="85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500" b="1" i="1" kern="0" dirty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For Educators</a:t>
            </a:r>
          </a:p>
        </p:txBody>
      </p:sp>
      <p:sp>
        <p:nvSpPr>
          <p:cNvPr id="21" name="Round Same Side Corner Rectangle 20"/>
          <p:cNvSpPr/>
          <p:nvPr/>
        </p:nvSpPr>
        <p:spPr bwMode="auto">
          <a:xfrm rot="5400000" flipH="1">
            <a:off x="1257300" y="1689365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>
              <a:lumMod val="50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 algn="just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Challenges Ahead</a:t>
            </a:r>
          </a:p>
        </p:txBody>
      </p:sp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20" grpId="0" animBg="1"/>
      <p:bldP spid="2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Top 10 Trends Countdown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A0F9-B614-4626-8BE1-D89881DBC384}" type="slidenum">
              <a:rPr lang="en-US" smtClean="0"/>
              <a:pPr/>
              <a:t>46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413172"/>
              </p:ext>
            </p:extLst>
          </p:nvPr>
        </p:nvGraphicFramePr>
        <p:xfrm>
          <a:off x="0" y="838200"/>
          <a:ext cx="91440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entury Gothic" pitchFamily="34" charset="0"/>
                          <a:ea typeface="+mn-ea"/>
                          <a:cs typeface="+mn-cs"/>
                        </a:rPr>
                        <a:t>Migration from fee-for-service to new provider payment models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Consolidation of health care stakeholders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Widespread use of data and analytics in patient care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Spending and utilization for specialty pharmaceuticals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Medicaid expansion due to health care reform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Migration to value-oriented health care marketplace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Growth and performance of accountable care organizations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Role of technology in patient engagement</a:t>
                      </a:r>
                      <a:endParaRPr lang="en-US" sz="2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Increasing patient cost sharing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Health care everywhere</a:t>
                      </a:r>
                      <a:endParaRPr lang="en-US" sz="20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05449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-27296"/>
            <a:ext cx="9143999" cy="818685"/>
          </a:xfrm>
        </p:spPr>
        <p:txBody>
          <a:bodyPr rIns="822960" anchor="ctr">
            <a:no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Migration from FFS to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New Provider Payment Models</a:t>
            </a: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47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0" name="TextBox 9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1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graphicFrame>
        <p:nvGraphicFramePr>
          <p:cNvPr id="7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2190617"/>
              </p:ext>
            </p:extLst>
          </p:nvPr>
        </p:nvGraphicFramePr>
        <p:xfrm>
          <a:off x="1009934" y="1121391"/>
          <a:ext cx="7888406" cy="4718304"/>
        </p:xfrm>
        <a:graphic>
          <a:graphicData uri="http://schemas.openxmlformats.org/drawingml/2006/table">
            <a:tbl>
              <a:tblPr/>
              <a:tblGrid>
                <a:gridCol w="7888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79576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Focus on Paying for Accountability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9576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Stakeholders are Employing a Variety of New Models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9576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Payers Hold the Responsibility for Designing Balanced Models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9576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Payment Changes are Shifting Care Delivery Practices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nip Diagonal Corner Rectangle 26"/>
          <p:cNvSpPr/>
          <p:nvPr/>
        </p:nvSpPr>
        <p:spPr>
          <a:xfrm>
            <a:off x="40823" y="920803"/>
            <a:ext cx="4454977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nip Diagonal Corner Rectangle 28"/>
          <p:cNvSpPr/>
          <p:nvPr/>
        </p:nvSpPr>
        <p:spPr>
          <a:xfrm>
            <a:off x="40823" y="3456381"/>
            <a:ext cx="4454977" cy="260152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nip Diagonal Corner Rectangle 29"/>
          <p:cNvSpPr/>
          <p:nvPr/>
        </p:nvSpPr>
        <p:spPr>
          <a:xfrm>
            <a:off x="4675254" y="964019"/>
            <a:ext cx="4261903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nip Diagonal Corner Rectangle 30"/>
          <p:cNvSpPr/>
          <p:nvPr/>
        </p:nvSpPr>
        <p:spPr>
          <a:xfrm>
            <a:off x="4675254" y="3472301"/>
            <a:ext cx="4261903" cy="260152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296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/>
              <a:t>Current Trends:</a:t>
            </a:r>
            <a:r>
              <a:rPr lang="da-DK" sz="2200" dirty="0"/>
              <a:t> </a:t>
            </a:r>
            <a:r>
              <a:rPr lang="en-US" dirty="0">
                <a:solidFill>
                  <a:srgbClr val="000000"/>
                </a:solidFill>
              </a:rPr>
              <a:t>Migration from FFS to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New Provider Payment Models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6826" y="736600"/>
            <a:ext cx="4112075" cy="225128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Bundled payments in oncology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19200" y="6459379"/>
            <a:ext cx="6629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1.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 Magellan Pharmacy Solutions 2012;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2.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 Zellmer 2013;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3.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 RWJF 2013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806032" y="753130"/>
            <a:ext cx="4088932" cy="2260155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Bundled payments in hospitals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6677" y="3685776"/>
            <a:ext cx="4388300" cy="221124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bundled payments are successful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25082" y="3732354"/>
            <a:ext cx="4112075" cy="221124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16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Collaboration IS KEY IN DESIGNING NEW MODELS</a:t>
            </a:r>
          </a:p>
        </p:txBody>
      </p:sp>
      <p:grpSp>
        <p:nvGrpSpPr>
          <p:cNvPr id="3" name="Group 25"/>
          <p:cNvGrpSpPr/>
          <p:nvPr/>
        </p:nvGrpSpPr>
        <p:grpSpPr>
          <a:xfrm>
            <a:off x="257175" y="3375532"/>
            <a:ext cx="3952875" cy="138794"/>
            <a:chOff x="0" y="3087769"/>
            <a:chExt cx="9144001" cy="138794"/>
          </a:xfrm>
        </p:grpSpPr>
        <p:cxnSp>
          <p:nvCxnSpPr>
            <p:cNvPr id="39" name="Straight Connector 38"/>
            <p:cNvCxnSpPr/>
            <p:nvPr/>
          </p:nvCxnSpPr>
          <p:spPr bwMode="auto">
            <a:xfrm>
              <a:off x="0" y="3087769"/>
              <a:ext cx="9144001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110675"/>
              <a:ext cx="9144001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25"/>
          <p:cNvGrpSpPr/>
          <p:nvPr/>
        </p:nvGrpSpPr>
        <p:grpSpPr>
          <a:xfrm rot="5400000">
            <a:off x="3370289" y="2005493"/>
            <a:ext cx="2308171" cy="138794"/>
            <a:chOff x="0" y="3087769"/>
            <a:chExt cx="9144001" cy="138794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0" y="3087769"/>
              <a:ext cx="9144001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110675"/>
              <a:ext cx="9144001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5" name="Group 43"/>
          <p:cNvGrpSpPr/>
          <p:nvPr/>
        </p:nvGrpSpPr>
        <p:grpSpPr>
          <a:xfrm rot="5400000">
            <a:off x="3389339" y="4834418"/>
            <a:ext cx="2308171" cy="138794"/>
            <a:chOff x="0" y="3087769"/>
            <a:chExt cx="9144001" cy="138794"/>
          </a:xfrm>
        </p:grpSpPr>
        <p:cxnSp>
          <p:nvCxnSpPr>
            <p:cNvPr id="45" name="Straight Connector 44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Group 25"/>
          <p:cNvGrpSpPr/>
          <p:nvPr/>
        </p:nvGrpSpPr>
        <p:grpSpPr>
          <a:xfrm>
            <a:off x="4905375" y="3375532"/>
            <a:ext cx="3952875" cy="138794"/>
            <a:chOff x="0" y="3087769"/>
            <a:chExt cx="9144001" cy="138794"/>
          </a:xfrm>
        </p:grpSpPr>
        <p:cxnSp>
          <p:nvCxnSpPr>
            <p:cNvPr id="48" name="Straight Connector 47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4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48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6" name="TextBox 25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1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10242" name="Picture 2" descr="C:\Users\fifi2014\AppData\Local\Microsoft\Windows\Temporary Internet Files\Content.IE5\2KWVL03S\MC900440391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6457" y="2987885"/>
            <a:ext cx="856397" cy="8563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6"/>
          <p:cNvGrpSpPr/>
          <p:nvPr/>
        </p:nvGrpSpPr>
        <p:grpSpPr>
          <a:xfrm>
            <a:off x="0" y="5058311"/>
            <a:ext cx="9144001" cy="138794"/>
            <a:chOff x="0" y="3087769"/>
            <a:chExt cx="9144001" cy="138794"/>
          </a:xfrm>
        </p:grpSpPr>
        <p:cxnSp>
          <p:nvCxnSpPr>
            <p:cNvPr id="28" name="Straight Connector 27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25"/>
          <p:cNvGrpSpPr/>
          <p:nvPr/>
        </p:nvGrpSpPr>
        <p:grpSpPr>
          <a:xfrm>
            <a:off x="38100" y="1072696"/>
            <a:ext cx="9144001" cy="138794"/>
            <a:chOff x="0" y="3087769"/>
            <a:chExt cx="9144001" cy="138794"/>
          </a:xfrm>
        </p:grpSpPr>
        <p:cxnSp>
          <p:nvCxnSpPr>
            <p:cNvPr id="20" name="Straight Connector 19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Group 25"/>
          <p:cNvGrpSpPr/>
          <p:nvPr/>
        </p:nvGrpSpPr>
        <p:grpSpPr>
          <a:xfrm>
            <a:off x="0" y="3063405"/>
            <a:ext cx="9144001" cy="138794"/>
            <a:chOff x="0" y="3087769"/>
            <a:chExt cx="9144001" cy="138794"/>
          </a:xfrm>
        </p:grpSpPr>
        <p:cxnSp>
          <p:nvCxnSpPr>
            <p:cNvPr id="12" name="Straight Connector 11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/>
              <a:t>Looking </a:t>
            </a:r>
            <a:r>
              <a:rPr lang="da-DK" sz="2200" b="1" dirty="0" err="1"/>
              <a:t>Ahead</a:t>
            </a:r>
            <a:r>
              <a:rPr lang="da-DK" sz="2200" b="1" dirty="0"/>
              <a:t>:</a:t>
            </a:r>
            <a:r>
              <a:rPr lang="da-DK" sz="2200" dirty="0"/>
              <a:t> </a:t>
            </a:r>
            <a:r>
              <a:rPr lang="en-US" dirty="0">
                <a:solidFill>
                  <a:srgbClr val="000000"/>
                </a:solidFill>
              </a:rPr>
              <a:t>Migration from FFS to New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Provider Payment Models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342072"/>
            <a:ext cx="8686800" cy="1369606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High-quality patient outcomes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Reduced costs for government and commercial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New approaches for care delivery</a:t>
            </a:r>
            <a:endParaRPr lang="en-US" sz="20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 bwMode="auto">
          <a:xfrm rot="5400000" flipH="1">
            <a:off x="1255404" y="3647739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lumMod val="75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lIns="0" rIns="0" rtlCol="0" anchor="ctr"/>
          <a:lstStyle/>
          <a:p>
            <a:pPr marL="525463" algn="just" fontAlgn="auto" latinLnBrk="0">
              <a:lnSpc>
                <a:spcPct val="85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500" b="1" i="1" kern="0" dirty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For Educators</a:t>
            </a:r>
          </a:p>
        </p:txBody>
      </p:sp>
      <p:sp>
        <p:nvSpPr>
          <p:cNvPr id="18" name="Round Same Side Corner Rectangle 17"/>
          <p:cNvSpPr/>
          <p:nvPr/>
        </p:nvSpPr>
        <p:spPr bwMode="auto">
          <a:xfrm rot="5400000" flipH="1">
            <a:off x="1255404" y="1638300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>
              <a:lumMod val="50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 algn="just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Challenges Ahead</a:t>
            </a:r>
          </a:p>
        </p:txBody>
      </p:sp>
      <p:sp>
        <p:nvSpPr>
          <p:cNvPr id="17" name="Round Same Side Corner Rectangle 16"/>
          <p:cNvSpPr/>
          <p:nvPr/>
        </p:nvSpPr>
        <p:spPr bwMode="auto">
          <a:xfrm rot="5400000" flipH="1">
            <a:off x="1257304" y="-352425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 algn="just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Opportunities Ahead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8514" y="3252921"/>
            <a:ext cx="8686800" cy="163121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Lack of long-term data on performance </a:t>
            </a:r>
            <a:endParaRPr lang="en-US" sz="2000" dirty="0">
              <a:solidFill>
                <a:srgbClr val="000000"/>
              </a:solidFill>
              <a:latin typeface="Century Gothic" pitchFamily="34" charset="0"/>
            </a:endParaRP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Potential abandonment/reduction of care for certain high-cost chronic diseases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Ability of providers to identify and reduce waste</a:t>
            </a:r>
            <a:endParaRPr lang="en-US" sz="20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4800" y="5402014"/>
            <a:ext cx="88392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Payment reform will need to be an evolving process </a:t>
            </a:r>
          </a:p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b="1" spc="-30" dirty="0">
                <a:solidFill>
                  <a:srgbClr val="000000"/>
                </a:solidFill>
                <a:latin typeface="Century Gothic" pitchFamily="34" charset="0"/>
              </a:rPr>
              <a:t>Illustrate opportunities for pharmacists to provide value in such systems</a:t>
            </a:r>
            <a:endParaRPr lang="en-US" sz="2000" spc="-3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22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49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3" name="TextBox 22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1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31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200429" y="1401780"/>
            <a:ext cx="4237515" cy="3733746"/>
            <a:chOff x="5165949" y="1905000"/>
            <a:chExt cx="3137739" cy="2868248"/>
          </a:xfrm>
        </p:grpSpPr>
        <p:pic>
          <p:nvPicPr>
            <p:cNvPr id="11" name="Picture 10" descr="triangl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90110" y="2198081"/>
              <a:ext cx="2930051" cy="2571262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5408228" y="4312116"/>
              <a:ext cx="2412476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>
                  <a:solidFill>
                    <a:schemeClr val="bg1"/>
                  </a:solidFill>
                </a:rPr>
                <a:t>Improving Pt Satisfaction and </a:t>
              </a:r>
              <a:br>
                <a:rPr lang="en-US" sz="1050" b="1" dirty="0">
                  <a:solidFill>
                    <a:schemeClr val="bg1"/>
                  </a:solidFill>
                </a:rPr>
              </a:br>
              <a:r>
                <a:rPr lang="en-US" sz="1050" b="1" dirty="0">
                  <a:solidFill>
                    <a:schemeClr val="bg1"/>
                  </a:solidFill>
                </a:rPr>
                <a:t>Care Quality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 rot="3717101">
              <a:off x="6374630" y="3444971"/>
              <a:ext cx="220664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>
                  <a:solidFill>
                    <a:schemeClr val="bg1"/>
                  </a:solidFill>
                </a:rPr>
                <a:t>Improving Affordability of Care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17941092">
              <a:off x="4806446" y="3203006"/>
              <a:ext cx="274320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>
                  <a:solidFill>
                    <a:schemeClr val="bg1"/>
                  </a:solidFill>
                </a:rPr>
                <a:t>Improving Population Health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5165949" y="4441094"/>
              <a:ext cx="320431" cy="320431"/>
            </a:xfrm>
            <a:prstGeom prst="ellipse">
              <a:avLst/>
            </a:prstGeom>
            <a:solidFill>
              <a:srgbClr val="00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7983257" y="4452817"/>
              <a:ext cx="320431" cy="32043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6615703" y="1905000"/>
              <a:ext cx="320431" cy="320431"/>
            </a:xfrm>
            <a:prstGeom prst="ellipse">
              <a:avLst/>
            </a:prstGeom>
            <a:solidFill>
              <a:srgbClr val="00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10851"/>
          </a:xfrm>
        </p:spPr>
        <p:txBody>
          <a:bodyPr>
            <a:normAutofit/>
          </a:bodyPr>
          <a:lstStyle/>
          <a:p>
            <a:r>
              <a:rPr lang="en-US" sz="2400" dirty="0"/>
              <a:t>The US health care system is in </a:t>
            </a:r>
            <a:br>
              <a:rPr lang="en-US" sz="2400" dirty="0"/>
            </a:br>
            <a:r>
              <a:rPr lang="en-US" sz="2400" dirty="0"/>
              <a:t>a constant state of change </a:t>
            </a:r>
          </a:p>
          <a:p>
            <a:r>
              <a:rPr lang="en-US" sz="2400" dirty="0"/>
              <a:t>The Patient Protection and </a:t>
            </a:r>
            <a:br>
              <a:rPr lang="en-US" sz="2400" dirty="0"/>
            </a:br>
            <a:r>
              <a:rPr lang="en-US" sz="2400" dirty="0"/>
              <a:t>Affordable Care Act (ACA) </a:t>
            </a:r>
            <a:br>
              <a:rPr lang="en-US" sz="2400" dirty="0"/>
            </a:br>
            <a:r>
              <a:rPr lang="en-US" sz="2400" dirty="0"/>
              <a:t>placed the “Triple Aim” of </a:t>
            </a:r>
            <a:br>
              <a:rPr lang="en-US" sz="2400" dirty="0"/>
            </a:br>
            <a:r>
              <a:rPr lang="en-US" sz="2400" dirty="0"/>
              <a:t>health care center stage</a:t>
            </a:r>
          </a:p>
        </p:txBody>
      </p:sp>
      <p:sp>
        <p:nvSpPr>
          <p:cNvPr id="5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5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Top Ten Emerging Health Care Trends</a:t>
            </a:r>
          </a:p>
        </p:txBody>
      </p:sp>
      <p:sp>
        <p:nvSpPr>
          <p:cNvPr id="5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50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557673"/>
              </p:ext>
            </p:extLst>
          </p:nvPr>
        </p:nvGraphicFramePr>
        <p:xfrm>
          <a:off x="304800" y="838200"/>
          <a:ext cx="85344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74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entury Gothic" pitchFamily="34" charset="0"/>
                          <a:ea typeface="+mn-ea"/>
                          <a:cs typeface="+mn-cs"/>
                        </a:rPr>
                        <a:t>Migration from fee-for-service to new provider payment models</a:t>
                      </a: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Consolidation of health care stakeholders</a:t>
                      </a: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Widespread use of data and analytics in patient care</a:t>
                      </a: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Spending and utilization for specialty pharmaceuticals</a:t>
                      </a: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Medicaid expansion due to health care reform</a:t>
                      </a: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Migration to value-oriented health care marketplace</a:t>
                      </a: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Growth and performance of accountable care organizations</a:t>
                      </a: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Role of technology in patient engagement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Increasing patient cost sharing</a:t>
                      </a: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Health care everywhere</a:t>
                      </a: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237673"/>
            <a:ext cx="8993875" cy="88708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wrap="square">
            <a:noAutofit/>
          </a:bodyPr>
          <a:lstStyle/>
          <a:p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Outline</a:t>
            </a:r>
          </a:p>
        </p:txBody>
      </p:sp>
      <p:sp>
        <p:nvSpPr>
          <p:cNvPr id="7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51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422977" y="990600"/>
            <a:ext cx="8229600" cy="2447337"/>
          </a:xfrm>
          <a:prstGeom prst="rect">
            <a:avLst/>
          </a:prstGeom>
          <a:ln>
            <a:noFill/>
          </a:ln>
        </p:spPr>
        <p:txBody>
          <a:bodyPr lIns="182880" tIns="182880" rIns="182880" bIns="274320">
            <a:spAutoFit/>
          </a:bodyPr>
          <a:lstStyle/>
          <a:p>
            <a:pPr marL="342900" lvl="1" indent="-342900" hangingPunct="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2575" algn="l"/>
              </a:tabLst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ＭＳ Ｐゴシック" pitchFamily="-111" charset="-128"/>
                <a:cs typeface="ＭＳ Ｐゴシック" pitchFamily="-111" charset="-128"/>
              </a:rPr>
              <a:t>Study Background and Objectives</a:t>
            </a:r>
          </a:p>
          <a:p>
            <a:pPr marL="342900" lvl="1" indent="-342900" hangingPunct="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2575" algn="l"/>
              </a:tabLst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Top Ten Emerging Health Care Trends</a:t>
            </a:r>
            <a:endParaRPr lang="en-GB" sz="24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  <a:p>
            <a:pPr marL="342900" lvl="1" indent="-342900" hangingPunct="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2575" algn="l"/>
              </a:tabLst>
              <a:defRPr/>
            </a:pPr>
            <a:r>
              <a:rPr lang="en-US" sz="2400" b="1" dirty="0">
                <a:solidFill>
                  <a:srgbClr val="7030A0"/>
                </a:solidFill>
                <a:latin typeface="Century Gothic" pitchFamily="34" charset="0"/>
              </a:rPr>
              <a:t>Implications of Emerging Trends for Pharmacy Educators</a:t>
            </a:r>
            <a:endParaRPr lang="en-GB" sz="2400" b="1" dirty="0">
              <a:solidFill>
                <a:srgbClr val="7030A0"/>
              </a:solidFill>
              <a:latin typeface="Century Gothic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2143" y="-52614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Implications For Pharmacy Educators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54083"/>
            <a:ext cx="9144001" cy="115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08028" y="1821564"/>
            <a:ext cx="8686800" cy="2446824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marL="228600" indent="-228600" fontAlgn="base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4F81BD"/>
                </a:solidFill>
                <a:latin typeface="Century Gothic" pitchFamily="34" charset="0"/>
              </a:rPr>
              <a:t>The role of pharmacy will continue to expand</a:t>
            </a:r>
            <a:endParaRPr lang="en-US" sz="2000" dirty="0">
              <a:solidFill>
                <a:prstClr val="black"/>
              </a:solidFill>
              <a:latin typeface="Century Gothic" pitchFamily="34" charset="0"/>
            </a:endParaRPr>
          </a:p>
          <a:p>
            <a:pPr marL="228600" indent="-228600" fontAlgn="base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4F81BD"/>
                </a:solidFill>
                <a:latin typeface="Century Gothic" pitchFamily="34" charset="0"/>
              </a:rPr>
              <a:t>Pharmacists will be more integrated on patient care teams</a:t>
            </a:r>
            <a:endParaRPr lang="en-US" sz="2000" dirty="0">
              <a:solidFill>
                <a:prstClr val="black"/>
              </a:solidFill>
              <a:latin typeface="Century Gothic" pitchFamily="34" charset="0"/>
            </a:endParaRPr>
          </a:p>
          <a:p>
            <a:pPr marL="228600" indent="-228600" fontAlgn="base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4F81BD"/>
                </a:solidFill>
                <a:latin typeface="Century Gothic" pitchFamily="34" charset="0"/>
              </a:rPr>
              <a:t>Utilization of health information and patient technologies by pharmacists</a:t>
            </a:r>
            <a:endParaRPr lang="en-US" sz="2000" dirty="0">
              <a:solidFill>
                <a:prstClr val="black"/>
              </a:solidFill>
              <a:latin typeface="Century Gothic" pitchFamily="34" charset="0"/>
            </a:endParaRPr>
          </a:p>
          <a:p>
            <a:pPr marL="228600" indent="-228600" fontAlgn="base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4F81BD"/>
                </a:solidFill>
                <a:latin typeface="Century Gothic" pitchFamily="34" charset="0"/>
              </a:rPr>
              <a:t>Improving value through improved medication adherence and persistence</a:t>
            </a:r>
            <a:endParaRPr lang="en-US" sz="2000" dirty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8" name="Round Same Side Corner Rectangle 7"/>
          <p:cNvSpPr/>
          <p:nvPr/>
        </p:nvSpPr>
        <p:spPr bwMode="auto">
          <a:xfrm rot="5400000" flipH="1">
            <a:off x="1257300" y="95633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lIns="0" tIns="0" rIns="0" bIns="0" rtlCol="0" anchor="ctr" anchorCtr="0"/>
          <a:lstStyle/>
          <a:p>
            <a:pPr marL="525463" fontAlgn="base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</a:pPr>
            <a:r>
              <a:rPr lang="en-US" sz="1600" b="1" i="1" kern="0" dirty="0">
                <a:solidFill>
                  <a:prstClr val="white"/>
                </a:solidFill>
                <a:latin typeface="Century Gothic" pitchFamily="34" charset="0"/>
                <a:ea typeface="맑은 고딕" pitchFamily="50" charset="-127"/>
              </a:rPr>
              <a:t>Opportunities Ahead</a:t>
            </a:r>
          </a:p>
        </p:txBody>
      </p:sp>
      <p:grpSp>
        <p:nvGrpSpPr>
          <p:cNvPr id="3" name="Group 25"/>
          <p:cNvGrpSpPr/>
          <p:nvPr/>
        </p:nvGrpSpPr>
        <p:grpSpPr>
          <a:xfrm>
            <a:off x="0" y="4441347"/>
            <a:ext cx="9144001" cy="138794"/>
            <a:chOff x="0" y="3087769"/>
            <a:chExt cx="9144001" cy="138794"/>
          </a:xfrm>
        </p:grpSpPr>
        <p:cxnSp>
          <p:nvCxnSpPr>
            <p:cNvPr id="10" name="Straight Connector 9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15" name="Rectangle 14"/>
          <p:cNvSpPr/>
          <p:nvPr/>
        </p:nvSpPr>
        <p:spPr>
          <a:xfrm>
            <a:off x="208028" y="4770083"/>
            <a:ext cx="8686800" cy="163121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28600" indent="-228600" fontAlgn="base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4F81BD"/>
                </a:solidFill>
                <a:latin typeface="Century Gothic" pitchFamily="34" charset="0"/>
              </a:rPr>
              <a:t>Continuing to demonstrate pharmacy value in evolving systems, especially in coordination of care</a:t>
            </a:r>
            <a:endParaRPr lang="en-US" sz="2000" dirty="0">
              <a:solidFill>
                <a:prstClr val="black"/>
              </a:solidFill>
              <a:latin typeface="Century Gothic" pitchFamily="34" charset="0"/>
            </a:endParaRPr>
          </a:p>
          <a:p>
            <a:pPr marL="228600" indent="-228600" fontAlgn="base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4F81BD"/>
                </a:solidFill>
                <a:latin typeface="Century Gothic" pitchFamily="34" charset="0"/>
              </a:rPr>
              <a:t>Managing specialty pharmaceutical trends</a:t>
            </a:r>
          </a:p>
          <a:p>
            <a:pPr marL="228600" indent="-228600" fontAlgn="base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4F81BD"/>
                </a:solidFill>
                <a:latin typeface="Century Gothic" pitchFamily="34" charset="0"/>
              </a:rPr>
              <a:t>Understanding the complexities of payment reform and risk sharing</a:t>
            </a:r>
            <a:endParaRPr lang="en-US" sz="2000" dirty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7" name="Round Same Side Corner Rectangle 6"/>
          <p:cNvSpPr/>
          <p:nvPr/>
        </p:nvSpPr>
        <p:spPr bwMode="auto">
          <a:xfrm rot="5400000" flipH="1">
            <a:off x="1257300" y="3011088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 fontAlgn="base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</a:pPr>
            <a:r>
              <a:rPr lang="en-US" sz="1600" b="1" i="1" kern="0" dirty="0">
                <a:solidFill>
                  <a:prstClr val="white"/>
                </a:solidFill>
                <a:latin typeface="Century Gothic" pitchFamily="34" charset="0"/>
                <a:ea typeface="맑은 고딕" pitchFamily="50" charset="-127"/>
              </a:rPr>
              <a:t>Challenges Ahead</a:t>
            </a:r>
          </a:p>
        </p:txBody>
      </p:sp>
      <p:grpSp>
        <p:nvGrpSpPr>
          <p:cNvPr id="5" name="Group 7"/>
          <p:cNvGrpSpPr>
            <a:grpSpLocks noChangeAspect="1"/>
          </p:cNvGrpSpPr>
          <p:nvPr/>
        </p:nvGrpSpPr>
        <p:grpSpPr>
          <a:xfrm>
            <a:off x="8186928" y="85412"/>
            <a:ext cx="804672" cy="447988"/>
            <a:chOff x="4860631" y="1844509"/>
            <a:chExt cx="1801638" cy="1003034"/>
          </a:xfrm>
        </p:grpSpPr>
        <p:sp>
          <p:nvSpPr>
            <p:cNvPr id="17" name="Rounded Rectangle 16"/>
            <p:cNvSpPr/>
            <p:nvPr/>
          </p:nvSpPr>
          <p:spPr>
            <a:xfrm>
              <a:off x="4860631" y="1844509"/>
              <a:ext cx="1801638" cy="1003034"/>
            </a:xfrm>
            <a:prstGeom prst="roundRect">
              <a:avLst/>
            </a:prstGeom>
            <a:solidFill>
              <a:srgbClr val="B7CC37">
                <a:alpha val="60000"/>
              </a:srgbClr>
            </a:solidFill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1450" y="2009847"/>
              <a:ext cx="720000" cy="720000"/>
            </a:xfrm>
            <a:prstGeom prst="rect">
              <a:avLst/>
            </a:prstGeom>
          </p:spPr>
        </p:pic>
      </p:grpSp>
      <p:sp>
        <p:nvSpPr>
          <p:cNvPr id="19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E661A0F9-B614-4626-8BE1-D89881DBC384}" type="slidenum">
              <a:rPr lang="en-US" sz="1200" smtClean="0">
                <a:solidFill>
                  <a:prstClr val="white"/>
                </a:solidFill>
                <a:latin typeface="Century Gothic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en-US" sz="1200" dirty="0">
              <a:solidFill>
                <a:prstClr val="white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878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2" y="195022"/>
            <a:ext cx="8226425" cy="764275"/>
          </a:xfrm>
        </p:spPr>
        <p:txBody>
          <a:bodyPr>
            <a:noAutofit/>
          </a:bodyPr>
          <a:lstStyle/>
          <a:p>
            <a:r>
              <a:rPr lang="en-US" sz="2400" dirty="0"/>
              <a:t>The Education of Pharmacy Students Must Reflect Today’s Changes and Emerging Trends</a:t>
            </a:r>
            <a:br>
              <a:rPr lang="en-US" sz="2400" b="1" dirty="0"/>
            </a:br>
            <a:endParaRPr lang="en-US" sz="2400" dirty="0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066800"/>
            <a:ext cx="8229600" cy="400109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600"/>
              </a:spcAft>
              <a:buClrTx/>
            </a:pPr>
            <a:r>
              <a:rPr lang="en-US" sz="2400" dirty="0"/>
              <a:t>Health care stakeholders are increasingly asked to do more with less</a:t>
            </a:r>
          </a:p>
          <a:p>
            <a:pPr lvl="1" fontAlgn="auto">
              <a:spcBef>
                <a:spcPts val="600"/>
              </a:spcBef>
              <a:spcAft>
                <a:spcPts val="600"/>
              </a:spcAft>
              <a:buClrTx/>
            </a:pPr>
            <a:r>
              <a:rPr lang="en-US" sz="2000" dirty="0"/>
              <a:t>Costs of medicines escalating in parallel with growing requirements for improved patient outcomes</a:t>
            </a:r>
          </a:p>
          <a:p>
            <a:pPr lvl="1" fontAlgn="auto">
              <a:spcBef>
                <a:spcPts val="600"/>
              </a:spcBef>
              <a:spcAft>
                <a:spcPts val="600"/>
              </a:spcAft>
              <a:buClrTx/>
            </a:pPr>
            <a:r>
              <a:rPr lang="en-US" sz="2000" dirty="0"/>
              <a:t>Migration from volume to value in the health care marketplace</a:t>
            </a:r>
          </a:p>
          <a:p>
            <a:pPr fontAlgn="auto">
              <a:spcBef>
                <a:spcPts val="600"/>
              </a:spcBef>
              <a:spcAft>
                <a:spcPts val="600"/>
              </a:spcAft>
              <a:buClrTx/>
            </a:pPr>
            <a:r>
              <a:rPr lang="en-US" sz="2400" dirty="0"/>
              <a:t>Current need to identify and assess the impact of the rapidly changing dynamics in the US health care system to proactively prepare for expected changes</a:t>
            </a:r>
          </a:p>
        </p:txBody>
      </p:sp>
    </p:spTree>
    <p:extLst>
      <p:ext uri="{BB962C8B-B14F-4D97-AF65-F5344CB8AC3E}">
        <p14:creationId xmlns:p14="http://schemas.microsoft.com/office/powerpoint/2010/main" val="291784109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Goals of the Research Initiative</a:t>
            </a:r>
            <a:endParaRPr lang="en-US" dirty="0"/>
          </a:p>
        </p:txBody>
      </p:sp>
      <p:sp>
        <p:nvSpPr>
          <p:cNvPr id="13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7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381000" y="2819400"/>
            <a:ext cx="8534400" cy="3359253"/>
          </a:xfrm>
          <a:prstGeom prst="rect">
            <a:avLst/>
          </a:prstGeom>
          <a:ln>
            <a:noFill/>
          </a:ln>
        </p:spPr>
        <p:txBody>
          <a:bodyPr wrap="square" lIns="182880" tIns="182880" rIns="182880" bIns="274320">
            <a:spAutoFit/>
          </a:bodyPr>
          <a:lstStyle/>
          <a:p>
            <a:pPr marL="282575" marR="0" lvl="0" indent="-228600" defTabSz="914400" rtl="0" eaLnBrk="1" fontAlgn="base" latinLnBrk="0" hangingPunct="1">
              <a:spcBef>
                <a:spcPts val="200"/>
              </a:spcBef>
              <a:spcAft>
                <a:spcPts val="200"/>
              </a:spcAft>
              <a:buClr>
                <a:schemeClr val="tx2"/>
              </a:buClr>
              <a:buSzTx/>
              <a:buFont typeface="Verdana" pitchFamily="-111" charset="0"/>
              <a:buNone/>
              <a:tabLst>
                <a:tab pos="282575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Century Gothic" pitchFamily="34" charset="0"/>
                <a:ea typeface="ＭＳ Ｐゴシック" pitchFamily="-111" charset="-128"/>
                <a:cs typeface="ＭＳ Ｐゴシック" pitchFamily="-111" charset="-128"/>
              </a:rPr>
              <a:t>RESEARCH GOAL: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entury Gothic" pitchFamily="34" charset="0"/>
              <a:ea typeface="ＭＳ Ｐゴシック" pitchFamily="-111" charset="-128"/>
              <a:cs typeface="ＭＳ Ｐゴシック" pitchFamily="-111" charset="-128"/>
            </a:endParaRPr>
          </a:p>
          <a:p>
            <a:pPr marL="342900" lvl="1" indent="-34290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2575" algn="l"/>
              </a:tabLst>
              <a:defRPr/>
            </a:pPr>
            <a:r>
              <a:rPr lang="en-US" sz="1600" dirty="0">
                <a:latin typeface="Century Gothic" pitchFamily="34" charset="0"/>
              </a:rPr>
              <a:t>Identify the top ten emerging health care trends expected to have a significant impact on managed care pharmacy organizations in the next five years</a:t>
            </a:r>
          </a:p>
          <a:p>
            <a:pPr marL="282575" lvl="0" indent="-228600">
              <a:spcBef>
                <a:spcPts val="200"/>
              </a:spcBef>
              <a:spcAft>
                <a:spcPts val="200"/>
              </a:spcAft>
              <a:buClr>
                <a:schemeClr val="tx2"/>
              </a:buClr>
              <a:tabLst>
                <a:tab pos="282575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Century Gothic" pitchFamily="34" charset="0"/>
                <a:ea typeface="ＭＳ Ｐゴシック" pitchFamily="-111" charset="-128"/>
                <a:cs typeface="ＭＳ Ｐゴシック" pitchFamily="-111" charset="-128"/>
              </a:rPr>
              <a:t>ADDITIONAL STUDY OBJECTIVES:</a:t>
            </a:r>
          </a:p>
          <a:p>
            <a:pPr marL="342900" lvl="1" indent="-34290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2575" algn="l"/>
              </a:tabLst>
              <a:defRPr/>
            </a:pPr>
            <a:r>
              <a:rPr lang="en-US" sz="1600" dirty="0">
                <a:latin typeface="Century Gothic" pitchFamily="34" charset="0"/>
              </a:rPr>
              <a:t>Provide real-world insights on key health policy priorities relevant to a set of broader health care stakeholders</a:t>
            </a:r>
          </a:p>
          <a:p>
            <a:pPr marL="342900" lvl="1" indent="-34290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2575" algn="l"/>
              </a:tabLst>
              <a:defRPr/>
            </a:pPr>
            <a:r>
              <a:rPr lang="en-US" sz="1600" dirty="0">
                <a:latin typeface="Century Gothic" pitchFamily="34" charset="0"/>
              </a:rPr>
              <a:t>Develop a comprehensive reference resource for managed care provider organizations, health care payers, policy makers, and other stakeholders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685800" y="690771"/>
            <a:ext cx="7924800" cy="2123658"/>
            <a:chOff x="685800" y="843171"/>
            <a:chExt cx="7924800" cy="2123658"/>
          </a:xfrm>
        </p:grpSpPr>
        <p:sp>
          <p:nvSpPr>
            <p:cNvPr id="10" name="内容占位符 2"/>
            <p:cNvSpPr txBox="1">
              <a:spLocks/>
            </p:cNvSpPr>
            <p:nvPr/>
          </p:nvSpPr>
          <p:spPr>
            <a:xfrm>
              <a:off x="685800" y="2103916"/>
              <a:ext cx="2286000" cy="307777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anchor="ctr">
              <a:spAutoFit/>
            </a:bodyPr>
            <a:lstStyle/>
            <a:p>
              <a:pPr marL="282575" marR="0" lvl="0" indent="-228600" algn="just" defTabSz="914400" rtl="0" eaLnBrk="1" fontAlgn="base" latinLnBrk="0" hangingPunct="1"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SzTx/>
                <a:buFont typeface="Verdana" pitchFamily="-111" charset="0"/>
                <a:buNone/>
                <a:tabLst>
                  <a:tab pos="282575" algn="l"/>
                </a:tabLst>
                <a:defRPr/>
              </a:pPr>
              <a:r>
                <a:rPr lang="en-US" sz="2000" i="1" dirty="0">
                  <a:solidFill>
                    <a:schemeClr val="accent1"/>
                  </a:solidFill>
                  <a:latin typeface="Century Gothic" pitchFamily="34" charset="0"/>
                  <a:ea typeface="ＭＳ Ｐゴシック" pitchFamily="-111" charset="-128"/>
                </a:rPr>
                <a:t>Top       </a:t>
              </a:r>
              <a:r>
                <a:rPr lang="en-US" sz="2000" i="1" dirty="0">
                  <a:solidFill>
                    <a:schemeClr val="accent1"/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Century Gothic" pitchFamily="34" charset="0"/>
                  <a:ea typeface="ＭＳ Ｐゴシック" pitchFamily="-111" charset="-128"/>
                </a:rPr>
                <a:t> 	</a:t>
              </a:r>
              <a:endParaRPr lang="en-US" sz="2000" i="1" dirty="0">
                <a:solidFill>
                  <a:schemeClr val="accent1"/>
                </a:solidFill>
                <a:latin typeface="Century Gothic" pitchFamily="34" charset="0"/>
                <a:ea typeface="ＭＳ Ｐゴシック" pitchFamily="-111" charset="-128"/>
              </a:endParaRPr>
            </a:p>
          </p:txBody>
        </p:sp>
        <p:sp>
          <p:nvSpPr>
            <p:cNvPr id="16" name="内容占位符 2"/>
            <p:cNvSpPr txBox="1">
              <a:spLocks/>
            </p:cNvSpPr>
            <p:nvPr/>
          </p:nvSpPr>
          <p:spPr>
            <a:xfrm>
              <a:off x="914400" y="843171"/>
              <a:ext cx="2590800" cy="2123658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anchor="ctr">
              <a:spAutoFit/>
            </a:bodyPr>
            <a:lstStyle/>
            <a:p>
              <a:pPr marL="282575" marR="0" lvl="0" indent="-228600" algn="just" defTabSz="914400" rtl="0" eaLnBrk="1" fontAlgn="base" latinLnBrk="0" hangingPunct="1"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SzTx/>
                <a:buFont typeface="Verdana" pitchFamily="-111" charset="0"/>
                <a:buNone/>
                <a:tabLst>
                  <a:tab pos="282575" algn="l"/>
                </a:tabLst>
                <a:defRPr/>
              </a:pPr>
              <a:r>
                <a:rPr lang="en-US" sz="13800" b="1" dirty="0">
                  <a:solidFill>
                    <a:schemeClr val="accent1"/>
                  </a:solidFill>
                  <a:latin typeface="Century Gothic" pitchFamily="34" charset="0"/>
                  <a:ea typeface="ＭＳ Ｐゴシック" pitchFamily="-111" charset="-128"/>
                </a:rPr>
                <a:t>10</a:t>
              </a:r>
              <a:endParaRPr lang="en-US" sz="3600" b="1" dirty="0">
                <a:solidFill>
                  <a:schemeClr val="accent1"/>
                </a:solidFill>
                <a:latin typeface="Century Gothic" pitchFamily="34" charset="0"/>
                <a:ea typeface="ＭＳ Ｐゴシック" pitchFamily="-111" charset="-128"/>
              </a:endParaRPr>
            </a:p>
          </p:txBody>
        </p:sp>
        <p:sp>
          <p:nvSpPr>
            <p:cNvPr id="20" name="内容占位符 2"/>
            <p:cNvSpPr txBox="1">
              <a:spLocks/>
            </p:cNvSpPr>
            <p:nvPr/>
          </p:nvSpPr>
          <p:spPr>
            <a:xfrm>
              <a:off x="3124200" y="1358104"/>
              <a:ext cx="3276600" cy="1080296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anchor="ctr">
              <a:spAutoFit/>
            </a:bodyPr>
            <a:lstStyle/>
            <a:p>
              <a:pPr marR="0" lvl="0" algn="ctr" defTabSz="914400" rtl="0" eaLnBrk="1" fontAlgn="base" latinLnBrk="0" hangingPunct="1">
                <a:lnSpc>
                  <a:spcPct val="1300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SzTx/>
                <a:buFont typeface="Verdana" pitchFamily="-111" charset="0"/>
                <a:buNone/>
                <a:tabLst>
                  <a:tab pos="282575" algn="l"/>
                </a:tabLst>
                <a:defRPr/>
              </a:pPr>
              <a:r>
                <a:rPr lang="en-US" b="1" i="1" dirty="0">
                  <a:solidFill>
                    <a:schemeClr val="accent1"/>
                  </a:solidFill>
                  <a:latin typeface="Century Gothic" pitchFamily="34" charset="0"/>
                  <a:ea typeface="ＭＳ Ｐゴシック" pitchFamily="-111" charset="-128"/>
                </a:rPr>
                <a:t>emerging trends</a:t>
              </a:r>
              <a:r>
                <a:rPr lang="en-US" i="1" dirty="0">
                  <a:solidFill>
                    <a:schemeClr val="accent1"/>
                  </a:solidFill>
                  <a:latin typeface="Century Gothic" pitchFamily="34" charset="0"/>
                  <a:ea typeface="ＭＳ Ｐゴシック" pitchFamily="-111" charset="-128"/>
                </a:rPr>
                <a:t> in US health care impacting </a:t>
              </a:r>
              <a:r>
                <a:rPr lang="en-US" b="1" i="1" dirty="0">
                  <a:solidFill>
                    <a:schemeClr val="accent1"/>
                  </a:solidFill>
                  <a:latin typeface="Century Gothic" pitchFamily="34" charset="0"/>
                  <a:ea typeface="ＭＳ Ｐゴシック" pitchFamily="-111" charset="-128"/>
                </a:rPr>
                <a:t>managed care pharmacy </a:t>
              </a:r>
              <a:r>
                <a:rPr lang="en-US" i="1" dirty="0">
                  <a:solidFill>
                    <a:schemeClr val="accent1"/>
                  </a:solidFill>
                  <a:latin typeface="Century Gothic" pitchFamily="34" charset="0"/>
                  <a:ea typeface="ＭＳ Ｐゴシック" pitchFamily="-111" charset="-128"/>
                </a:rPr>
                <a:t>in the next</a:t>
              </a:r>
            </a:p>
          </p:txBody>
        </p:sp>
        <p:sp>
          <p:nvSpPr>
            <p:cNvPr id="18" name="内容占位符 2"/>
            <p:cNvSpPr txBox="1">
              <a:spLocks/>
            </p:cNvSpPr>
            <p:nvPr/>
          </p:nvSpPr>
          <p:spPr>
            <a:xfrm>
              <a:off x="6324600" y="843171"/>
              <a:ext cx="1524000" cy="2123658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anchor="ctr">
              <a:spAutoFit/>
            </a:bodyPr>
            <a:lstStyle/>
            <a:p>
              <a:pPr marL="282575" marR="0" lvl="0" indent="-228600" algn="ctr" defTabSz="914400" rtl="0" eaLnBrk="1" fontAlgn="base" latinLnBrk="0" hangingPunct="1"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SzTx/>
                <a:buFont typeface="Verdana" pitchFamily="-111" charset="0"/>
                <a:buNone/>
                <a:tabLst>
                  <a:tab pos="282575" algn="l"/>
                </a:tabLst>
                <a:defRPr/>
              </a:pPr>
              <a:r>
                <a:rPr lang="en-US" sz="13800" b="1" dirty="0">
                  <a:solidFill>
                    <a:schemeClr val="accent1"/>
                  </a:solidFill>
                  <a:latin typeface="Century Gothic" pitchFamily="34" charset="0"/>
                  <a:ea typeface="ＭＳ Ｐゴシック" pitchFamily="-111" charset="-128"/>
                </a:rPr>
                <a:t>5</a:t>
              </a:r>
              <a:endParaRPr lang="en-US" sz="3600" b="1" dirty="0">
                <a:solidFill>
                  <a:schemeClr val="accent1"/>
                </a:solidFill>
                <a:latin typeface="Century Gothic" pitchFamily="34" charset="0"/>
                <a:ea typeface="ＭＳ Ｐゴシック" pitchFamily="-111" charset="-128"/>
              </a:endParaRPr>
            </a:p>
          </p:txBody>
        </p:sp>
        <p:sp>
          <p:nvSpPr>
            <p:cNvPr id="21" name="内容占位符 2"/>
            <p:cNvSpPr txBox="1">
              <a:spLocks/>
            </p:cNvSpPr>
            <p:nvPr/>
          </p:nvSpPr>
          <p:spPr>
            <a:xfrm>
              <a:off x="7543800" y="2103916"/>
              <a:ext cx="1066800" cy="307777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anchor="ctr">
              <a:spAutoFit/>
            </a:bodyPr>
            <a:lstStyle/>
            <a:p>
              <a:pPr marL="282575" marR="0" lvl="0" indent="-228600" algn="just" defTabSz="914400" rtl="0" eaLnBrk="1" fontAlgn="base" latinLnBrk="0" hangingPunct="1"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SzTx/>
                <a:buFont typeface="Verdana" pitchFamily="-111" charset="0"/>
                <a:buNone/>
                <a:tabLst>
                  <a:tab pos="282575" algn="l"/>
                </a:tabLst>
                <a:defRPr/>
              </a:pPr>
              <a:r>
                <a:rPr lang="en-US" sz="2000" i="1" dirty="0">
                  <a:solidFill>
                    <a:schemeClr val="accent1"/>
                  </a:solidFill>
                  <a:latin typeface="Century Gothic" pitchFamily="34" charset="0"/>
                  <a:ea typeface="ＭＳ Ｐゴシック" pitchFamily="-111" charset="-128"/>
                </a:rPr>
                <a:t>years </a:t>
              </a:r>
            </a:p>
          </p:txBody>
        </p:sp>
      </p:grp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67000"/>
            <a:ext cx="9144001" cy="115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Advisory Panel for “Ahead of the Curve”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459787" cy="5105401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5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27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cap="all" baseline="0" dirty="0">
                          <a:solidFill>
                            <a:schemeClr val="accent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Thought Leader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cap="all" baseline="0" dirty="0">
                          <a:solidFill>
                            <a:schemeClr val="accent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Professional Affiliation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4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latin typeface="Century Gothic" pitchFamily="34" charset="0"/>
                        </a:rPr>
                        <a:t>Joseph Biskupiak, PhD, MBA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5B3D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entury Gothic" pitchFamily="34" charset="0"/>
                        </a:rPr>
                        <a:t>Research Associate Professor &amp; Associate Director, PORC at the University of Utah College of Pharmacy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5B3D7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470"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Century Gothic" pitchFamily="34" charset="0"/>
                        </a:rPr>
                        <a:t>Chris Dawe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entury Gothic" pitchFamily="34" charset="0"/>
                        </a:rPr>
                        <a:t>Former Health Care Policy Advisor, the White House (National Economic Council)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4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latin typeface="Century Gothic" pitchFamily="34" charset="0"/>
                        </a:rPr>
                        <a:t>Jeffrey Dunn, PharmD, MBA</a:t>
                      </a:r>
                    </a:p>
                  </a:txBody>
                  <a:tcPr anchor="ctr">
                    <a:solidFill>
                      <a:srgbClr val="95B3D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entury Gothic" pitchFamily="34" charset="0"/>
                        </a:rPr>
                        <a:t>Senior Vice President, VRx Pharmacy Services </a:t>
                      </a:r>
                    </a:p>
                  </a:txBody>
                  <a:tcPr anchor="ctr">
                    <a:solidFill>
                      <a:srgbClr val="95B3D7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4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latin typeface="Century Gothic" pitchFamily="34" charset="0"/>
                        </a:rPr>
                        <a:t>Jeremy Nobel, MD, MPH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entury Gothic" pitchFamily="34" charset="0"/>
                        </a:rPr>
                        <a:t>Medical Director, Northeast Business Group on Health (NEBGH); Executive Director, NEBGH Solutions Center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4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latin typeface="Century Gothic" pitchFamily="34" charset="0"/>
                        </a:rPr>
                        <a:t>Sandy Robinson, BA, MPA </a:t>
                      </a:r>
                    </a:p>
                  </a:txBody>
                  <a:tcPr anchor="ctr">
                    <a:solidFill>
                      <a:srgbClr val="95B3D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entury Gothic" pitchFamily="34" charset="0"/>
                        </a:rPr>
                        <a:t>Senior Vice President, Avalere Health</a:t>
                      </a:r>
                    </a:p>
                  </a:txBody>
                  <a:tcPr anchor="ctr">
                    <a:solidFill>
                      <a:srgbClr val="95B3D7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4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latin typeface="Century Gothic" pitchFamily="34" charset="0"/>
                        </a:rPr>
                        <a:t>Rebecca Snead, RPh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entury Gothic" pitchFamily="34" charset="0"/>
                        </a:rPr>
                        <a:t>Executive Vice President and CEO of the National Alliance of State Pharmacy Associations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0457"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Century Gothic" pitchFamily="34" charset="0"/>
                        </a:rPr>
                        <a:t>Mark Snyder,</a:t>
                      </a:r>
                      <a:r>
                        <a:rPr lang="en-US" sz="1300" baseline="0" dirty="0">
                          <a:latin typeface="Century Gothic" pitchFamily="34" charset="0"/>
                        </a:rPr>
                        <a:t> MD</a:t>
                      </a:r>
                      <a:endParaRPr lang="en-US" sz="1300" dirty="0">
                        <a:latin typeface="Century Gothic" pitchFamily="34" charset="0"/>
                      </a:endParaRPr>
                    </a:p>
                  </a:txBody>
                  <a:tcPr anchor="ctr">
                    <a:solidFill>
                      <a:srgbClr val="95B3D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entury Gothic" pitchFamily="34" charset="0"/>
                        </a:rPr>
                        <a:t>Specialist Leader, Deloitte Consulting </a:t>
                      </a:r>
                    </a:p>
                  </a:txBody>
                  <a:tcPr anchor="ctr">
                    <a:solidFill>
                      <a:srgbClr val="95B3D7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84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latin typeface="Century Gothic" pitchFamily="34" charset="0"/>
                        </a:rPr>
                        <a:t>JoAnn Volk, 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entury Gothic" pitchFamily="34" charset="0"/>
                        </a:rPr>
                        <a:t>Research Professor and Project Director, Center on Health Insurance Reforms at Georgetown University Health Policy Institute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84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latin typeface="Century Gothic" pitchFamily="34" charset="0"/>
                        </a:rPr>
                        <a:t>Mitzi Wasik, PharmD, BCPS</a:t>
                      </a:r>
                    </a:p>
                  </a:txBody>
                  <a:tcPr anchor="ctr">
                    <a:solidFill>
                      <a:srgbClr val="95B3D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entury Gothic" pitchFamily="34" charset="0"/>
                        </a:rPr>
                        <a:t>Director of Medicare Pharmacy Clinical Programs at Coventry Health Care, Inc./Aetna</a:t>
                      </a:r>
                    </a:p>
                  </a:txBody>
                  <a:tcPr anchor="ctr">
                    <a:solidFill>
                      <a:srgbClr val="95B3D7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0457"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Century Gothic" pitchFamily="34" charset="0"/>
                        </a:rPr>
                        <a:t>Jed Weissberg,</a:t>
                      </a:r>
                      <a:r>
                        <a:rPr lang="en-US" sz="1300" baseline="0" dirty="0">
                          <a:latin typeface="Century Gothic" pitchFamily="34" charset="0"/>
                        </a:rPr>
                        <a:t> MD</a:t>
                      </a:r>
                      <a:endParaRPr lang="en-US" sz="1300" dirty="0">
                        <a:latin typeface="Century Gothic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entury Gothic" pitchFamily="34" charset="0"/>
                        </a:rPr>
                        <a:t>Senior Fellow, the Institute for Clinical and Economic Review 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8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114" y="1627415"/>
            <a:ext cx="8993875" cy="58685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wrap="square">
            <a:noAutofit/>
          </a:bodyPr>
          <a:lstStyle/>
          <a:p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7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9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422977" y="990600"/>
            <a:ext cx="8229600" cy="2447337"/>
          </a:xfrm>
          <a:prstGeom prst="rect">
            <a:avLst/>
          </a:prstGeom>
          <a:ln>
            <a:noFill/>
          </a:ln>
        </p:spPr>
        <p:txBody>
          <a:bodyPr lIns="182880" tIns="182880" rIns="182880" bIns="274320">
            <a:spAutoFit/>
          </a:bodyPr>
          <a:lstStyle/>
          <a:p>
            <a:pPr marL="342900" lvl="1" indent="-342900" hangingPunct="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2575" algn="l"/>
              </a:tabLst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ＭＳ Ｐゴシック" pitchFamily="-111" charset="-128"/>
                <a:cs typeface="ＭＳ Ｐゴシック" pitchFamily="-111" charset="-128"/>
              </a:rPr>
              <a:t>Study Background and Objectives</a:t>
            </a:r>
          </a:p>
          <a:p>
            <a:pPr marL="342900" lvl="1" indent="-342900" hangingPunct="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2575" algn="l"/>
              </a:tabLst>
              <a:defRPr/>
            </a:pPr>
            <a:r>
              <a:rPr lang="en-US" sz="2400" b="1" dirty="0">
                <a:solidFill>
                  <a:srgbClr val="7030A0"/>
                </a:solidFill>
                <a:latin typeface="Century Gothic" pitchFamily="34" charset="0"/>
              </a:rPr>
              <a:t>Top Ten Emerging Health Care Trends</a:t>
            </a:r>
            <a:endParaRPr lang="en-GB" sz="2400" b="1" dirty="0">
              <a:solidFill>
                <a:srgbClr val="7030A0"/>
              </a:solidFill>
              <a:latin typeface="Century Gothic" pitchFamily="34" charset="0"/>
            </a:endParaRPr>
          </a:p>
          <a:p>
            <a:pPr marL="342900" lvl="1" indent="-342900" hangingPunct="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2575" algn="l"/>
              </a:tabLst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Implications of Emerging Trends for Pharmacy Educators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05FF21D7381D46B52454A2F09F0778" ma:contentTypeVersion="0" ma:contentTypeDescription="Create a new document." ma:contentTypeScope="" ma:versionID="6bcafbde1f2f7f4336831c057e81cddd">
  <xsd:schema xmlns:xsd="http://www.w3.org/2001/XMLSchema" xmlns:p="http://schemas.microsoft.com/office/2006/metadata/properties" targetNamespace="http://schemas.microsoft.com/office/2006/metadata/properties" ma:root="true" ma:fieldsID="b6d07dc4efc8556ce6720bc4f79f387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787595E7-43AF-42FB-93FB-4313575D343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053C645-8C8F-4B1C-9226-EA51F5E3D2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B370A0-E138-487C-ACBC-5EC132E03B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20357</TotalTime>
  <Words>2732</Words>
  <Application>Microsoft Office PowerPoint</Application>
  <PresentationFormat>On-screen Show (4:3)</PresentationFormat>
  <Paragraphs>658</Paragraphs>
  <Slides>52</Slides>
  <Notes>49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7" baseType="lpstr">
      <vt:lpstr>Arial</vt:lpstr>
      <vt:lpstr>Calibri</vt:lpstr>
      <vt:lpstr>Century Gothic</vt:lpstr>
      <vt:lpstr>Verdana</vt:lpstr>
      <vt:lpstr>2_Custom Design</vt:lpstr>
      <vt:lpstr>PowerPoint Presentation</vt:lpstr>
      <vt:lpstr>Introduction</vt:lpstr>
      <vt:lpstr>Introduction (cont’d)</vt:lpstr>
      <vt:lpstr>Outline</vt:lpstr>
      <vt:lpstr>Study Background</vt:lpstr>
      <vt:lpstr>The Education of Pharmacy Students Must Reflect Today’s Changes and Emerging Trends </vt:lpstr>
      <vt:lpstr>Goals of the Research Initiative</vt:lpstr>
      <vt:lpstr>Advisory Panel for “Ahead of the Curve”</vt:lpstr>
      <vt:lpstr>Outline</vt:lpstr>
      <vt:lpstr>Top 10 Trends Countdown</vt:lpstr>
      <vt:lpstr>Health Care Everywhere</vt:lpstr>
      <vt:lpstr>Current Trends:  Health Care Everywhere</vt:lpstr>
      <vt:lpstr>Looking Ahead:  Health Care Everywhere</vt:lpstr>
      <vt:lpstr>Top 10 Trends Countdown</vt:lpstr>
      <vt:lpstr>Increasing Patient Cost Sharing</vt:lpstr>
      <vt:lpstr>Current Trends:  Increasing Patient Cost Sharing</vt:lpstr>
      <vt:lpstr>Looking Ahead:  Increasing Patient Cost Sharing</vt:lpstr>
      <vt:lpstr>Top 10 Trends Countdown</vt:lpstr>
      <vt:lpstr>Role of Technology  in Patient Engagement</vt:lpstr>
      <vt:lpstr>Current Trends: Role of Technology  in Patient Engagement</vt:lpstr>
      <vt:lpstr>Looking Ahead:  Role of Technology in Patient Engagement</vt:lpstr>
      <vt:lpstr>Top 10 Trends Countdown</vt:lpstr>
      <vt:lpstr>Growth and Performance of ACOs</vt:lpstr>
      <vt:lpstr>Current Trends:  Growth and Performance of ACOs</vt:lpstr>
      <vt:lpstr>Looking Ahead:  Growth and Performance of ACOs</vt:lpstr>
      <vt:lpstr>Top 10 Trends Countdown</vt:lpstr>
      <vt:lpstr>Migration to Value-Oriented  Health Care Marketplace</vt:lpstr>
      <vt:lpstr>Current Trends: Migration to Value-Oriented  Health Care Marketplace</vt:lpstr>
      <vt:lpstr>Looking Ahead: Migration to Value-Oriented  Health Care Marketplace</vt:lpstr>
      <vt:lpstr>Top 10 Trends Countdown</vt:lpstr>
      <vt:lpstr>Medicaid Expansion  due to Health Care Reform</vt:lpstr>
      <vt:lpstr>Current Trends: Medicaid Expansion  due to Health Care Reform</vt:lpstr>
      <vt:lpstr>Looking Ahead: Medicaid Expansion  due to Health Care Reform</vt:lpstr>
      <vt:lpstr>Top 10 Trends Countdown</vt:lpstr>
      <vt:lpstr>Spending and Utilization  for Specialty Pharmaceuticals</vt:lpstr>
      <vt:lpstr>Current Trends: Spending and Utilization  for Specialty Pharmaceuticals</vt:lpstr>
      <vt:lpstr>Looking Ahead: Spending and Utilization  for Specialty Pharmaceuticals</vt:lpstr>
      <vt:lpstr>Top 10 Trends Countdown</vt:lpstr>
      <vt:lpstr>Widespread Use of Data  and Analytics in Patient Care</vt:lpstr>
      <vt:lpstr>Current Trends: Widespread Use of Data and  Analytics in Patient Care</vt:lpstr>
      <vt:lpstr>Looking Ahead: Widespread Use of Data  and Analytics  in Patient Care</vt:lpstr>
      <vt:lpstr>Top 10 Trends Countdown</vt:lpstr>
      <vt:lpstr>Consolidation of Health Care Stakeholders</vt:lpstr>
      <vt:lpstr>Current Trends:  Consolidation of Health Care Stakeholders</vt:lpstr>
      <vt:lpstr>Looking Ahead: Consolidation of  Health Care Stakeholders</vt:lpstr>
      <vt:lpstr>Top 10 Trends Countdown</vt:lpstr>
      <vt:lpstr>Migration from FFS to  New Provider Payment Models</vt:lpstr>
      <vt:lpstr>Current Trends: Migration from FFS to  New Provider Payment Models</vt:lpstr>
      <vt:lpstr>Looking Ahead: Migration from FFS to New  Provider Payment Models</vt:lpstr>
      <vt:lpstr>Top Ten Emerging Health Care Trends</vt:lpstr>
      <vt:lpstr>Outline</vt:lpstr>
      <vt:lpstr>Implications For Pharmacy Educators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fifi2014</dc:creator>
  <cp:lastModifiedBy>jbiddle</cp:lastModifiedBy>
  <cp:revision>138</cp:revision>
  <dcterms:created xsi:type="dcterms:W3CDTF">2011-01-20T13:56:22Z</dcterms:created>
  <dcterms:modified xsi:type="dcterms:W3CDTF">2019-03-08T16:41:01Z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0x0101008D05FF21D7381D46B52454A2F09F0778</vt:lpwstr>
  </property>
</Properties>
</file>