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ource Sans Pr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3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900" cy="41895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22313" y="271938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722313" y="12192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55626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55626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7010400" y="55626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3008313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3575050" y="838201"/>
            <a:ext cx="511175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2"/>
          </p:nvPr>
        </p:nvSpPr>
        <p:spPr>
          <a:xfrm>
            <a:off x="457200" y="1600199"/>
            <a:ext cx="3008313" cy="441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1792288" y="5029200"/>
            <a:ext cx="5486400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>
            <a:spLocks noGrp="1"/>
          </p:cNvSpPr>
          <p:nvPr>
            <p:ph type="pic" idx="2"/>
          </p:nvPr>
        </p:nvSpPr>
        <p:spPr>
          <a:xfrm>
            <a:off x="1792288" y="8382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1792288" y="5519738"/>
            <a:ext cx="54864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 rot="5400000">
            <a:off x="2171700" y="-723900"/>
            <a:ext cx="4800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280555" y="914400"/>
            <a:ext cx="8634845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solidFill>
          <a:srgbClr val="F79646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6350" y="-2540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508000" y="3594100"/>
            <a:ext cx="6165850" cy="23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Executive Summary</a:t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708025" y="962025"/>
            <a:ext cx="1381129" cy="1655763"/>
            <a:chOff x="363599" y="1962225"/>
            <a:chExt cx="334963" cy="401562"/>
          </a:xfrm>
        </p:grpSpPr>
        <p:sp>
          <p:nvSpPr>
            <p:cNvPr id="31" name="Google Shape;31;p4"/>
            <p:cNvSpPr/>
            <p:nvPr/>
          </p:nvSpPr>
          <p:spPr>
            <a:xfrm>
              <a:off x="441325" y="2063750"/>
              <a:ext cx="182563" cy="300037"/>
            </a:xfrm>
            <a:custGeom>
              <a:avLst/>
              <a:gdLst/>
              <a:ahLst/>
              <a:cxnLst/>
              <a:rect l="l" t="t" r="r" b="b"/>
              <a:pathLst>
                <a:path w="81" h="133" extrusionOk="0">
                  <a:moveTo>
                    <a:pt x="60" y="76"/>
                  </a:moveTo>
                  <a:cubicBezTo>
                    <a:pt x="72" y="69"/>
                    <a:pt x="81" y="56"/>
                    <a:pt x="81" y="40"/>
                  </a:cubicBezTo>
                  <a:cubicBezTo>
                    <a:pt x="81" y="18"/>
                    <a:pt x="63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6"/>
                    <a:pt x="8" y="69"/>
                    <a:pt x="21" y="76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20"/>
                    <a:pt x="56" y="124"/>
                    <a:pt x="51" y="126"/>
                  </a:cubicBezTo>
                  <a:cubicBezTo>
                    <a:pt x="51" y="126"/>
                    <a:pt x="51" y="126"/>
                    <a:pt x="51" y="126"/>
                  </a:cubicBezTo>
                  <a:cubicBezTo>
                    <a:pt x="51" y="130"/>
                    <a:pt x="46" y="133"/>
                    <a:pt x="40" y="133"/>
                  </a:cubicBezTo>
                  <a:cubicBezTo>
                    <a:pt x="34" y="133"/>
                    <a:pt x="29" y="130"/>
                    <a:pt x="29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24" y="124"/>
                    <a:pt x="21" y="120"/>
                    <a:pt x="21" y="117"/>
                  </a:cubicBezTo>
                  <a:cubicBezTo>
                    <a:pt x="21" y="109"/>
                    <a:pt x="21" y="109"/>
                    <a:pt x="21" y="109"/>
                  </a:cubicBezTo>
                </a:path>
              </a:pathLst>
            </a:custGeom>
            <a:noFill/>
            <a:ln w="571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77837" y="2093913"/>
              <a:ext cx="63500" cy="66673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0" y="29"/>
                  </a:moveTo>
                  <a:cubicBezTo>
                    <a:pt x="0" y="13"/>
                    <a:pt x="13" y="0"/>
                    <a:pt x="28" y="0"/>
                  </a:cubicBezTo>
                </a:path>
              </a:pathLst>
            </a:custGeom>
            <a:noFill/>
            <a:ln w="571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" name="Google Shape;33;p4"/>
            <p:cNvCxnSpPr/>
            <p:nvPr/>
          </p:nvCxnSpPr>
          <p:spPr>
            <a:xfrm rot="10800000" flipH="1">
              <a:off x="531812" y="1962225"/>
              <a:ext cx="1500" cy="66598"/>
            </a:xfrm>
            <a:prstGeom prst="straightConnector1">
              <a:avLst/>
            </a:prstGeom>
            <a:noFill/>
            <a:ln w="571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4"/>
            <p:cNvCxnSpPr/>
            <p:nvPr/>
          </p:nvCxnSpPr>
          <p:spPr>
            <a:xfrm rot="10800000">
              <a:off x="365064" y="2055937"/>
              <a:ext cx="58800" cy="34798"/>
            </a:xfrm>
            <a:prstGeom prst="straightConnector1">
              <a:avLst/>
            </a:prstGeom>
            <a:noFill/>
            <a:ln w="571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4"/>
            <p:cNvCxnSpPr/>
            <p:nvPr/>
          </p:nvCxnSpPr>
          <p:spPr>
            <a:xfrm flipH="1">
              <a:off x="363599" y="2214563"/>
              <a:ext cx="55500" cy="33298"/>
            </a:xfrm>
            <a:prstGeom prst="straightConnector1">
              <a:avLst/>
            </a:prstGeom>
            <a:noFill/>
            <a:ln w="571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4"/>
            <p:cNvCxnSpPr/>
            <p:nvPr/>
          </p:nvCxnSpPr>
          <p:spPr>
            <a:xfrm>
              <a:off x="638175" y="2220913"/>
              <a:ext cx="55500" cy="31798"/>
            </a:xfrm>
            <a:prstGeom prst="straightConnector1">
              <a:avLst/>
            </a:prstGeom>
            <a:noFill/>
            <a:ln w="571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4"/>
            <p:cNvCxnSpPr/>
            <p:nvPr/>
          </p:nvCxnSpPr>
          <p:spPr>
            <a:xfrm rot="10800000" flipH="1">
              <a:off x="639762" y="2060612"/>
              <a:ext cx="58800" cy="33298"/>
            </a:xfrm>
            <a:prstGeom prst="straightConnector1">
              <a:avLst/>
            </a:prstGeom>
            <a:noFill/>
            <a:ln w="571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Google Shape;42;p5"/>
          <p:cNvSpPr txBox="1"/>
          <p:nvPr/>
        </p:nvSpPr>
        <p:spPr>
          <a:xfrm>
            <a:off x="508000" y="3614738"/>
            <a:ext cx="7137400" cy="23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Opportunities in Managed Care Pharmacy</a:t>
            </a:r>
            <a:endParaRPr sz="3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604838" y="1371600"/>
            <a:ext cx="1512887" cy="1433513"/>
          </a:xfrm>
          <a:custGeom>
            <a:avLst/>
            <a:gdLst/>
            <a:ahLst/>
            <a:cxnLst/>
            <a:rect l="l" t="t" r="r" b="b"/>
            <a:pathLst>
              <a:path w="246" h="235" extrusionOk="0">
                <a:moveTo>
                  <a:pt x="122" y="118"/>
                </a:moveTo>
                <a:cubicBezTo>
                  <a:pt x="112" y="118"/>
                  <a:pt x="101" y="110"/>
                  <a:pt x="93" y="100"/>
                </a:cubicBezTo>
                <a:cubicBezTo>
                  <a:pt x="86" y="89"/>
                  <a:pt x="81" y="75"/>
                  <a:pt x="81" y="62"/>
                </a:cubicBezTo>
                <a:lnTo>
                  <a:pt x="81" y="61"/>
                </a:lnTo>
                <a:cubicBezTo>
                  <a:pt x="81" y="60"/>
                  <a:pt x="81" y="60"/>
                  <a:pt x="81" y="59"/>
                </a:cubicBezTo>
                <a:cubicBezTo>
                  <a:pt x="81" y="26"/>
                  <a:pt x="75" y="0"/>
                  <a:pt x="122" y="0"/>
                </a:cubicBezTo>
                <a:cubicBezTo>
                  <a:pt x="169" y="0"/>
                  <a:pt x="164" y="26"/>
                  <a:pt x="164" y="59"/>
                </a:cubicBezTo>
                <a:cubicBezTo>
                  <a:pt x="164" y="60"/>
                  <a:pt x="164" y="60"/>
                  <a:pt x="164" y="61"/>
                </a:cubicBezTo>
                <a:lnTo>
                  <a:pt x="164" y="62"/>
                </a:lnTo>
                <a:cubicBezTo>
                  <a:pt x="164" y="75"/>
                  <a:pt x="159" y="89"/>
                  <a:pt x="151" y="100"/>
                </a:cubicBezTo>
                <a:cubicBezTo>
                  <a:pt x="143" y="110"/>
                  <a:pt x="133" y="118"/>
                  <a:pt x="122" y="118"/>
                </a:cubicBezTo>
                <a:close/>
                <a:moveTo>
                  <a:pt x="161" y="188"/>
                </a:moveTo>
                <a:lnTo>
                  <a:pt x="175" y="188"/>
                </a:lnTo>
                <a:lnTo>
                  <a:pt x="175" y="196"/>
                </a:lnTo>
                <a:lnTo>
                  <a:pt x="183" y="196"/>
                </a:lnTo>
                <a:lnTo>
                  <a:pt x="183" y="210"/>
                </a:lnTo>
                <a:lnTo>
                  <a:pt x="175" y="210"/>
                </a:lnTo>
                <a:lnTo>
                  <a:pt x="175" y="218"/>
                </a:lnTo>
                <a:lnTo>
                  <a:pt x="161" y="218"/>
                </a:lnTo>
                <a:lnTo>
                  <a:pt x="161" y="210"/>
                </a:lnTo>
                <a:lnTo>
                  <a:pt x="153" y="210"/>
                </a:lnTo>
                <a:lnTo>
                  <a:pt x="153" y="196"/>
                </a:lnTo>
                <a:lnTo>
                  <a:pt x="161" y="196"/>
                </a:lnTo>
                <a:lnTo>
                  <a:pt x="161" y="188"/>
                </a:lnTo>
                <a:close/>
                <a:moveTo>
                  <a:pt x="195" y="122"/>
                </a:moveTo>
                <a:cubicBezTo>
                  <a:pt x="202" y="122"/>
                  <a:pt x="209" y="118"/>
                  <a:pt x="214" y="111"/>
                </a:cubicBezTo>
                <a:cubicBezTo>
                  <a:pt x="219" y="104"/>
                  <a:pt x="222" y="95"/>
                  <a:pt x="222" y="86"/>
                </a:cubicBezTo>
                <a:cubicBezTo>
                  <a:pt x="222" y="85"/>
                  <a:pt x="222" y="85"/>
                  <a:pt x="222" y="84"/>
                </a:cubicBezTo>
                <a:cubicBezTo>
                  <a:pt x="222" y="66"/>
                  <a:pt x="225" y="50"/>
                  <a:pt x="203" y="47"/>
                </a:cubicBezTo>
                <a:cubicBezTo>
                  <a:pt x="201" y="47"/>
                  <a:pt x="198" y="46"/>
                  <a:pt x="195" y="46"/>
                </a:cubicBezTo>
                <a:cubicBezTo>
                  <a:pt x="192" y="46"/>
                  <a:pt x="189" y="47"/>
                  <a:pt x="187" y="47"/>
                </a:cubicBezTo>
                <a:cubicBezTo>
                  <a:pt x="165" y="50"/>
                  <a:pt x="168" y="65"/>
                  <a:pt x="168" y="84"/>
                </a:cubicBezTo>
                <a:cubicBezTo>
                  <a:pt x="168" y="85"/>
                  <a:pt x="168" y="85"/>
                  <a:pt x="168" y="86"/>
                </a:cubicBezTo>
                <a:cubicBezTo>
                  <a:pt x="168" y="95"/>
                  <a:pt x="171" y="104"/>
                  <a:pt x="176" y="111"/>
                </a:cubicBezTo>
                <a:cubicBezTo>
                  <a:pt x="181" y="118"/>
                  <a:pt x="188" y="122"/>
                  <a:pt x="195" y="122"/>
                </a:cubicBezTo>
                <a:close/>
                <a:moveTo>
                  <a:pt x="179" y="109"/>
                </a:moveTo>
                <a:cubicBezTo>
                  <a:pt x="175" y="102"/>
                  <a:pt x="172" y="94"/>
                  <a:pt x="172" y="87"/>
                </a:cubicBezTo>
                <a:lnTo>
                  <a:pt x="173" y="80"/>
                </a:lnTo>
                <a:cubicBezTo>
                  <a:pt x="174" y="78"/>
                  <a:pt x="174" y="76"/>
                  <a:pt x="174" y="74"/>
                </a:cubicBezTo>
                <a:cubicBezTo>
                  <a:pt x="174" y="71"/>
                  <a:pt x="174" y="69"/>
                  <a:pt x="176" y="67"/>
                </a:cubicBezTo>
                <a:cubicBezTo>
                  <a:pt x="177" y="64"/>
                  <a:pt x="214" y="64"/>
                  <a:pt x="215" y="67"/>
                </a:cubicBezTo>
                <a:cubicBezTo>
                  <a:pt x="216" y="69"/>
                  <a:pt x="216" y="71"/>
                  <a:pt x="216" y="74"/>
                </a:cubicBezTo>
                <a:cubicBezTo>
                  <a:pt x="216" y="76"/>
                  <a:pt x="216" y="78"/>
                  <a:pt x="217" y="80"/>
                </a:cubicBezTo>
                <a:lnTo>
                  <a:pt x="218" y="87"/>
                </a:lnTo>
                <a:cubicBezTo>
                  <a:pt x="218" y="94"/>
                  <a:pt x="215" y="102"/>
                  <a:pt x="211" y="109"/>
                </a:cubicBezTo>
                <a:cubicBezTo>
                  <a:pt x="206" y="114"/>
                  <a:pt x="201" y="119"/>
                  <a:pt x="195" y="119"/>
                </a:cubicBezTo>
                <a:cubicBezTo>
                  <a:pt x="190" y="119"/>
                  <a:pt x="184" y="114"/>
                  <a:pt x="179" y="109"/>
                </a:cubicBezTo>
                <a:close/>
                <a:moveTo>
                  <a:pt x="50" y="122"/>
                </a:moveTo>
                <a:cubicBezTo>
                  <a:pt x="56" y="122"/>
                  <a:pt x="63" y="118"/>
                  <a:pt x="68" y="111"/>
                </a:cubicBezTo>
                <a:cubicBezTo>
                  <a:pt x="73" y="104"/>
                  <a:pt x="77" y="95"/>
                  <a:pt x="77" y="86"/>
                </a:cubicBezTo>
                <a:lnTo>
                  <a:pt x="76" y="86"/>
                </a:lnTo>
                <a:cubicBezTo>
                  <a:pt x="77" y="85"/>
                  <a:pt x="77" y="85"/>
                  <a:pt x="77" y="84"/>
                </a:cubicBezTo>
                <a:cubicBezTo>
                  <a:pt x="77" y="65"/>
                  <a:pt x="79" y="50"/>
                  <a:pt x="57" y="47"/>
                </a:cubicBezTo>
                <a:cubicBezTo>
                  <a:pt x="55" y="47"/>
                  <a:pt x="52" y="46"/>
                  <a:pt x="49" y="46"/>
                </a:cubicBezTo>
                <a:cubicBezTo>
                  <a:pt x="46" y="46"/>
                  <a:pt x="43" y="47"/>
                  <a:pt x="41" y="47"/>
                </a:cubicBezTo>
                <a:cubicBezTo>
                  <a:pt x="20" y="50"/>
                  <a:pt x="23" y="66"/>
                  <a:pt x="23" y="84"/>
                </a:cubicBezTo>
                <a:cubicBezTo>
                  <a:pt x="23" y="85"/>
                  <a:pt x="23" y="85"/>
                  <a:pt x="23" y="86"/>
                </a:cubicBezTo>
                <a:cubicBezTo>
                  <a:pt x="23" y="95"/>
                  <a:pt x="26" y="104"/>
                  <a:pt x="31" y="111"/>
                </a:cubicBezTo>
                <a:cubicBezTo>
                  <a:pt x="36" y="118"/>
                  <a:pt x="43" y="122"/>
                  <a:pt x="50" y="122"/>
                </a:cubicBezTo>
                <a:close/>
                <a:moveTo>
                  <a:pt x="34" y="109"/>
                </a:moveTo>
                <a:cubicBezTo>
                  <a:pt x="29" y="102"/>
                  <a:pt x="26" y="94"/>
                  <a:pt x="26" y="87"/>
                </a:cubicBezTo>
                <a:lnTo>
                  <a:pt x="28" y="80"/>
                </a:lnTo>
                <a:cubicBezTo>
                  <a:pt x="28" y="78"/>
                  <a:pt x="28" y="76"/>
                  <a:pt x="29" y="74"/>
                </a:cubicBezTo>
                <a:cubicBezTo>
                  <a:pt x="29" y="71"/>
                  <a:pt x="29" y="69"/>
                  <a:pt x="30" y="67"/>
                </a:cubicBezTo>
                <a:cubicBezTo>
                  <a:pt x="31" y="64"/>
                  <a:pt x="69" y="64"/>
                  <a:pt x="69" y="67"/>
                </a:cubicBezTo>
                <a:cubicBezTo>
                  <a:pt x="70" y="69"/>
                  <a:pt x="71" y="71"/>
                  <a:pt x="71" y="74"/>
                </a:cubicBezTo>
                <a:cubicBezTo>
                  <a:pt x="71" y="76"/>
                  <a:pt x="71" y="78"/>
                  <a:pt x="71" y="80"/>
                </a:cubicBezTo>
                <a:lnTo>
                  <a:pt x="73" y="87"/>
                </a:lnTo>
                <a:cubicBezTo>
                  <a:pt x="73" y="94"/>
                  <a:pt x="70" y="102"/>
                  <a:pt x="65" y="109"/>
                </a:cubicBezTo>
                <a:cubicBezTo>
                  <a:pt x="61" y="114"/>
                  <a:pt x="55" y="119"/>
                  <a:pt x="50" y="119"/>
                </a:cubicBezTo>
                <a:cubicBezTo>
                  <a:pt x="44" y="119"/>
                  <a:pt x="38" y="114"/>
                  <a:pt x="34" y="109"/>
                </a:cubicBezTo>
                <a:close/>
                <a:moveTo>
                  <a:pt x="131" y="146"/>
                </a:moveTo>
                <a:cubicBezTo>
                  <a:pt x="131" y="145"/>
                  <a:pt x="131" y="144"/>
                  <a:pt x="131" y="144"/>
                </a:cubicBezTo>
                <a:cubicBezTo>
                  <a:pt x="130" y="143"/>
                  <a:pt x="130" y="143"/>
                  <a:pt x="129" y="143"/>
                </a:cubicBezTo>
                <a:cubicBezTo>
                  <a:pt x="125" y="143"/>
                  <a:pt x="120" y="143"/>
                  <a:pt x="115" y="143"/>
                </a:cubicBezTo>
                <a:cubicBezTo>
                  <a:pt x="115" y="143"/>
                  <a:pt x="114" y="143"/>
                  <a:pt x="114" y="144"/>
                </a:cubicBezTo>
                <a:cubicBezTo>
                  <a:pt x="114" y="144"/>
                  <a:pt x="114" y="145"/>
                  <a:pt x="114" y="146"/>
                </a:cubicBezTo>
                <a:lnTo>
                  <a:pt x="119" y="154"/>
                </a:lnTo>
                <a:cubicBezTo>
                  <a:pt x="119" y="155"/>
                  <a:pt x="119" y="156"/>
                  <a:pt x="119" y="157"/>
                </a:cubicBezTo>
                <a:lnTo>
                  <a:pt x="115" y="207"/>
                </a:lnTo>
                <a:cubicBezTo>
                  <a:pt x="103" y="180"/>
                  <a:pt x="95" y="164"/>
                  <a:pt x="88" y="132"/>
                </a:cubicBezTo>
                <a:cubicBezTo>
                  <a:pt x="63" y="137"/>
                  <a:pt x="44" y="149"/>
                  <a:pt x="44" y="167"/>
                </a:cubicBezTo>
                <a:cubicBezTo>
                  <a:pt x="44" y="184"/>
                  <a:pt x="44" y="201"/>
                  <a:pt x="44" y="218"/>
                </a:cubicBezTo>
                <a:cubicBezTo>
                  <a:pt x="44" y="227"/>
                  <a:pt x="51" y="234"/>
                  <a:pt x="59" y="234"/>
                </a:cubicBezTo>
                <a:cubicBezTo>
                  <a:pt x="101" y="234"/>
                  <a:pt x="143" y="234"/>
                  <a:pt x="185" y="234"/>
                </a:cubicBezTo>
                <a:cubicBezTo>
                  <a:pt x="194" y="234"/>
                  <a:pt x="200" y="227"/>
                  <a:pt x="200" y="218"/>
                </a:cubicBezTo>
                <a:lnTo>
                  <a:pt x="200" y="167"/>
                </a:lnTo>
                <a:cubicBezTo>
                  <a:pt x="200" y="149"/>
                  <a:pt x="181" y="137"/>
                  <a:pt x="157" y="132"/>
                </a:cubicBezTo>
                <a:cubicBezTo>
                  <a:pt x="149" y="163"/>
                  <a:pt x="142" y="180"/>
                  <a:pt x="130" y="206"/>
                </a:cubicBezTo>
                <a:lnTo>
                  <a:pt x="125" y="157"/>
                </a:lnTo>
                <a:cubicBezTo>
                  <a:pt x="125" y="156"/>
                  <a:pt x="126" y="155"/>
                  <a:pt x="126" y="154"/>
                </a:cubicBezTo>
                <a:lnTo>
                  <a:pt x="131" y="146"/>
                </a:lnTo>
                <a:close/>
                <a:moveTo>
                  <a:pt x="245" y="186"/>
                </a:moveTo>
                <a:lnTo>
                  <a:pt x="245" y="153"/>
                </a:lnTo>
                <a:cubicBezTo>
                  <a:pt x="245" y="132"/>
                  <a:pt x="204" y="124"/>
                  <a:pt x="175" y="130"/>
                </a:cubicBezTo>
                <a:cubicBezTo>
                  <a:pt x="188" y="135"/>
                  <a:pt x="201" y="143"/>
                  <a:pt x="206" y="156"/>
                </a:cubicBezTo>
                <a:cubicBezTo>
                  <a:pt x="207" y="160"/>
                  <a:pt x="208" y="163"/>
                  <a:pt x="208" y="167"/>
                </a:cubicBezTo>
                <a:lnTo>
                  <a:pt x="208" y="194"/>
                </a:lnTo>
                <a:cubicBezTo>
                  <a:pt x="217" y="194"/>
                  <a:pt x="227" y="194"/>
                  <a:pt x="236" y="194"/>
                </a:cubicBezTo>
                <a:cubicBezTo>
                  <a:pt x="241" y="194"/>
                  <a:pt x="245" y="190"/>
                  <a:pt x="245" y="186"/>
                </a:cubicBezTo>
                <a:close/>
                <a:moveTo>
                  <a:pt x="0" y="186"/>
                </a:moveTo>
                <a:cubicBezTo>
                  <a:pt x="0" y="175"/>
                  <a:pt x="0" y="164"/>
                  <a:pt x="0" y="153"/>
                </a:cubicBezTo>
                <a:cubicBezTo>
                  <a:pt x="0" y="132"/>
                  <a:pt x="40" y="124"/>
                  <a:pt x="69" y="130"/>
                </a:cubicBezTo>
                <a:cubicBezTo>
                  <a:pt x="57" y="135"/>
                  <a:pt x="44" y="143"/>
                  <a:pt x="39" y="156"/>
                </a:cubicBezTo>
                <a:cubicBezTo>
                  <a:pt x="37" y="160"/>
                  <a:pt x="37" y="163"/>
                  <a:pt x="37" y="167"/>
                </a:cubicBezTo>
                <a:lnTo>
                  <a:pt x="37" y="194"/>
                </a:lnTo>
                <a:cubicBezTo>
                  <a:pt x="27" y="194"/>
                  <a:pt x="18" y="194"/>
                  <a:pt x="8" y="194"/>
                </a:cubicBezTo>
                <a:cubicBezTo>
                  <a:pt x="3" y="194"/>
                  <a:pt x="0" y="190"/>
                  <a:pt x="0" y="186"/>
                </a:cubicBezTo>
                <a:close/>
                <a:moveTo>
                  <a:pt x="98" y="96"/>
                </a:moveTo>
                <a:cubicBezTo>
                  <a:pt x="105" y="105"/>
                  <a:pt x="114" y="112"/>
                  <a:pt x="122" y="112"/>
                </a:cubicBezTo>
                <a:cubicBezTo>
                  <a:pt x="131" y="112"/>
                  <a:pt x="140" y="105"/>
                  <a:pt x="146" y="96"/>
                </a:cubicBezTo>
                <a:cubicBezTo>
                  <a:pt x="153" y="87"/>
                  <a:pt x="158" y="74"/>
                  <a:pt x="158" y="62"/>
                </a:cubicBezTo>
                <a:lnTo>
                  <a:pt x="156" y="53"/>
                </a:lnTo>
                <a:cubicBezTo>
                  <a:pt x="155" y="49"/>
                  <a:pt x="155" y="46"/>
                  <a:pt x="155" y="43"/>
                </a:cubicBezTo>
                <a:cubicBezTo>
                  <a:pt x="155" y="39"/>
                  <a:pt x="155" y="35"/>
                  <a:pt x="152" y="32"/>
                </a:cubicBezTo>
                <a:cubicBezTo>
                  <a:pt x="149" y="27"/>
                  <a:pt x="143" y="29"/>
                  <a:pt x="137" y="31"/>
                </a:cubicBezTo>
                <a:cubicBezTo>
                  <a:pt x="132" y="32"/>
                  <a:pt x="128" y="33"/>
                  <a:pt x="122" y="33"/>
                </a:cubicBezTo>
                <a:cubicBezTo>
                  <a:pt x="117" y="33"/>
                  <a:pt x="112" y="32"/>
                  <a:pt x="108" y="31"/>
                </a:cubicBezTo>
                <a:cubicBezTo>
                  <a:pt x="101" y="29"/>
                  <a:pt x="96" y="27"/>
                  <a:pt x="92" y="32"/>
                </a:cubicBezTo>
                <a:cubicBezTo>
                  <a:pt x="90" y="35"/>
                  <a:pt x="90" y="39"/>
                  <a:pt x="90" y="43"/>
                </a:cubicBezTo>
                <a:cubicBezTo>
                  <a:pt x="90" y="46"/>
                  <a:pt x="90" y="49"/>
                  <a:pt x="89" y="53"/>
                </a:cubicBezTo>
                <a:lnTo>
                  <a:pt x="86" y="62"/>
                </a:lnTo>
                <a:cubicBezTo>
                  <a:pt x="87" y="74"/>
                  <a:pt x="91" y="87"/>
                  <a:pt x="98" y="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" name="Google Shape;48;p6"/>
          <p:cNvSpPr txBox="1"/>
          <p:nvPr/>
        </p:nvSpPr>
        <p:spPr>
          <a:xfrm>
            <a:off x="508000" y="3819525"/>
            <a:ext cx="7137400" cy="23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Partner with AMCP</a:t>
            </a:r>
            <a:endParaRPr sz="6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1674165"/>
            <a:ext cx="1575704" cy="129763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" name="Google Shape;53;p7"/>
          <p:cNvSpPr txBox="1"/>
          <p:nvPr/>
        </p:nvSpPr>
        <p:spPr>
          <a:xfrm>
            <a:off x="508000" y="3594100"/>
            <a:ext cx="7137400" cy="23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Back Up Slides</a:t>
            </a:r>
            <a:endParaRPr sz="2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622300" y="1939925"/>
            <a:ext cx="1327150" cy="1233488"/>
          </a:xfrm>
          <a:custGeom>
            <a:avLst/>
            <a:gdLst/>
            <a:ahLst/>
            <a:cxnLst/>
            <a:rect l="l" t="t" r="r" b="b"/>
            <a:pathLst>
              <a:path w="189" h="175" extrusionOk="0">
                <a:moveTo>
                  <a:pt x="89" y="170"/>
                </a:moveTo>
                <a:cubicBezTo>
                  <a:pt x="86" y="173"/>
                  <a:pt x="80" y="173"/>
                  <a:pt x="77" y="170"/>
                </a:cubicBezTo>
                <a:cubicBezTo>
                  <a:pt x="74" y="167"/>
                  <a:pt x="74" y="161"/>
                  <a:pt x="77" y="158"/>
                </a:cubicBezTo>
                <a:lnTo>
                  <a:pt x="161" y="73"/>
                </a:lnTo>
                <a:cubicBezTo>
                  <a:pt x="168" y="67"/>
                  <a:pt x="171" y="59"/>
                  <a:pt x="171" y="50"/>
                </a:cubicBezTo>
                <a:cubicBezTo>
                  <a:pt x="171" y="42"/>
                  <a:pt x="168" y="34"/>
                  <a:pt x="161" y="27"/>
                </a:cubicBezTo>
                <a:cubicBezTo>
                  <a:pt x="155" y="21"/>
                  <a:pt x="146" y="18"/>
                  <a:pt x="138" y="18"/>
                </a:cubicBezTo>
                <a:cubicBezTo>
                  <a:pt x="129" y="18"/>
                  <a:pt x="122" y="21"/>
                  <a:pt x="115" y="27"/>
                </a:cubicBezTo>
                <a:lnTo>
                  <a:pt x="22" y="121"/>
                </a:lnTo>
                <a:cubicBezTo>
                  <a:pt x="19" y="124"/>
                  <a:pt x="17" y="127"/>
                  <a:pt x="17" y="131"/>
                </a:cubicBezTo>
                <a:cubicBezTo>
                  <a:pt x="17" y="134"/>
                  <a:pt x="19" y="139"/>
                  <a:pt x="22" y="142"/>
                </a:cubicBezTo>
                <a:lnTo>
                  <a:pt x="32" y="152"/>
                </a:lnTo>
                <a:cubicBezTo>
                  <a:pt x="35" y="155"/>
                  <a:pt x="38" y="156"/>
                  <a:pt x="42" y="156"/>
                </a:cubicBezTo>
                <a:cubicBezTo>
                  <a:pt x="46" y="156"/>
                  <a:pt x="50" y="155"/>
                  <a:pt x="53" y="152"/>
                </a:cubicBezTo>
                <a:lnTo>
                  <a:pt x="94" y="110"/>
                </a:lnTo>
                <a:lnTo>
                  <a:pt x="133" y="71"/>
                </a:lnTo>
                <a:cubicBezTo>
                  <a:pt x="136" y="69"/>
                  <a:pt x="137" y="66"/>
                  <a:pt x="137" y="64"/>
                </a:cubicBezTo>
                <a:cubicBezTo>
                  <a:pt x="137" y="61"/>
                  <a:pt x="136" y="58"/>
                  <a:pt x="133" y="56"/>
                </a:cubicBezTo>
                <a:cubicBezTo>
                  <a:pt x="131" y="54"/>
                  <a:pt x="128" y="52"/>
                  <a:pt x="126" y="52"/>
                </a:cubicBezTo>
                <a:cubicBezTo>
                  <a:pt x="123" y="52"/>
                  <a:pt x="120" y="54"/>
                  <a:pt x="118" y="56"/>
                </a:cubicBezTo>
                <a:lnTo>
                  <a:pt x="46" y="127"/>
                </a:lnTo>
                <a:cubicBezTo>
                  <a:pt x="43" y="131"/>
                  <a:pt x="38" y="131"/>
                  <a:pt x="34" y="127"/>
                </a:cubicBezTo>
                <a:cubicBezTo>
                  <a:pt x="31" y="124"/>
                  <a:pt x="31" y="118"/>
                  <a:pt x="34" y="115"/>
                </a:cubicBezTo>
                <a:lnTo>
                  <a:pt x="106" y="43"/>
                </a:lnTo>
                <a:cubicBezTo>
                  <a:pt x="111" y="38"/>
                  <a:pt x="118" y="35"/>
                  <a:pt x="126" y="35"/>
                </a:cubicBezTo>
                <a:cubicBezTo>
                  <a:pt x="133" y="35"/>
                  <a:pt x="140" y="38"/>
                  <a:pt x="146" y="43"/>
                </a:cubicBezTo>
                <a:cubicBezTo>
                  <a:pt x="151" y="49"/>
                  <a:pt x="154" y="56"/>
                  <a:pt x="154" y="64"/>
                </a:cubicBezTo>
                <a:cubicBezTo>
                  <a:pt x="154" y="71"/>
                  <a:pt x="151" y="78"/>
                  <a:pt x="146" y="84"/>
                </a:cubicBezTo>
                <a:lnTo>
                  <a:pt x="107" y="123"/>
                </a:lnTo>
                <a:lnTo>
                  <a:pt x="65" y="164"/>
                </a:lnTo>
                <a:cubicBezTo>
                  <a:pt x="59" y="170"/>
                  <a:pt x="50" y="174"/>
                  <a:pt x="42" y="174"/>
                </a:cubicBezTo>
                <a:cubicBezTo>
                  <a:pt x="33" y="174"/>
                  <a:pt x="26" y="170"/>
                  <a:pt x="20" y="164"/>
                </a:cubicBezTo>
                <a:lnTo>
                  <a:pt x="10" y="154"/>
                </a:lnTo>
                <a:cubicBezTo>
                  <a:pt x="3" y="148"/>
                  <a:pt x="0" y="140"/>
                  <a:pt x="0" y="131"/>
                </a:cubicBezTo>
                <a:cubicBezTo>
                  <a:pt x="0" y="123"/>
                  <a:pt x="3" y="115"/>
                  <a:pt x="10" y="108"/>
                </a:cubicBezTo>
                <a:lnTo>
                  <a:pt x="103" y="15"/>
                </a:lnTo>
                <a:cubicBezTo>
                  <a:pt x="113" y="5"/>
                  <a:pt x="126" y="0"/>
                  <a:pt x="138" y="0"/>
                </a:cubicBezTo>
                <a:cubicBezTo>
                  <a:pt x="151" y="0"/>
                  <a:pt x="164" y="5"/>
                  <a:pt x="174" y="15"/>
                </a:cubicBezTo>
                <a:cubicBezTo>
                  <a:pt x="183" y="25"/>
                  <a:pt x="188" y="37"/>
                  <a:pt x="188" y="50"/>
                </a:cubicBezTo>
                <a:cubicBezTo>
                  <a:pt x="188" y="62"/>
                  <a:pt x="183" y="76"/>
                  <a:pt x="174" y="86"/>
                </a:cubicBezTo>
                <a:lnTo>
                  <a:pt x="89" y="170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ubTitle" idx="1"/>
          </p:nvPr>
        </p:nvSpPr>
        <p:spPr>
          <a:xfrm>
            <a:off x="1371600" y="28225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4267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648200" y="914400"/>
            <a:ext cx="4267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304800" y="914400"/>
            <a:ext cx="4195763" cy="69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304800" y="1554162"/>
            <a:ext cx="4195763" cy="43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3"/>
          </p:nvPr>
        </p:nvSpPr>
        <p:spPr>
          <a:xfrm>
            <a:off x="4648200" y="914400"/>
            <a:ext cx="4267200" cy="69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4"/>
          </p:nvPr>
        </p:nvSpPr>
        <p:spPr>
          <a:xfrm>
            <a:off x="4648200" y="1554162"/>
            <a:ext cx="4267200" cy="43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cp.org/chapte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udentdevelopment@amcp.org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1245575"/>
            <a:ext cx="7772400" cy="17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OPPORTUNITIES IN MANAGED CARE: ENHANCING THE FOUNDATION FOR SUCCESSFUL CAREERS IN PHARMACY:</a:t>
            </a:r>
            <a:endParaRPr sz="4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Executive Summary</a:t>
            </a:r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762000" y="4572000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July 2018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Managed Care Principles Can Be Applied to All Areas of Pharmacy</a:t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025" y="1145950"/>
            <a:ext cx="88392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AMCP Is the Nation’s Leading Managed Care Pharmacy Organization</a:t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588963" y="2239963"/>
            <a:ext cx="74787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06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Statement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Managed care pharmacy </a:t>
            </a: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improving health care for all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588963" y="3032125"/>
            <a:ext cx="8364600" cy="16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Statement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2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–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Empower its members to serve society by using sound medication management   </a:t>
            </a:r>
            <a:endParaRPr/>
          </a:p>
          <a:p>
            <a:pPr marL="3556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principles and strategies to </a:t>
            </a: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healthcare for all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2500313" y="838200"/>
            <a:ext cx="4129200" cy="1447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1616115" y="4010910"/>
            <a:ext cx="3923400" cy="23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quadBezTo>
                  <a:pt x="20000" y="40000"/>
                  <a:pt x="102325" y="15000"/>
                </a:quadBezTo>
                <a:lnTo>
                  <a:pt x="101330" y="0"/>
                </a:lnTo>
                <a:lnTo>
                  <a:pt x="120000" y="24000"/>
                </a:lnTo>
                <a:lnTo>
                  <a:pt x="105312" y="60000"/>
                </a:lnTo>
                <a:lnTo>
                  <a:pt x="104317" y="45000"/>
                </a:lnTo>
                <a:quadBezTo>
                  <a:pt x="30000" y="55000"/>
                  <a:pt x="0" y="120000"/>
                </a:quadBezTo>
                <a:close/>
              </a:path>
            </a:pathLst>
          </a:custGeom>
          <a:solidFill>
            <a:srgbClr val="CFD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2000281" y="5699090"/>
            <a:ext cx="102000" cy="963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2182029" y="5622892"/>
            <a:ext cx="46263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2182025" y="5650992"/>
            <a:ext cx="49236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95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200" i="1" baseline="30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20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meeting at ASHP in Nashville – 135 people attended and 50 joined</a:t>
            </a:r>
            <a:endParaRPr sz="1200" i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2447226" y="5339507"/>
            <a:ext cx="138900" cy="1311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1787062" y="5318092"/>
            <a:ext cx="44223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By 1993, the membership grew to 1,288</a:t>
            </a:r>
            <a:endParaRPr sz="1200" i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4835488" y="4389120"/>
            <a:ext cx="255000" cy="2403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5090500" y="4321200"/>
            <a:ext cx="3923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375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accent1"/>
                </a:solidFill>
              </a:rPr>
              <a:t>In </a:t>
            </a:r>
            <a:r>
              <a:rPr lang="en-US" sz="120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2017, the membership has grown to 8,000,</a:t>
            </a:r>
            <a:r>
              <a:rPr lang="en-US" sz="1200" i="1">
                <a:solidFill>
                  <a:schemeClr val="accent1"/>
                </a:solidFill>
              </a:rPr>
              <a:t> 74 student chapters, and over 2,500 student members</a:t>
            </a:r>
            <a:endParaRPr sz="120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accent1"/>
              </a:solidFill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533400" y="4114800"/>
            <a:ext cx="27861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112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Membership Milestones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3383280" y="4864608"/>
            <a:ext cx="210300" cy="2103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3630168" y="4800600"/>
            <a:ext cx="35670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1996, AMCP activated its first student pharmacist chapter at the University of Illinois at Chicago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80264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Students Membership Offers Several Benefits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" name="Google Shape;129;p19"/>
          <p:cNvGrpSpPr/>
          <p:nvPr/>
        </p:nvGrpSpPr>
        <p:grpSpPr>
          <a:xfrm>
            <a:off x="304800" y="1164335"/>
            <a:ext cx="8686799" cy="4529328"/>
            <a:chOff x="0" y="249935"/>
            <a:chExt cx="8686799" cy="4529328"/>
          </a:xfrm>
        </p:grpSpPr>
        <p:sp>
          <p:nvSpPr>
            <p:cNvPr id="130" name="Google Shape;130;p19"/>
            <p:cNvSpPr/>
            <p:nvPr/>
          </p:nvSpPr>
          <p:spPr>
            <a:xfrm>
              <a:off x="1409867" y="2587069"/>
              <a:ext cx="1638330" cy="14068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 txBox="1"/>
            <p:nvPr/>
          </p:nvSpPr>
          <p:spPr>
            <a:xfrm>
              <a:off x="1663629" y="2804970"/>
              <a:ext cx="1130806" cy="9710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050" rIns="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Professional Development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448958" y="3216193"/>
              <a:ext cx="191109" cy="1648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0" y="1809383"/>
              <a:ext cx="1638330" cy="1406809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3">
                <a:alphaModFix/>
              </a:blip>
              <a:stretch>
                <a:fillRect l="-13997" r="-13999"/>
              </a:stretch>
            </a:blip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1122334" y="3029584"/>
              <a:ext cx="191109" cy="1648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2819735" y="1805307"/>
              <a:ext cx="1638330" cy="14068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 txBox="1"/>
            <p:nvPr/>
          </p:nvSpPr>
          <p:spPr>
            <a:xfrm>
              <a:off x="3073497" y="2023208"/>
              <a:ext cx="1130806" cy="9710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050" rIns="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Networking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3947281" y="3021884"/>
              <a:ext cx="191109" cy="1648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4228734" y="2584351"/>
              <a:ext cx="1638330" cy="1406809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4">
                <a:alphaModFix/>
              </a:blip>
              <a:stretch>
                <a:fillRect l="-13997" r="-13999"/>
              </a:stretch>
            </a:blip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4268693" y="3210304"/>
              <a:ext cx="191109" cy="1648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1409867" y="1032150"/>
              <a:ext cx="1638330" cy="14068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9"/>
            <p:cNvSpPr txBox="1"/>
            <p:nvPr/>
          </p:nvSpPr>
          <p:spPr>
            <a:xfrm>
              <a:off x="1663629" y="1250051"/>
              <a:ext cx="1130806" cy="9710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050" rIns="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Information and Education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2532202" y="1058873"/>
              <a:ext cx="191109" cy="1648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2819735" y="249935"/>
              <a:ext cx="1638330" cy="1406809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5">
                <a:alphaModFix/>
              </a:blip>
              <a:stretch>
                <a:fillRect t="-36998" b="-36996"/>
              </a:stretch>
            </a:blip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2865775" y="873171"/>
              <a:ext cx="191109" cy="1648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4228734" y="1028980"/>
              <a:ext cx="1638330" cy="14068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9"/>
            <p:cNvSpPr txBox="1"/>
            <p:nvPr/>
          </p:nvSpPr>
          <p:spPr>
            <a:xfrm>
              <a:off x="4482496" y="1246881"/>
              <a:ext cx="1130806" cy="9710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050" rIns="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P&amp;T Competition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5646420" y="1652215"/>
              <a:ext cx="191109" cy="1648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5638601" y="1819800"/>
              <a:ext cx="1638330" cy="1406809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6">
                <a:alphaModFix/>
              </a:blip>
              <a:stretch>
                <a:fillRect l="-15999" r="-15998"/>
              </a:stretch>
            </a:blip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5958276" y="1845165"/>
              <a:ext cx="191109" cy="1648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5638601" y="264882"/>
              <a:ext cx="1638330" cy="14068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 txBox="1"/>
            <p:nvPr/>
          </p:nvSpPr>
          <p:spPr>
            <a:xfrm>
              <a:off x="5837525" y="482775"/>
              <a:ext cx="1185600" cy="97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050" rIns="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Internship Opportunities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7056287" y="895364"/>
              <a:ext cx="191109" cy="1648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7048469" y="914395"/>
              <a:ext cx="1638330" cy="1406809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7">
                <a:alphaModFix/>
              </a:blip>
              <a:stretch>
                <a:fillRect l="-13997" r="-13999"/>
              </a:stretch>
            </a:blip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7375093" y="1081067"/>
              <a:ext cx="191109" cy="1648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7048469" y="2602468"/>
              <a:ext cx="1638330" cy="14068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9"/>
            <p:cNvSpPr txBox="1"/>
            <p:nvPr/>
          </p:nvSpPr>
          <p:spPr>
            <a:xfrm>
              <a:off x="7302231" y="2820369"/>
              <a:ext cx="1130806" cy="9710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050" rIns="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Advocacy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7373355" y="3834446"/>
              <a:ext cx="191109" cy="1648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5638601" y="3372454"/>
              <a:ext cx="1638330" cy="1406809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8">
                <a:alphaModFix/>
              </a:blip>
              <a:stretch>
                <a:fillRect t="-26998" b="-26998"/>
              </a:stretch>
            </a:blip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7069317" y="3989802"/>
              <a:ext cx="191109" cy="1648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9"/>
          <p:cNvSpPr txBox="1"/>
          <p:nvPr/>
        </p:nvSpPr>
        <p:spPr>
          <a:xfrm>
            <a:off x="378525" y="5121325"/>
            <a:ext cx="54222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06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resources available for colleges of pharmacy: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APPE/IPPE Diretory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AMCP Managed Care Curriculum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AMCP’s Virtual Conference Center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Looking to Start an AMCP Student Chapter? We Can Help!</a:t>
            </a:r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i="0" u="none" strike="noStrike" cap="none">
                <a:solidFill>
                  <a:schemeClr val="dk1"/>
                </a:solidFill>
              </a:rPr>
              <a:t>Visit </a:t>
            </a:r>
            <a:r>
              <a:rPr lang="en-US" sz="1800" i="0" u="sng" strike="noStrike" cap="none">
                <a:solidFill>
                  <a:schemeClr val="hlink"/>
                </a:solidFill>
                <a:hlinkClick r:id="rId3"/>
              </a:rPr>
              <a:t>www.amcp.org/chapters</a:t>
            </a:r>
            <a:r>
              <a:rPr lang="en-US" sz="1800" i="0" u="none" strike="noStrike" cap="none">
                <a:solidFill>
                  <a:schemeClr val="dk1"/>
                </a:solidFill>
              </a:rPr>
              <a:t> to access our step-by-step toolkit that will help guide you through the activation process.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0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1600200"/>
            <a:ext cx="7058025" cy="394176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/>
          <p:nvPr/>
        </p:nvSpPr>
        <p:spPr>
          <a:xfrm rot="8102815">
            <a:off x="5741988" y="4522788"/>
            <a:ext cx="7620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122238" y="5638800"/>
            <a:ext cx="917416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more help?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the Student Development team at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studentdevelopment@amcp.org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On-screen Show (4:3)</PresentationFormat>
  <Paragraphs>32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Source Sans Pro</vt:lpstr>
      <vt:lpstr>Calibri</vt:lpstr>
      <vt:lpstr>Office Theme</vt:lpstr>
      <vt:lpstr>OPPORTUNITIES IN MANAGED CARE: ENHANCING THE FOUNDATION FOR SUCCESSFUL CAREERS IN PHARMACY: Executive Summary</vt:lpstr>
      <vt:lpstr>Managed Care Principles Can Be Applied to All Areas of Pharmacy</vt:lpstr>
      <vt:lpstr>AMCP Is the Nation’s Leading Managed Care Pharmacy Organization</vt:lpstr>
      <vt:lpstr>Students Membership Offers Several Benefits</vt:lpstr>
      <vt:lpstr>Looking to Start an AMCP Student Chapter? We Can Help!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IN MANAGED CARE: ENHANCING THE FOUNDATION FOR SUCCESSFUL CAREERS IN PHARMACY: Executive Summary</dc:title>
  <dc:creator>Brianna Palowitch</dc:creator>
  <cp:lastModifiedBy>Brianna Palowitch</cp:lastModifiedBy>
  <cp:revision>1</cp:revision>
  <dcterms:modified xsi:type="dcterms:W3CDTF">2018-09-24T17:03:02Z</dcterms:modified>
</cp:coreProperties>
</file>