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80" r:id="rId2"/>
    <p:sldId id="315" r:id="rId3"/>
    <p:sldId id="259"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 id="306" r:id="rId29"/>
    <p:sldId id="307" r:id="rId30"/>
    <p:sldId id="308" r:id="rId31"/>
    <p:sldId id="309" r:id="rId32"/>
    <p:sldId id="310" r:id="rId33"/>
    <p:sldId id="311" r:id="rId34"/>
    <p:sldId id="312" r:id="rId35"/>
    <p:sldId id="313" r:id="rId36"/>
    <p:sldId id="314" r:id="rId37"/>
    <p:sldId id="281" r:id="rId38"/>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WU" lastIdx="2" clrIdx="0"/>
  <p:cmAuthor id="1" name="KRISY THORNBY" initials="KT"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469" autoAdjust="0"/>
  </p:normalViewPr>
  <p:slideViewPr>
    <p:cSldViewPr>
      <p:cViewPr varScale="1">
        <p:scale>
          <a:sx n="53" d="100"/>
          <a:sy n="53" d="100"/>
        </p:scale>
        <p:origin x="1620"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defTabSz="933450">
              <a:defRPr sz="1200">
                <a:latin typeface="Calibri" pitchFamily="34" charset="0"/>
              </a:defRPr>
            </a:lvl1pPr>
          </a:lstStyle>
          <a:p>
            <a:pPr>
              <a:defRPr/>
            </a:pPr>
            <a:endParaRPr lang="en-US"/>
          </a:p>
        </p:txBody>
      </p:sp>
      <p:sp>
        <p:nvSpPr>
          <p:cNvPr id="38915" name="Rectangle 3"/>
          <p:cNvSpPr>
            <a:spLocks noGrp="1" noChangeArrowheads="1"/>
          </p:cNvSpPr>
          <p:nvPr>
            <p:ph type="dt" idx="1"/>
          </p:nvPr>
        </p:nvSpPr>
        <p:spPr bwMode="auto">
          <a:xfrm>
            <a:off x="3978275" y="0"/>
            <a:ext cx="3043238" cy="465138"/>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defTabSz="933450">
              <a:defRPr sz="1200">
                <a:latin typeface="Calibri" pitchFamily="34" charset="0"/>
              </a:defRPr>
            </a:lvl1pPr>
          </a:lstStyle>
          <a:p>
            <a:pPr>
              <a:defRPr/>
            </a:pPr>
            <a:fld id="{492E0AF9-7FCE-467E-8D33-564718E0137F}" type="datetimeFigureOut">
              <a:rPr lang="en-US"/>
              <a:pPr>
                <a:defRPr/>
              </a:pPr>
              <a:t>3/8/2019</a:t>
            </a:fld>
            <a:endParaRPr lang="en-US"/>
          </a:p>
        </p:txBody>
      </p:sp>
      <p:sp>
        <p:nvSpPr>
          <p:cNvPr id="50180"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7" name="Rectangle 5"/>
          <p:cNvSpPr>
            <a:spLocks noGrp="1" noChangeArrowheads="1"/>
          </p:cNvSpPr>
          <p:nvPr>
            <p:ph type="body" sz="quarter" idx="3"/>
          </p:nvPr>
        </p:nvSpPr>
        <p:spPr bwMode="auto">
          <a:xfrm>
            <a:off x="701675" y="4421188"/>
            <a:ext cx="5619750" cy="4189412"/>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8842375"/>
            <a:ext cx="3043238" cy="465138"/>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defTabSz="933450">
              <a:defRPr sz="1200">
                <a:latin typeface="Calibri" pitchFamily="34" charset="0"/>
              </a:defRPr>
            </a:lvl1pPr>
          </a:lstStyle>
          <a:p>
            <a:pPr>
              <a:defRPr/>
            </a:pPr>
            <a:endParaRPr lang="en-US"/>
          </a:p>
        </p:txBody>
      </p:sp>
      <p:sp>
        <p:nvSpPr>
          <p:cNvPr id="38919" name="Rectangle 7"/>
          <p:cNvSpPr>
            <a:spLocks noGrp="1" noChangeArrowheads="1"/>
          </p:cNvSpPr>
          <p:nvPr>
            <p:ph type="sldNum" sz="quarter" idx="5"/>
          </p:nvPr>
        </p:nvSpPr>
        <p:spPr bwMode="auto">
          <a:xfrm>
            <a:off x="3978275" y="8842375"/>
            <a:ext cx="3043238" cy="465138"/>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defTabSz="933450">
              <a:defRPr sz="1200">
                <a:latin typeface="Calibri" pitchFamily="34" charset="0"/>
              </a:defRPr>
            </a:lvl1pPr>
          </a:lstStyle>
          <a:p>
            <a:pPr>
              <a:defRPr/>
            </a:pPr>
            <a:fld id="{0DD654DA-3F52-472F-AA7F-B0E86E94870B}" type="slidenum">
              <a:rPr lang="en-US"/>
              <a:pPr>
                <a:defRPr/>
              </a:pPr>
              <a:t>‹#›</a:t>
            </a:fld>
            <a:endParaRPr lang="en-US"/>
          </a:p>
        </p:txBody>
      </p:sp>
    </p:spTree>
    <p:extLst>
      <p:ext uri="{BB962C8B-B14F-4D97-AF65-F5344CB8AC3E}">
        <p14:creationId xmlns:p14="http://schemas.microsoft.com/office/powerpoint/2010/main" val="10403879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Financial incentives for members</a:t>
            </a:r>
          </a:p>
          <a:p>
            <a:pPr lvl="1"/>
            <a:r>
              <a:rPr lang="en-US" altLang="en-US"/>
              <a:t>Inside pharmacy network = Drug coverage / low copays</a:t>
            </a:r>
          </a:p>
          <a:p>
            <a:pPr lvl="1"/>
            <a:r>
              <a:rPr lang="en-US" altLang="en-US"/>
              <a:t>Outside pharmacy network = No drug coverage </a:t>
            </a:r>
            <a:r>
              <a:rPr lang="en-US" altLang="en-US" i="1"/>
              <a:t>or</a:t>
            </a:r>
            <a:r>
              <a:rPr lang="en-US" altLang="en-US"/>
              <a:t> higher copays</a:t>
            </a:r>
          </a:p>
          <a:p>
            <a:pPr eaLnBrk="1" hangingPunct="1"/>
            <a:endParaRPr lang="ru-RU" altLang="en-US"/>
          </a:p>
          <a:p>
            <a:endParaRPr lang="en-US" altLang="en-US"/>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5F1630FA-0284-418F-9865-E3B8B1E5E7CA}" type="slidenum">
              <a:rPr lang="en-US" altLang="en-US" smtClean="0">
                <a:latin typeface="Calibri" pitchFamily="34" charset="0"/>
              </a:rPr>
              <a:pPr eaLnBrk="1" hangingPunct="1"/>
              <a:t>11</a:t>
            </a:fld>
            <a:endParaRPr lang="en-US" altLang="en-US">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Lag time in receiving medications; Rx for acute medications should be filled at retail</a:t>
            </a:r>
          </a:p>
          <a:p>
            <a:endParaRPr lang="en-US" altLang="en-US"/>
          </a:p>
          <a:p>
            <a:r>
              <a:rPr lang="en-US" altLang="en-US"/>
              <a:t>New therapies should be filled at retail to avoid potential of wasting 90-day supply medication (if therapy is changed)</a:t>
            </a:r>
          </a:p>
          <a:p>
            <a:pPr eaLnBrk="1" hangingPunct="1"/>
            <a:endParaRPr lang="ru-RU" altLang="en-US"/>
          </a:p>
          <a:p>
            <a:endParaRPr lang="en-US" altLang="en-US"/>
          </a:p>
        </p:txBody>
      </p:sp>
      <p:sp>
        <p:nvSpPr>
          <p:cNvPr id="614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426DF1C0-E361-4679-BAB7-C303E4E742F8}" type="slidenum">
              <a:rPr lang="en-US" altLang="en-US" smtClean="0">
                <a:latin typeface="Calibri" pitchFamily="34" charset="0"/>
              </a:rPr>
              <a:pPr eaLnBrk="1" hangingPunct="1"/>
              <a:t>14</a:t>
            </a:fld>
            <a:endParaRPr lang="en-US" altLang="en-US">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a:t>AWP - Average Wholesale Price</a:t>
            </a:r>
            <a:br>
              <a:rPr lang="en-US" altLang="en-US"/>
            </a:br>
            <a:r>
              <a:rPr lang="en-US" altLang="en-US"/>
              <a:t>The published average "cost" of a drug product paid by the pharmacy to the wholesaler. This price is specific to drug strength or concentrating dosage form, package size, and manufacturer or labeler. The average wholesale price of each drug is maintained on the National Drug Code (NDC) master file. This price is used to calculate the upper limit of payment available under a plan. </a:t>
            </a:r>
          </a:p>
          <a:p>
            <a:pPr eaLnBrk="1" hangingPunct="1">
              <a:spcBef>
                <a:spcPct val="0"/>
              </a:spcBef>
            </a:pPr>
            <a:endParaRPr lang="en-US" altLang="en-US"/>
          </a:p>
          <a:p>
            <a:pPr eaLnBrk="1" hangingPunct="1">
              <a:spcBef>
                <a:spcPct val="0"/>
              </a:spcBef>
            </a:pPr>
            <a:r>
              <a:rPr lang="en-US" altLang="en-US" b="1"/>
              <a:t>Dispensing Fee</a:t>
            </a:r>
            <a:br>
              <a:rPr lang="en-US" altLang="en-US"/>
            </a:br>
            <a:r>
              <a:rPr lang="en-US" altLang="en-US"/>
              <a:t>Contracted rate of compensation paid to a pharmacy for the processing/filling of a prescription claim. The dispensing fee is added to the negotiated formula for reimbursing ingredient cost.</a:t>
            </a:r>
          </a:p>
          <a:p>
            <a:pPr eaLnBrk="1" hangingPunct="1">
              <a:spcBef>
                <a:spcPct val="0"/>
              </a:spcBef>
            </a:pPr>
            <a:endParaRPr lang="en-US" altLang="en-US"/>
          </a:p>
          <a:p>
            <a:pPr eaLnBrk="1" hangingPunct="1">
              <a:spcBef>
                <a:spcPct val="0"/>
              </a:spcBef>
            </a:pPr>
            <a:r>
              <a:rPr lang="en-US" altLang="en-US" b="1"/>
              <a:t>MAC - Maximum Allowable Cost</a:t>
            </a:r>
            <a:br>
              <a:rPr lang="en-US" altLang="en-US"/>
            </a:br>
            <a:r>
              <a:rPr lang="en-US" altLang="en-US"/>
              <a:t>A cost management program that sets upper limits on the payment for equivalent drugs available from multiple manufacturers. It is the highest unit price that will be paid for a drug and is designed to increase generic dispensing, to ensure the pharmacy dispenses economically, and to control future cost increases. </a:t>
            </a:r>
          </a:p>
          <a:p>
            <a:pPr eaLnBrk="1" hangingPunct="1">
              <a:spcBef>
                <a:spcPct val="0"/>
              </a:spcBef>
            </a:pPr>
            <a:endParaRPr lang="en-US" altLang="en-US"/>
          </a:p>
          <a:p>
            <a:pPr eaLnBrk="1" hangingPunct="1">
              <a:spcBef>
                <a:spcPct val="0"/>
              </a:spcBef>
            </a:pPr>
            <a:r>
              <a:rPr lang="en-US" altLang="en-US" b="1"/>
              <a:t>U&amp;C - Usual and Customary Price</a:t>
            </a:r>
            <a:br>
              <a:rPr lang="en-US" altLang="en-US"/>
            </a:br>
            <a:r>
              <a:rPr lang="en-US" altLang="en-US"/>
              <a:t>The amount that a pharmacist would charge a cash-paying customer for a prescription. </a:t>
            </a:r>
          </a:p>
          <a:p>
            <a:pPr eaLnBrk="1" hangingPunct="1">
              <a:spcBef>
                <a:spcPct val="0"/>
              </a:spcBef>
            </a:pPr>
            <a:endParaRPr lang="en-US" altLang="en-US"/>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8F99FD40-F9D6-4654-A97E-FCEB237E70A1}" type="slidenum">
              <a:rPr lang="en-US" altLang="en-US" smtClean="0">
                <a:latin typeface="Calibri" pitchFamily="34" charset="0"/>
              </a:rPr>
              <a:pPr eaLnBrk="1" hangingPunct="1"/>
              <a:t>16</a:t>
            </a:fld>
            <a:endParaRPr lang="en-US" altLang="en-US">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t>Capitation – compensation per person rather than per service.  PMPM = per member per month.</a:t>
            </a:r>
          </a:p>
          <a:p>
            <a:pPr eaLnBrk="1" hangingPunct="1">
              <a:spcBef>
                <a:spcPct val="0"/>
              </a:spcBef>
            </a:pPr>
            <a:r>
              <a:rPr lang="en-US" altLang="en-US"/>
              <a:t>Discounted fee-for-service – based on usual, customary and reasonable fees (UCR)</a:t>
            </a:r>
          </a:p>
          <a:p>
            <a:pPr eaLnBrk="1" hangingPunct="1">
              <a:spcBef>
                <a:spcPct val="0"/>
              </a:spcBef>
            </a:pPr>
            <a:r>
              <a:rPr lang="en-US" altLang="en-US"/>
              <a:t>Salary – usually in HMO staff model</a:t>
            </a:r>
          </a:p>
          <a:p>
            <a:pPr eaLnBrk="1" hangingPunct="1">
              <a:spcBef>
                <a:spcPct val="0"/>
              </a:spcBef>
            </a:pPr>
            <a:r>
              <a:rPr lang="en-US" altLang="en-US"/>
              <a:t>Withhold - % of provider’s payment that is held back to offset or pay for any cost overruns for referral or hospital services.  Remaining funds may then be distributed to physicians.</a:t>
            </a:r>
          </a:p>
          <a:p>
            <a:pPr eaLnBrk="1" hangingPunct="1"/>
            <a:endParaRPr lang="ru-RU" altLang="en-US"/>
          </a:p>
          <a:p>
            <a:endParaRPr lang="en-US" altLang="en-US"/>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C97279D4-168A-4F31-9975-4479BACC032B}" type="slidenum">
              <a:rPr lang="en-US" altLang="en-US" smtClean="0">
                <a:latin typeface="Calibri" pitchFamily="34" charset="0"/>
              </a:rPr>
              <a:pPr eaLnBrk="1" hangingPunct="1"/>
              <a:t>18</a:t>
            </a:fld>
            <a:endParaRPr lang="en-US" altLang="en-US">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t>Highly cost-efficient and flexible due to economies of scale.  The authority to conduct all activities necessary to deliver and manage the specialty service (network management, quality, utilization, case management, claims).</a:t>
            </a:r>
          </a:p>
          <a:p>
            <a:pPr eaLnBrk="1" hangingPunct="1">
              <a:spcBef>
                <a:spcPct val="0"/>
              </a:spcBef>
            </a:pPr>
            <a:r>
              <a:rPr lang="en-US" altLang="en-US"/>
              <a:t>Contract spells out functions performed.  List of services is long.  May build some, buy some.</a:t>
            </a:r>
          </a:p>
          <a:p>
            <a:pPr eaLnBrk="1" hangingPunct="1">
              <a:spcBef>
                <a:spcPct val="0"/>
              </a:spcBef>
            </a:pPr>
            <a:r>
              <a:rPr lang="en-US" altLang="en-US"/>
              <a:t>MCO = managed care organization</a:t>
            </a:r>
          </a:p>
          <a:p>
            <a:endParaRPr lang="en-US" altLang="en-US"/>
          </a:p>
          <a:p>
            <a:pPr eaLnBrk="1" hangingPunct="1"/>
            <a:endParaRPr lang="ru-RU" altLang="en-US"/>
          </a:p>
          <a:p>
            <a:endParaRPr lang="en-US" altLang="en-US"/>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A9E2E661-FBBE-4A4A-8F86-1EFD3B9DB28D}" type="slidenum">
              <a:rPr lang="en-US" altLang="en-US" smtClean="0">
                <a:latin typeface="Calibri" pitchFamily="34" charset="0"/>
              </a:rPr>
              <a:pPr eaLnBrk="1" hangingPunct="1"/>
              <a:t>19</a:t>
            </a:fld>
            <a:endParaRPr lang="en-US" altLang="en-US">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PBMs Developed to confront escalating cost; they provided efficient way to adjudicate pharmacy claims quickly and offer additional services to improve quality of the pharmacy benefits</a:t>
            </a:r>
          </a:p>
          <a:p>
            <a:endParaRPr lang="en-US" altLang="en-US"/>
          </a:p>
        </p:txBody>
      </p:sp>
      <p:sp>
        <p:nvSpPr>
          <p:cNvPr id="655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3673AE63-9DD6-434A-A0D5-53ECA63F5A8C}" type="slidenum">
              <a:rPr lang="en-US" altLang="en-US" smtClean="0">
                <a:latin typeface="Calibri" pitchFamily="34" charset="0"/>
              </a:rPr>
              <a:pPr eaLnBrk="1" hangingPunct="1"/>
              <a:t>20</a:t>
            </a:fld>
            <a:endParaRPr lang="en-US" altLang="en-US">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a:t>DUR - Drug Utilization Review</a:t>
            </a:r>
            <a:br>
              <a:rPr lang="en-US" altLang="en-US"/>
            </a:br>
            <a:r>
              <a:rPr lang="en-US" altLang="en-US"/>
              <a:t>A system of drug use review that can detect potential adverse drug interactions, drug-pregnancy conflicts, therapeutic duplication, drug-age conflicts, etc. There are three forms of DUR: prospective (before dispensing), concurrent (at the time of prescription dispensing), and retrospective (after the therapy has been completed). Appropriate use of an integrated DUR program can curb drug misuse and abuse and monitor quality of care. DUR can reduce hospitalization and other costs related to inappropriate drug use. </a:t>
            </a:r>
          </a:p>
          <a:p>
            <a:endParaRPr lang="en-US" altLang="en-US"/>
          </a:p>
          <a:p>
            <a:pPr eaLnBrk="1" hangingPunct="1"/>
            <a:endParaRPr lang="ru-RU" altLang="en-US"/>
          </a:p>
          <a:p>
            <a:endParaRPr lang="en-US" altLang="en-US"/>
          </a:p>
        </p:txBody>
      </p:sp>
      <p:sp>
        <p:nvSpPr>
          <p:cNvPr id="66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A2A05B21-D13A-4F41-90D7-507C20E613CF}" type="slidenum">
              <a:rPr lang="en-US" altLang="en-US" smtClean="0">
                <a:latin typeface="Calibri" pitchFamily="34" charset="0"/>
              </a:rPr>
              <a:pPr eaLnBrk="1" hangingPunct="1"/>
              <a:t>21</a:t>
            </a:fld>
            <a:endParaRPr lang="en-US" altLang="en-US">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This is only a small sample of PBMs available.</a:t>
            </a:r>
          </a:p>
          <a:p>
            <a:pPr eaLnBrk="1" hangingPunct="1"/>
            <a:endParaRPr lang="ru-RU" altLang="en-US"/>
          </a:p>
          <a:p>
            <a:endParaRPr lang="en-US" altLang="en-US"/>
          </a:p>
        </p:txBody>
      </p:sp>
      <p:sp>
        <p:nvSpPr>
          <p:cNvPr id="67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76996FC1-49C2-43B3-A2CE-F2142903639E}" type="slidenum">
              <a:rPr lang="en-US" altLang="en-US" smtClean="0">
                <a:latin typeface="Calibri" pitchFamily="34" charset="0"/>
              </a:rPr>
              <a:pPr eaLnBrk="1" hangingPunct="1"/>
              <a:t>22</a:t>
            </a:fld>
            <a:endParaRPr lang="en-US" altLang="en-US">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marL="228600" indent="-228600" eaLnBrk="1" hangingPunct="1">
              <a:lnSpc>
                <a:spcPct val="80000"/>
              </a:lnSpc>
              <a:spcBef>
                <a:spcPct val="0"/>
              </a:spcBef>
              <a:defRPr/>
            </a:pPr>
            <a:r>
              <a:rPr lang="en-US" dirty="0"/>
              <a:t>Structure – physician credentials, hospital accreditation, the foundation</a:t>
            </a:r>
          </a:p>
          <a:p>
            <a:pPr marL="228600" indent="-228600" eaLnBrk="1" hangingPunct="1">
              <a:lnSpc>
                <a:spcPct val="80000"/>
              </a:lnSpc>
              <a:spcBef>
                <a:spcPct val="0"/>
              </a:spcBef>
              <a:defRPr/>
            </a:pPr>
            <a:r>
              <a:rPr lang="en-US" dirty="0"/>
              <a:t>Process – grievance process, immunization for children, preventative measures</a:t>
            </a:r>
          </a:p>
          <a:p>
            <a:pPr marL="228600" indent="-228600" eaLnBrk="1" hangingPunct="1">
              <a:lnSpc>
                <a:spcPct val="80000"/>
              </a:lnSpc>
              <a:spcBef>
                <a:spcPct val="0"/>
              </a:spcBef>
              <a:defRPr/>
            </a:pPr>
            <a:r>
              <a:rPr lang="en-US" dirty="0"/>
              <a:t>Outcomes – measure to determine long-term impact, must be objective</a:t>
            </a:r>
          </a:p>
          <a:p>
            <a:pPr marL="228600" indent="-228600" eaLnBrk="1" hangingPunct="1">
              <a:lnSpc>
                <a:spcPct val="80000"/>
              </a:lnSpc>
              <a:spcBef>
                <a:spcPct val="0"/>
              </a:spcBef>
              <a:defRPr/>
            </a:pPr>
            <a:endParaRPr lang="en-US" dirty="0"/>
          </a:p>
          <a:p>
            <a:pPr marL="228600" indent="-228600" eaLnBrk="1" hangingPunct="1">
              <a:lnSpc>
                <a:spcPct val="80000"/>
              </a:lnSpc>
              <a:spcBef>
                <a:spcPct val="0"/>
              </a:spcBef>
              <a:defRPr/>
            </a:pPr>
            <a:r>
              <a:rPr lang="en-US" dirty="0"/>
              <a:t>National Committee for Quality Assurance (NCQA) requires the Health Plan Employer Data and Information Set (HEDIS) reporting measures covering 8 major areas.  This data is included in the Quality Compass Program for calculating benchmarks and producing comparative info.  </a:t>
            </a:r>
          </a:p>
          <a:p>
            <a:pPr marL="228600" indent="-228600" eaLnBrk="1" hangingPunct="1">
              <a:lnSpc>
                <a:spcPct val="80000"/>
              </a:lnSpc>
              <a:spcBef>
                <a:spcPct val="0"/>
              </a:spcBef>
              <a:defRPr/>
            </a:pPr>
            <a:endParaRPr lang="en-US" dirty="0"/>
          </a:p>
          <a:p>
            <a:pPr marL="228600" indent="-228600" eaLnBrk="1" hangingPunct="1">
              <a:lnSpc>
                <a:spcPct val="80000"/>
              </a:lnSpc>
              <a:spcBef>
                <a:spcPct val="0"/>
              </a:spcBef>
              <a:defRPr/>
            </a:pPr>
            <a:r>
              <a:rPr lang="en-US" dirty="0">
                <a:solidFill>
                  <a:srgbClr val="C00000"/>
                </a:solidFill>
              </a:rPr>
              <a:t>Joint</a:t>
            </a:r>
            <a:r>
              <a:rPr lang="en-US" baseline="0" dirty="0">
                <a:solidFill>
                  <a:srgbClr val="C00000"/>
                </a:solidFill>
              </a:rPr>
              <a:t> Commission</a:t>
            </a:r>
            <a:r>
              <a:rPr lang="en-US" dirty="0"/>
              <a:t>– originally just accredited hospitals.  Its performance measures are ORYX.  </a:t>
            </a:r>
          </a:p>
          <a:p>
            <a:pPr marL="228600" indent="-228600" eaLnBrk="1" hangingPunct="1">
              <a:lnSpc>
                <a:spcPct val="80000"/>
              </a:lnSpc>
              <a:spcBef>
                <a:spcPct val="0"/>
              </a:spcBef>
              <a:defRPr/>
            </a:pPr>
            <a:r>
              <a:rPr lang="en-US" dirty="0"/>
              <a:t>URAC – Utilization Review Accreditation commission – allows MCOs to tailor their accreditation to the specific services they provide</a:t>
            </a:r>
          </a:p>
          <a:p>
            <a:pPr marL="228600" indent="-228600" eaLnBrk="1" hangingPunct="1">
              <a:lnSpc>
                <a:spcPct val="80000"/>
              </a:lnSpc>
              <a:spcBef>
                <a:spcPct val="0"/>
              </a:spcBef>
              <a:defRPr/>
            </a:pPr>
            <a:r>
              <a:rPr lang="en-US" dirty="0"/>
              <a:t>FACCT is not an accrediting body but develops quality measures</a:t>
            </a:r>
          </a:p>
          <a:p>
            <a:pPr marL="228600" indent="-228600" eaLnBrk="1" hangingPunct="1">
              <a:lnSpc>
                <a:spcPct val="80000"/>
              </a:lnSpc>
              <a:spcBef>
                <a:spcPct val="0"/>
              </a:spcBef>
              <a:defRPr/>
            </a:pPr>
            <a:r>
              <a:rPr lang="en-US" dirty="0"/>
              <a:t>AHRQ = Agency for Healthcare Research &amp; Quality</a:t>
            </a:r>
          </a:p>
          <a:p>
            <a:pPr marL="228600" indent="-228600" eaLnBrk="1" hangingPunct="1">
              <a:lnSpc>
                <a:spcPct val="80000"/>
              </a:lnSpc>
              <a:spcBef>
                <a:spcPct val="0"/>
              </a:spcBef>
              <a:defRPr/>
            </a:pPr>
            <a:r>
              <a:rPr lang="en-US" dirty="0"/>
              <a:t>HCFA = Healthcare Financing Administration</a:t>
            </a:r>
          </a:p>
          <a:p>
            <a:pPr eaLnBrk="1" hangingPunct="1">
              <a:defRPr/>
            </a:pPr>
            <a:endParaRPr lang="ru-RU" dirty="0">
              <a:latin typeface="Arial" pitchFamily="34" charset="0"/>
            </a:endParaRPr>
          </a:p>
          <a:p>
            <a:pPr>
              <a:defRPr/>
            </a:pPr>
            <a:endParaRPr lang="en-US" dirty="0"/>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D0A26740-B91E-4DE6-A5AA-0FCA72244054}" type="slidenum">
              <a:rPr lang="en-US" altLang="en-US" smtClean="0">
                <a:latin typeface="Calibri" pitchFamily="34" charset="0"/>
              </a:rPr>
              <a:pPr eaLnBrk="1" hangingPunct="1"/>
              <a:t>24</a:t>
            </a:fld>
            <a:endParaRPr lang="en-US" altLang="en-US">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t>Benchmarking is key to DSM success – can be national, regional, or local.  Identify best practices and best outcomes, then emulate these practices.  Avoids “reinventing the wheel”. </a:t>
            </a:r>
          </a:p>
          <a:p>
            <a:pPr eaLnBrk="1" hangingPunct="1">
              <a:spcBef>
                <a:spcPct val="0"/>
              </a:spcBef>
            </a:pPr>
            <a:endParaRPr lang="en-US" altLang="en-US"/>
          </a:p>
          <a:p>
            <a:pPr eaLnBrk="1" hangingPunct="1">
              <a:spcBef>
                <a:spcPct val="0"/>
              </a:spcBef>
            </a:pPr>
            <a:r>
              <a:rPr lang="en-US" altLang="en-US"/>
              <a:t>By analyzing providers’ practice patterns, the MCO can determine whether those patterns are cost-effective.  Comparative information is often effective in changing physician prescribing patterns in an effort to improve patient care.  Encourage compliance with formulary drugs and generics.  Report cards.</a:t>
            </a:r>
          </a:p>
          <a:p>
            <a:endParaRPr lang="en-US" altLang="en-US"/>
          </a:p>
          <a:p>
            <a:r>
              <a:rPr lang="en-US" altLang="en-US"/>
              <a:t>Risk Modeling:  Health Plans may use analytical modeling tools  on their patient population data to find out who may be at risk of certain health complications (i.e. Cardiovascular concerns) so that they can address that patient’s care specifically.</a:t>
            </a:r>
          </a:p>
          <a:p>
            <a:pPr eaLnBrk="1" hangingPunct="1"/>
            <a:endParaRPr lang="ru-RU" altLang="en-US"/>
          </a:p>
          <a:p>
            <a:endParaRPr lang="en-US" altLang="en-US"/>
          </a:p>
        </p:txBody>
      </p:sp>
      <p:sp>
        <p:nvSpPr>
          <p:cNvPr id="696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AD631F49-0F08-4BC7-ADF3-8239D4F45A16}" type="slidenum">
              <a:rPr lang="en-US" altLang="en-US" smtClean="0">
                <a:latin typeface="Calibri" pitchFamily="34" charset="0"/>
              </a:rPr>
              <a:pPr eaLnBrk="1" hangingPunct="1"/>
              <a:t>26</a:t>
            </a:fld>
            <a:endParaRPr lang="en-US" alt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t>Can be defined as a system or a type or organization.  Involve all stakeholders in financial risk.  </a:t>
            </a:r>
          </a:p>
          <a:p>
            <a:pPr eaLnBrk="1" hangingPunct="1">
              <a:spcBef>
                <a:spcPct val="0"/>
              </a:spcBef>
            </a:pPr>
            <a:r>
              <a:rPr lang="en-US" altLang="en-US"/>
              <a:t>Move away from indemnity where financing and delivery were separate.  Insurers were not able to control costs.</a:t>
            </a:r>
          </a:p>
          <a:p>
            <a:pPr eaLnBrk="1" hangingPunct="1">
              <a:spcBef>
                <a:spcPct val="0"/>
              </a:spcBef>
            </a:pPr>
            <a:r>
              <a:rPr lang="en-US" altLang="en-US"/>
              <a:t>Most health insurance in the US is offered by employers.  Second largest purchaser is the government.  </a:t>
            </a:r>
          </a:p>
          <a:p>
            <a:pPr eaLnBrk="1" hangingPunct="1">
              <a:spcBef>
                <a:spcPct val="0"/>
              </a:spcBef>
            </a:pPr>
            <a:endParaRPr lang="en-US" altLang="en-US"/>
          </a:p>
          <a:p>
            <a:pPr eaLnBrk="1" hangingPunct="1">
              <a:spcBef>
                <a:spcPct val="0"/>
              </a:spcBef>
            </a:pPr>
            <a:r>
              <a:rPr lang="en-US" altLang="en-US" b="1"/>
              <a:t>Historical factors</a:t>
            </a:r>
            <a:r>
              <a:rPr lang="en-US" altLang="en-US"/>
              <a:t> – Prepaid group practices as far back as 1910, HMO Act of 1973 was designed to provide healthcare access to individuals without insurance or limited benefits and to decrease costs by increasing competition.  Saw dramatic increase in number of HMOs.</a:t>
            </a:r>
          </a:p>
          <a:p>
            <a:pPr eaLnBrk="1" hangingPunct="1">
              <a:spcBef>
                <a:spcPct val="0"/>
              </a:spcBef>
            </a:pPr>
            <a:r>
              <a:rPr lang="en-US" altLang="en-US" b="1"/>
              <a:t>Economic factors</a:t>
            </a:r>
            <a:r>
              <a:rPr lang="en-US" altLang="en-US"/>
              <a:t> – inflation, rapidly expanding technology, increases in medical malpractice lawsuits (defensive medicine), consumer expectations (healthcare is an unlimited and unrestricted right), lack of incentives to control medical visits in fee-for-service (results in cost-shifting to those who can afford), fraud</a:t>
            </a:r>
          </a:p>
          <a:p>
            <a:pPr eaLnBrk="1" hangingPunct="1">
              <a:spcBef>
                <a:spcPct val="0"/>
              </a:spcBef>
            </a:pPr>
            <a:r>
              <a:rPr lang="en-US" altLang="en-US" b="1"/>
              <a:t>Technological factors</a:t>
            </a:r>
            <a:r>
              <a:rPr lang="en-US" altLang="en-US"/>
              <a:t> – advances in computer technology allow for better information and operations management, reduces administrative costs</a:t>
            </a:r>
          </a:p>
          <a:p>
            <a:pPr eaLnBrk="1" hangingPunct="1">
              <a:spcBef>
                <a:spcPct val="0"/>
              </a:spcBef>
            </a:pPr>
            <a:r>
              <a:rPr lang="en-US" altLang="en-US" b="1"/>
              <a:t>Social factors</a:t>
            </a:r>
            <a:r>
              <a:rPr lang="en-US" altLang="en-US"/>
              <a:t> – aging population, better access to services, demand for quality</a:t>
            </a:r>
            <a:endParaRPr lang="ru-RU" altLang="en-US"/>
          </a:p>
          <a:p>
            <a:endParaRPr lang="en-US" altLang="en-US"/>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9C807564-B549-4063-9814-01024D9D961A}" type="slidenum">
              <a:rPr lang="en-US" altLang="en-US" smtClean="0">
                <a:latin typeface="Calibri" pitchFamily="34" charset="0"/>
              </a:rPr>
              <a:pPr eaLnBrk="1" hangingPunct="1"/>
              <a:t>2</a:t>
            </a:fld>
            <a:endParaRPr lang="en-US" altLang="en-US">
              <a:latin typeface="Calibri"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dirty="0"/>
              <a:t>Help patients receive desired results from drug therapy.</a:t>
            </a:r>
          </a:p>
          <a:p>
            <a:pPr eaLnBrk="1" hangingPunct="1">
              <a:spcBef>
                <a:spcPct val="0"/>
              </a:spcBef>
            </a:pPr>
            <a:r>
              <a:rPr lang="en-US" altLang="en-US" dirty="0"/>
              <a:t>Enhance their ability to make quality of life decisions.</a:t>
            </a:r>
          </a:p>
          <a:p>
            <a:pPr eaLnBrk="1" hangingPunct="1">
              <a:spcBef>
                <a:spcPct val="0"/>
              </a:spcBef>
            </a:pPr>
            <a:r>
              <a:rPr lang="en-US" altLang="en-US" dirty="0"/>
              <a:t>Required by NCQA, Joint Commission, FACCT</a:t>
            </a:r>
          </a:p>
          <a:p>
            <a:pPr eaLnBrk="1" hangingPunct="1">
              <a:spcBef>
                <a:spcPct val="0"/>
              </a:spcBef>
            </a:pPr>
            <a:r>
              <a:rPr lang="en-US" altLang="en-US" dirty="0"/>
              <a:t>International Society for </a:t>
            </a:r>
            <a:r>
              <a:rPr lang="en-US" altLang="en-US" dirty="0" err="1"/>
              <a:t>Pharmacoeconomic</a:t>
            </a:r>
            <a:r>
              <a:rPr lang="en-US" altLang="en-US" dirty="0"/>
              <a:t> and Outcomes Research (ISPOR) has grown significantly over the past decade</a:t>
            </a:r>
          </a:p>
          <a:p>
            <a:pPr eaLnBrk="1" hangingPunct="1"/>
            <a:endParaRPr lang="ru-RU" altLang="en-US" dirty="0"/>
          </a:p>
          <a:p>
            <a:endParaRPr lang="en-US" altLang="en-US" dirty="0"/>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57BDACA4-33A0-4378-90E2-0CD2E8E58A41}" type="slidenum">
              <a:rPr lang="en-US" altLang="en-US" smtClean="0">
                <a:latin typeface="Calibri" pitchFamily="34" charset="0"/>
              </a:rPr>
              <a:pPr eaLnBrk="1" hangingPunct="1"/>
              <a:t>27</a:t>
            </a:fld>
            <a:endParaRPr lang="en-US" altLang="en-US">
              <a:latin typeface="Calibri"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a:t>Antitrust laws</a:t>
            </a:r>
            <a:r>
              <a:rPr lang="en-US" altLang="en-US"/>
              <a:t> – Sherman Antitrust Act, Clayton Act, and Federal Trade Commission Act prohibit companies from monopolizing the market, price fixing, horizontal group boycotts, typing arrangements, and horizontal division of markets.  Stark laws prohibit physicians from referring patients to services in which they have a financial interest.</a:t>
            </a:r>
          </a:p>
          <a:p>
            <a:pPr eaLnBrk="1" hangingPunct="1">
              <a:spcBef>
                <a:spcPct val="0"/>
              </a:spcBef>
            </a:pPr>
            <a:r>
              <a:rPr lang="en-US" altLang="en-US" b="1"/>
              <a:t>ERISA</a:t>
            </a:r>
            <a:r>
              <a:rPr lang="en-US" altLang="en-US"/>
              <a:t> – Strict reporting and disclosure requirements.  Plan members cannot receive monetary awards in compensation for pain and suffering, only recovery of denied benefits.</a:t>
            </a:r>
          </a:p>
          <a:p>
            <a:pPr eaLnBrk="1" hangingPunct="1">
              <a:spcBef>
                <a:spcPct val="0"/>
              </a:spcBef>
            </a:pPr>
            <a:r>
              <a:rPr lang="en-US" altLang="en-US" b="1"/>
              <a:t>COBRA</a:t>
            </a:r>
            <a:r>
              <a:rPr lang="en-US" altLang="en-US"/>
              <a:t> – qualifying events are reduced work hours, death or divorce or termination.  Coverage up to 18 months, includes spouse and children.  In the event of death or divorce, spouse and children may continue up to 36 months, also child who ceases to be a dependent.</a:t>
            </a:r>
          </a:p>
          <a:p>
            <a:endParaRPr lang="en-US" altLang="en-US"/>
          </a:p>
        </p:txBody>
      </p:sp>
      <p:sp>
        <p:nvSpPr>
          <p:cNvPr id="71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EBE226C9-D85C-4133-BE1D-4AEE7A6E67E2}" type="slidenum">
              <a:rPr lang="en-US" altLang="en-US" smtClean="0">
                <a:latin typeface="Calibri" pitchFamily="34" charset="0"/>
              </a:rPr>
              <a:pPr eaLnBrk="1" hangingPunct="1"/>
              <a:t>28</a:t>
            </a:fld>
            <a:endParaRPr lang="en-US" altLang="en-US">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a:t>HMO Act</a:t>
            </a:r>
            <a:r>
              <a:rPr lang="en-US" altLang="en-US"/>
              <a:t> – set requirements for HMOs to be federally qualified</a:t>
            </a:r>
          </a:p>
          <a:p>
            <a:pPr eaLnBrk="1" hangingPunct="1">
              <a:spcBef>
                <a:spcPct val="0"/>
              </a:spcBef>
            </a:pPr>
            <a:r>
              <a:rPr lang="en-US" altLang="en-US" b="1"/>
              <a:t>HIPAA</a:t>
            </a:r>
            <a:r>
              <a:rPr lang="en-US" altLang="en-US"/>
              <a:t> – health plans must use minimum amount of information necessary to accomplish their purpose of medical treatment, payment, or healthcare operations.  Allow patients to access their medical records and request correction.  Allow patients to request restrictions on accessibility and use.</a:t>
            </a:r>
          </a:p>
          <a:p>
            <a:pPr eaLnBrk="1" hangingPunct="1">
              <a:spcBef>
                <a:spcPct val="0"/>
              </a:spcBef>
            </a:pPr>
            <a:r>
              <a:rPr lang="en-US" altLang="en-US" b="1"/>
              <a:t>Patients Bill of Rights</a:t>
            </a:r>
            <a:r>
              <a:rPr lang="en-US" altLang="en-US"/>
              <a:t> – information disclosure, choice of providers and plans, access to emergency services, participation in treatment decisions, respect and nondiscrimination, confidentiality of health information, complaints and appeals, consumer responsibilities</a:t>
            </a:r>
          </a:p>
        </p:txBody>
      </p:sp>
      <p:sp>
        <p:nvSpPr>
          <p:cNvPr id="72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76B9A5CD-E560-458C-BAD7-AA6A1AF717CD}" type="slidenum">
              <a:rPr lang="en-US" altLang="en-US" smtClean="0">
                <a:latin typeface="Calibri" pitchFamily="34" charset="0"/>
              </a:rPr>
              <a:pPr eaLnBrk="1" hangingPunct="1"/>
              <a:t>29</a:t>
            </a:fld>
            <a:endParaRPr lang="en-US" altLang="en-US">
              <a:latin typeface="Calibri"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Goals differ from indemnity.  Healthcare resources are not unlimited.  Must have prudent use of available resources.</a:t>
            </a:r>
          </a:p>
          <a:p>
            <a:pPr eaLnBrk="1" hangingPunct="1"/>
            <a:endParaRPr lang="ru-RU" altLang="en-US"/>
          </a:p>
          <a:p>
            <a:endParaRPr lang="en-US" altLang="en-US"/>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B180B4F6-EC8F-4683-9828-101AF2EE275D}" type="slidenum">
              <a:rPr lang="en-US" altLang="en-US" smtClean="0">
                <a:latin typeface="Calibri" pitchFamily="34" charset="0"/>
              </a:rPr>
              <a:pPr eaLnBrk="1" hangingPunct="1"/>
              <a:t>4</a:t>
            </a:fld>
            <a:endParaRPr lang="en-US" altLang="en-US">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dirty="0"/>
              <a:t>HMO</a:t>
            </a:r>
            <a:r>
              <a:rPr lang="en-US" altLang="en-US" dirty="0"/>
              <a:t> – open panel and access vs. closed panel and access</a:t>
            </a:r>
          </a:p>
          <a:p>
            <a:pPr eaLnBrk="1" hangingPunct="1">
              <a:spcBef>
                <a:spcPct val="0"/>
              </a:spcBef>
            </a:pPr>
            <a:r>
              <a:rPr lang="en-US" altLang="en-US" dirty="0"/>
              <a:t>IPA (Independent Practice </a:t>
            </a:r>
            <a:r>
              <a:rPr lang="en-US" altLang="en-US" dirty="0" err="1"/>
              <a:t>Assoc</a:t>
            </a:r>
            <a:r>
              <a:rPr lang="en-US" altLang="en-US" dirty="0"/>
              <a:t>) – most common model – contract with one or more associations of physicians in independent practices, usually see other non-HMO patients.  Care is provided at physician’s own offices.  Provides physicians with an increased access to patients and a variety of income sources.</a:t>
            </a:r>
          </a:p>
          <a:p>
            <a:pPr eaLnBrk="1" hangingPunct="1">
              <a:spcBef>
                <a:spcPct val="0"/>
              </a:spcBef>
            </a:pPr>
            <a:r>
              <a:rPr lang="en-US" altLang="en-US" dirty="0"/>
              <a:t>Staff – a closed panel plan, physicians are employed by the HMO.  Only see HMO members.  Practice in ambulatory care facilities.  Physicians are paid a salary.  May be able to achieve economies of scale.  Must maintain buildings.</a:t>
            </a:r>
          </a:p>
          <a:p>
            <a:pPr eaLnBrk="1" hangingPunct="1">
              <a:spcBef>
                <a:spcPct val="0"/>
              </a:spcBef>
            </a:pPr>
            <a:r>
              <a:rPr lang="en-US" altLang="en-US" dirty="0"/>
              <a:t>Group – contracts with a multi-specialty group of physicians who are employees of the group practice.  Contains both PCP and specialists.  Does not need to provide a facility, use their own offices.</a:t>
            </a:r>
          </a:p>
          <a:p>
            <a:pPr eaLnBrk="1" hangingPunct="1">
              <a:spcBef>
                <a:spcPct val="0"/>
              </a:spcBef>
            </a:pPr>
            <a:r>
              <a:rPr lang="en-US" altLang="en-US" dirty="0"/>
              <a:t>Network – contracts with one or more groups, member access to broad range of services</a:t>
            </a:r>
          </a:p>
          <a:p>
            <a:pPr eaLnBrk="1" hangingPunct="1">
              <a:spcBef>
                <a:spcPct val="0"/>
              </a:spcBef>
            </a:pPr>
            <a:r>
              <a:rPr lang="en-US" altLang="en-US" b="1" dirty="0"/>
              <a:t>PPO</a:t>
            </a:r>
            <a:r>
              <a:rPr lang="en-US" altLang="en-US" dirty="0"/>
              <a:t> (Preferred Provider Organization) – lower copayments and maximum limits of out-of-pocket cost for in-network use.  Offers freedom of choice, most allow members to visit specialists w/o referral.</a:t>
            </a:r>
          </a:p>
          <a:p>
            <a:pPr eaLnBrk="1" hangingPunct="1">
              <a:spcBef>
                <a:spcPct val="0"/>
              </a:spcBef>
            </a:pPr>
            <a:r>
              <a:rPr lang="en-US" altLang="en-US" b="1" dirty="0"/>
              <a:t>EPO</a:t>
            </a:r>
            <a:r>
              <a:rPr lang="en-US" altLang="en-US" dirty="0"/>
              <a:t> (Exclusive Provider Organization) – similar to PPO but out-of-network not covered</a:t>
            </a:r>
          </a:p>
          <a:p>
            <a:pPr eaLnBrk="1" hangingPunct="1">
              <a:spcBef>
                <a:spcPct val="0"/>
              </a:spcBef>
            </a:pPr>
            <a:r>
              <a:rPr lang="en-US" altLang="en-US" dirty="0"/>
              <a:t>PBM = pharmacy benefit manager</a:t>
            </a:r>
          </a:p>
          <a:p>
            <a:pPr eaLnBrk="1" hangingPunct="1">
              <a:spcBef>
                <a:spcPct val="0"/>
              </a:spcBef>
            </a:pPr>
            <a:r>
              <a:rPr lang="en-US" altLang="en-US" b="1" dirty="0">
                <a:solidFill>
                  <a:srgbClr val="FF0000"/>
                </a:solidFill>
              </a:rPr>
              <a:t>POS</a:t>
            </a:r>
            <a:r>
              <a:rPr lang="en-US" altLang="en-US" dirty="0">
                <a:solidFill>
                  <a:srgbClr val="FF0000"/>
                </a:solidFill>
              </a:rPr>
              <a:t> (Point of Service)- N</a:t>
            </a:r>
            <a:r>
              <a:rPr lang="en-US" sz="1200" b="0" i="0" kern="1200" dirty="0">
                <a:solidFill>
                  <a:srgbClr val="FF0000"/>
                </a:solidFill>
                <a:effectLst/>
                <a:latin typeface="Calibri" pitchFamily="34" charset="0"/>
                <a:ea typeface="+mn-ea"/>
                <a:cs typeface="+mn-cs"/>
              </a:rPr>
              <a:t>o deductible and usually only a minimal co-payment when you are in-network. One</a:t>
            </a:r>
            <a:r>
              <a:rPr lang="en-US" sz="1200" b="0" i="0" kern="1200" baseline="0" dirty="0">
                <a:solidFill>
                  <a:srgbClr val="FF0000"/>
                </a:solidFill>
                <a:effectLst/>
                <a:latin typeface="Calibri" pitchFamily="34" charset="0"/>
                <a:ea typeface="+mn-ea"/>
                <a:cs typeface="+mn-cs"/>
              </a:rPr>
              <a:t> </a:t>
            </a:r>
            <a:r>
              <a:rPr lang="en-US" sz="1200" b="0" i="0" kern="1200" dirty="0">
                <a:solidFill>
                  <a:srgbClr val="FF0000"/>
                </a:solidFill>
                <a:effectLst/>
                <a:latin typeface="Calibri" pitchFamily="34" charset="0"/>
                <a:ea typeface="+mn-ea"/>
                <a:cs typeface="+mn-cs"/>
              </a:rPr>
              <a:t>PCP is responsible for all referrals within the POS network. If out</a:t>
            </a:r>
            <a:r>
              <a:rPr lang="en-US" sz="1200" b="0" i="0" kern="1200" baseline="0" dirty="0">
                <a:solidFill>
                  <a:srgbClr val="FF0000"/>
                </a:solidFill>
                <a:effectLst/>
                <a:latin typeface="Calibri" pitchFamily="34" charset="0"/>
                <a:ea typeface="+mn-ea"/>
                <a:cs typeface="+mn-cs"/>
              </a:rPr>
              <a:t> of </a:t>
            </a:r>
            <a:r>
              <a:rPr lang="en-US" sz="1200" b="0" i="0" kern="1200" dirty="0">
                <a:solidFill>
                  <a:srgbClr val="FF0000"/>
                </a:solidFill>
                <a:effectLst/>
                <a:latin typeface="Calibri" pitchFamily="34" charset="0"/>
                <a:ea typeface="+mn-ea"/>
                <a:cs typeface="+mn-cs"/>
              </a:rPr>
              <a:t>network, POS coverage is more like a PPO. Pay a deductible and co-payment will probably include a certain percentage of the total cost</a:t>
            </a:r>
            <a:endParaRPr lang="en-US" altLang="en-US" dirty="0">
              <a:solidFill>
                <a:srgbClr val="FF0000"/>
              </a:solidFill>
            </a:endParaRPr>
          </a:p>
          <a:p>
            <a:pPr eaLnBrk="1" hangingPunct="1"/>
            <a:endParaRPr lang="ru-RU" altLang="en-US" dirty="0"/>
          </a:p>
          <a:p>
            <a:endParaRPr lang="en-US" altLang="en-US" dirty="0"/>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0D520DC4-5C2C-479D-BF10-F00ABCAB3E3D}" type="slidenum">
              <a:rPr lang="en-US" altLang="en-US" smtClean="0">
                <a:latin typeface="Calibri" pitchFamily="34" charset="0"/>
              </a:rPr>
              <a:pPr eaLnBrk="1" hangingPunct="1"/>
              <a:t>5</a:t>
            </a:fld>
            <a:endParaRPr lang="en-US" altLang="en-US">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Free preventative care meaning no charge to the patient.  The hope is this will lower higher cost CV concerns.  </a:t>
            </a:r>
            <a:endParaRPr lang="ru-RU" altLang="en-US"/>
          </a:p>
          <a:p>
            <a:endParaRPr lang="en-US" altLang="en-US"/>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81FBA37C-4CCF-4691-81EA-6415B5C06FA5}" type="slidenum">
              <a:rPr lang="en-US" altLang="en-US" smtClean="0">
                <a:latin typeface="Calibri" pitchFamily="34" charset="0"/>
              </a:rPr>
              <a:pPr eaLnBrk="1" hangingPunct="1"/>
              <a:t>6</a:t>
            </a:fld>
            <a:endParaRPr lang="en-US" altLang="en-US">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t>The design of the Pharmacy benefit can be used to help control and contain costs.  Numerous options are available and include:</a:t>
            </a:r>
          </a:p>
          <a:p>
            <a:pPr eaLnBrk="1" hangingPunct="1">
              <a:spcBef>
                <a:spcPct val="0"/>
              </a:spcBef>
            </a:pPr>
            <a:r>
              <a:rPr lang="en-US" altLang="en-US"/>
              <a:t>Cost-share, or the amount that member is responsible for paying out-of-pocket.  Numerous tiers can be used, with varying dollar amounts assigned to specific tier.</a:t>
            </a:r>
          </a:p>
          <a:p>
            <a:pPr eaLnBrk="1" hangingPunct="1">
              <a:spcBef>
                <a:spcPct val="0"/>
              </a:spcBef>
            </a:pPr>
            <a:r>
              <a:rPr lang="en-US" altLang="en-US"/>
              <a:t>Formulary management  - used to help determine benefits</a:t>
            </a:r>
          </a:p>
          <a:p>
            <a:endParaRPr lang="en-US" altLang="en-US"/>
          </a:p>
          <a:p>
            <a:pPr eaLnBrk="1" hangingPunct="1"/>
            <a:endParaRPr lang="ru-RU" altLang="en-US"/>
          </a:p>
          <a:p>
            <a:endParaRPr lang="en-US" altLang="en-US"/>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E291A097-FE4D-4C50-B369-6866056EE2A0}" type="slidenum">
              <a:rPr lang="en-US" altLang="en-US" smtClean="0">
                <a:latin typeface="Calibri" pitchFamily="34" charset="0"/>
              </a:rPr>
              <a:pPr eaLnBrk="1" hangingPunct="1"/>
              <a:t>7</a:t>
            </a:fld>
            <a:endParaRPr lang="en-US" altLang="en-US">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t>Additional benefit designs include:  mandatory generic program – member must use generic drug (unless no generic is available) or be responsible for either 100% of drug cost or pay cost share plus a penalty</a:t>
            </a:r>
          </a:p>
          <a:p>
            <a:pPr eaLnBrk="1" hangingPunct="1">
              <a:spcBef>
                <a:spcPct val="0"/>
              </a:spcBef>
            </a:pPr>
            <a:endParaRPr lang="en-US" altLang="en-US"/>
          </a:p>
          <a:p>
            <a:pPr eaLnBrk="1" hangingPunct="1">
              <a:spcBef>
                <a:spcPct val="0"/>
              </a:spcBef>
            </a:pPr>
            <a:r>
              <a:rPr lang="en-US" altLang="en-US"/>
              <a:t>Mail order – members can receive up to a 90-day supply of medication, convenience of having prescription mailed.  Political opposition:  some states have banned provisions for mandatory mail order programs</a:t>
            </a:r>
          </a:p>
          <a:p>
            <a:pPr eaLnBrk="1" hangingPunct="1"/>
            <a:endParaRPr lang="ru-RU" altLang="en-US"/>
          </a:p>
          <a:p>
            <a:endParaRPr lang="en-US" altLang="en-US"/>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2B63645A-58ED-44E4-BB25-1283DF863E0C}" type="slidenum">
              <a:rPr lang="en-US" altLang="en-US" smtClean="0">
                <a:latin typeface="Calibri" pitchFamily="34" charset="0"/>
              </a:rPr>
              <a:pPr eaLnBrk="1" hangingPunct="1"/>
              <a:t>8</a:t>
            </a:fld>
            <a:endParaRPr lang="en-US" altLang="en-US">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Prior authorization:  prior approval required for payment of prescription.  Ensures that predefined conditions, consistent with clinical practice guidelines, are met</a:t>
            </a:r>
          </a:p>
          <a:p>
            <a:endParaRPr lang="en-US" altLang="en-US"/>
          </a:p>
          <a:p>
            <a:r>
              <a:rPr lang="en-US" altLang="en-US"/>
              <a:t>Step therapy: requires certain drug therapies (or generics) be tried first before coverage approval</a:t>
            </a:r>
          </a:p>
          <a:p>
            <a:endParaRPr lang="en-US" altLang="en-US"/>
          </a:p>
          <a:p>
            <a:r>
              <a:rPr lang="en-US" altLang="en-US"/>
              <a:t>Quantity limits: aligns the dispensing of medications in quantities consistent with FDA-approved labeling</a:t>
            </a:r>
            <a:endParaRPr lang="ru-RU" altLang="en-US"/>
          </a:p>
          <a:p>
            <a:endParaRPr lang="en-US" altLang="en-US"/>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C9E39D5A-F18E-4867-8F6F-F60073CCD226}" type="slidenum">
              <a:rPr lang="en-US" altLang="en-US" smtClean="0">
                <a:latin typeface="Calibri" pitchFamily="34" charset="0"/>
              </a:rPr>
              <a:pPr eaLnBrk="1" hangingPunct="1"/>
              <a:t>9</a:t>
            </a:fld>
            <a:endParaRPr lang="en-US" altLang="en-US">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Need resources dedicated to development of materials</a:t>
            </a:r>
            <a:endParaRPr lang="ru-RU" altLang="en-US"/>
          </a:p>
          <a:p>
            <a:endParaRPr lang="en-US" altLang="en-US"/>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a:solidFill>
                  <a:schemeClr val="tx1"/>
                </a:solidFill>
                <a:latin typeface="Arial" charset="0"/>
                <a:cs typeface="Arial" charset="0"/>
              </a:defRPr>
            </a:lvl1pPr>
            <a:lvl2pPr marL="742950" indent="-285750" defTabSz="933450" eaLnBrk="0" hangingPunct="0">
              <a:defRPr>
                <a:solidFill>
                  <a:schemeClr val="tx1"/>
                </a:solidFill>
                <a:latin typeface="Arial" charset="0"/>
                <a:cs typeface="Arial" charset="0"/>
              </a:defRPr>
            </a:lvl2pPr>
            <a:lvl3pPr marL="1143000" indent="-228600" defTabSz="933450" eaLnBrk="0" hangingPunct="0">
              <a:defRPr>
                <a:solidFill>
                  <a:schemeClr val="tx1"/>
                </a:solidFill>
                <a:latin typeface="Arial" charset="0"/>
                <a:cs typeface="Arial" charset="0"/>
              </a:defRPr>
            </a:lvl3pPr>
            <a:lvl4pPr marL="1600200" indent="-228600" defTabSz="933450" eaLnBrk="0" hangingPunct="0">
              <a:defRPr>
                <a:solidFill>
                  <a:schemeClr val="tx1"/>
                </a:solidFill>
                <a:latin typeface="Arial" charset="0"/>
                <a:cs typeface="Arial" charset="0"/>
              </a:defRPr>
            </a:lvl4pPr>
            <a:lvl5pPr marL="2057400" indent="-228600" defTabSz="933450" eaLnBrk="0" hangingPunct="0">
              <a:defRPr>
                <a:solidFill>
                  <a:schemeClr val="tx1"/>
                </a:solidFill>
                <a:latin typeface="Arial" charset="0"/>
                <a:cs typeface="Arial" charset="0"/>
              </a:defRPr>
            </a:lvl5pPr>
            <a:lvl6pPr marL="2514600" indent="-228600" defTabSz="933450" eaLnBrk="0" fontAlgn="base" hangingPunct="0">
              <a:spcBef>
                <a:spcPct val="0"/>
              </a:spcBef>
              <a:spcAft>
                <a:spcPct val="0"/>
              </a:spcAft>
              <a:defRPr>
                <a:solidFill>
                  <a:schemeClr val="tx1"/>
                </a:solidFill>
                <a:latin typeface="Arial" charset="0"/>
                <a:cs typeface="Arial" charset="0"/>
              </a:defRPr>
            </a:lvl6pPr>
            <a:lvl7pPr marL="2971800" indent="-228600" defTabSz="933450" eaLnBrk="0" fontAlgn="base" hangingPunct="0">
              <a:spcBef>
                <a:spcPct val="0"/>
              </a:spcBef>
              <a:spcAft>
                <a:spcPct val="0"/>
              </a:spcAft>
              <a:defRPr>
                <a:solidFill>
                  <a:schemeClr val="tx1"/>
                </a:solidFill>
                <a:latin typeface="Arial" charset="0"/>
                <a:cs typeface="Arial" charset="0"/>
              </a:defRPr>
            </a:lvl7pPr>
            <a:lvl8pPr marL="3429000" indent="-228600" defTabSz="933450" eaLnBrk="0" fontAlgn="base" hangingPunct="0">
              <a:spcBef>
                <a:spcPct val="0"/>
              </a:spcBef>
              <a:spcAft>
                <a:spcPct val="0"/>
              </a:spcAft>
              <a:defRPr>
                <a:solidFill>
                  <a:schemeClr val="tx1"/>
                </a:solidFill>
                <a:latin typeface="Arial" charset="0"/>
                <a:cs typeface="Arial" charset="0"/>
              </a:defRPr>
            </a:lvl8pPr>
            <a:lvl9pPr marL="3886200" indent="-228600" defTabSz="933450" eaLnBrk="0" fontAlgn="base" hangingPunct="0">
              <a:spcBef>
                <a:spcPct val="0"/>
              </a:spcBef>
              <a:spcAft>
                <a:spcPct val="0"/>
              </a:spcAft>
              <a:defRPr>
                <a:solidFill>
                  <a:schemeClr val="tx1"/>
                </a:solidFill>
                <a:latin typeface="Arial" charset="0"/>
                <a:cs typeface="Arial" charset="0"/>
              </a:defRPr>
            </a:lvl9pPr>
          </a:lstStyle>
          <a:p>
            <a:pPr eaLnBrk="1" hangingPunct="1"/>
            <a:fld id="{1EF63328-4A11-4EA1-AD9A-8F38A50B24BC}" type="slidenum">
              <a:rPr lang="en-US" altLang="en-US" smtClean="0">
                <a:latin typeface="Calibri" pitchFamily="34" charset="0"/>
              </a:rPr>
              <a:pPr eaLnBrk="1" hangingPunct="1"/>
              <a:t>10</a:t>
            </a:fld>
            <a:endParaRPr lang="en-US" altLang="en-US">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1470025"/>
          </a:xfrm>
        </p:spPr>
        <p:txBody>
          <a:bodyPr/>
          <a:lstStyle>
            <a:lvl1pPr>
              <a:defRPr b="0">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822575"/>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pPr>
              <a:defRPr/>
            </a:pPr>
            <a:fld id="{80875212-6660-4CB0-AED5-1F686103436C}" type="datetimeFigureOut">
              <a:rPr lang="en-US"/>
              <a:pPr>
                <a:defRPr/>
              </a:pPr>
              <a:t>3/8/2019</a:t>
            </a:fld>
            <a:endParaRPr lang="en-US"/>
          </a:p>
        </p:txBody>
      </p:sp>
    </p:spTree>
    <p:extLst>
      <p:ext uri="{BB962C8B-B14F-4D97-AF65-F5344CB8AC3E}">
        <p14:creationId xmlns:p14="http://schemas.microsoft.com/office/powerpoint/2010/main" val="4118435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lvl1pPr>
              <a:defRPr sz="4000">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457200" y="990600"/>
            <a:ext cx="8229600" cy="4800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7010400" y="6492875"/>
            <a:ext cx="2133600" cy="365125"/>
          </a:xfrm>
        </p:spPr>
        <p:txBody>
          <a:bodyPr/>
          <a:lstStyle>
            <a:lvl1pPr>
              <a:defRPr/>
            </a:lvl1pPr>
          </a:lstStyle>
          <a:p>
            <a:pPr>
              <a:defRPr/>
            </a:pPr>
            <a:fld id="{BE677712-20C3-43F4-9D5A-D3CDE504A58F}" type="slidenum">
              <a:rPr lang="en-US"/>
              <a:pPr>
                <a:defRPr/>
              </a:pPr>
              <a:t>‹#›</a:t>
            </a:fld>
            <a:endParaRPr lang="en-US"/>
          </a:p>
        </p:txBody>
      </p:sp>
    </p:spTree>
    <p:extLst>
      <p:ext uri="{BB962C8B-B14F-4D97-AF65-F5344CB8AC3E}">
        <p14:creationId xmlns:p14="http://schemas.microsoft.com/office/powerpoint/2010/main" val="4114413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lvl1pPr>
              <a:defRPr sz="400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280555" y="914400"/>
            <a:ext cx="8634845" cy="4953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0" y="6492875"/>
            <a:ext cx="2133600" cy="365125"/>
          </a:xfrm>
        </p:spPr>
        <p:txBody>
          <a:bodyPr/>
          <a:lstStyle>
            <a:lvl1pPr>
              <a:defRPr/>
            </a:lvl1pPr>
          </a:lstStyle>
          <a:p>
            <a:pPr>
              <a:defRPr/>
            </a:pPr>
            <a:fld id="{71F17CBD-2D7E-4EEF-AFDA-F4027FAF279E}" type="datetimeFigureOut">
              <a:rPr lang="en-US"/>
              <a:pPr>
                <a:defRPr/>
              </a:pPr>
              <a:t>3/8/2019</a:t>
            </a:fld>
            <a:endParaRPr lang="en-US"/>
          </a:p>
        </p:txBody>
      </p:sp>
      <p:sp>
        <p:nvSpPr>
          <p:cNvPr id="5" name="Footer Placeholder 4"/>
          <p:cNvSpPr>
            <a:spLocks noGrp="1"/>
          </p:cNvSpPr>
          <p:nvPr>
            <p:ph type="ftr" sz="quarter" idx="11"/>
          </p:nvPr>
        </p:nvSpPr>
        <p:spPr>
          <a:xfrm>
            <a:off x="3124200" y="6492875"/>
            <a:ext cx="2895600" cy="365125"/>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7010400" y="6492875"/>
            <a:ext cx="2133600" cy="365125"/>
          </a:xfrm>
        </p:spPr>
        <p:txBody>
          <a:bodyPr/>
          <a:lstStyle>
            <a:lvl1pPr>
              <a:defRPr/>
            </a:lvl1pPr>
          </a:lstStyle>
          <a:p>
            <a:pPr>
              <a:defRPr/>
            </a:pPr>
            <a:fld id="{BC187D7B-5A98-4E83-96E9-7EFB36B6DACB}" type="slidenum">
              <a:rPr lang="en-US"/>
              <a:pPr>
                <a:defRPr/>
              </a:pPr>
              <a:t>‹#›</a:t>
            </a:fld>
            <a:endParaRPr lang="en-US"/>
          </a:p>
        </p:txBody>
      </p:sp>
    </p:spTree>
    <p:extLst>
      <p:ext uri="{BB962C8B-B14F-4D97-AF65-F5344CB8AC3E}">
        <p14:creationId xmlns:p14="http://schemas.microsoft.com/office/powerpoint/2010/main" val="1358762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719387"/>
            <a:ext cx="7772400" cy="1362075"/>
          </a:xfrm>
        </p:spPr>
        <p:txBody>
          <a:bodyPr anchor="t"/>
          <a:lstStyle>
            <a:lvl1pPr algn="l">
              <a:defRPr sz="4000" b="1" cap="all">
                <a:solidFill>
                  <a:schemeClr val="bg1"/>
                </a:solidFill>
              </a:defRPr>
            </a:lvl1pPr>
          </a:lstStyle>
          <a:p>
            <a:r>
              <a:rPr lang="en-US"/>
              <a:t>Click to edit Master title style</a:t>
            </a:r>
          </a:p>
        </p:txBody>
      </p:sp>
      <p:sp>
        <p:nvSpPr>
          <p:cNvPr id="3" name="Text Placeholder 2"/>
          <p:cNvSpPr>
            <a:spLocks noGrp="1"/>
          </p:cNvSpPr>
          <p:nvPr>
            <p:ph type="body" idx="1"/>
          </p:nvPr>
        </p:nvSpPr>
        <p:spPr>
          <a:xfrm>
            <a:off x="722313" y="1219200"/>
            <a:ext cx="77724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5562600"/>
            <a:ext cx="2133600" cy="365125"/>
          </a:xfrm>
        </p:spPr>
        <p:txBody>
          <a:bodyPr/>
          <a:lstStyle>
            <a:lvl1pPr>
              <a:defRPr>
                <a:solidFill>
                  <a:schemeClr val="bg1"/>
                </a:solidFill>
              </a:defRPr>
            </a:lvl1pPr>
          </a:lstStyle>
          <a:p>
            <a:pPr>
              <a:defRPr/>
            </a:pPr>
            <a:fld id="{17FE71AB-915C-4C33-BA42-04A2C67E7749}" type="datetimeFigureOut">
              <a:rPr lang="en-US"/>
              <a:pPr>
                <a:defRPr/>
              </a:pPr>
              <a:t>3/8/2019</a:t>
            </a:fld>
            <a:endParaRPr lang="en-US"/>
          </a:p>
        </p:txBody>
      </p:sp>
      <p:sp>
        <p:nvSpPr>
          <p:cNvPr id="5" name="Footer Placeholder 4"/>
          <p:cNvSpPr>
            <a:spLocks noGrp="1"/>
          </p:cNvSpPr>
          <p:nvPr>
            <p:ph type="ftr" sz="quarter" idx="11"/>
          </p:nvPr>
        </p:nvSpPr>
        <p:spPr>
          <a:xfrm>
            <a:off x="4038600" y="5562600"/>
            <a:ext cx="2895600" cy="365125"/>
          </a:xfrm>
        </p:spPr>
        <p:txBody>
          <a:bodyPr/>
          <a:lstStyle>
            <a:lvl1pPr>
              <a:defRPr>
                <a:solidFill>
                  <a:schemeClr val="bg1"/>
                </a:solidFill>
              </a:defRPr>
            </a:lvl1pPr>
          </a:lstStyle>
          <a:p>
            <a:pPr>
              <a:defRPr/>
            </a:pPr>
            <a:endParaRPr lang="en-US"/>
          </a:p>
        </p:txBody>
      </p:sp>
      <p:sp>
        <p:nvSpPr>
          <p:cNvPr id="6" name="Slide Number Placeholder 5"/>
          <p:cNvSpPr>
            <a:spLocks noGrp="1"/>
          </p:cNvSpPr>
          <p:nvPr>
            <p:ph type="sldNum" sz="quarter" idx="12"/>
          </p:nvPr>
        </p:nvSpPr>
        <p:spPr>
          <a:xfrm>
            <a:off x="7010400" y="5562600"/>
            <a:ext cx="2133600" cy="365125"/>
          </a:xfrm>
        </p:spPr>
        <p:txBody>
          <a:bodyPr/>
          <a:lstStyle>
            <a:lvl1pPr>
              <a:defRPr>
                <a:solidFill>
                  <a:schemeClr val="bg1"/>
                </a:solidFill>
              </a:defRPr>
            </a:lvl1pPr>
          </a:lstStyle>
          <a:p>
            <a:pPr>
              <a:defRPr/>
            </a:pPr>
            <a:fld id="{1E60991C-865A-4BC6-AC9B-11DE952FBFC6}" type="slidenum">
              <a:rPr lang="en-US"/>
              <a:pPr>
                <a:defRPr/>
              </a:pPr>
              <a:t>‹#›</a:t>
            </a:fld>
            <a:endParaRPr lang="en-US"/>
          </a:p>
        </p:txBody>
      </p:sp>
    </p:spTree>
    <p:extLst>
      <p:ext uri="{BB962C8B-B14F-4D97-AF65-F5344CB8AC3E}">
        <p14:creationId xmlns:p14="http://schemas.microsoft.com/office/powerpoint/2010/main" val="3802750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lvl1pPr>
              <a:defRPr sz="4000">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228600" y="914400"/>
            <a:ext cx="42672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914400"/>
            <a:ext cx="42672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6"/>
          <p:cNvSpPr>
            <a:spLocks noGrp="1"/>
          </p:cNvSpPr>
          <p:nvPr>
            <p:ph type="sldNum" sz="quarter" idx="10"/>
          </p:nvPr>
        </p:nvSpPr>
        <p:spPr>
          <a:xfrm>
            <a:off x="7010400" y="6492875"/>
            <a:ext cx="2133600" cy="365125"/>
          </a:xfrm>
        </p:spPr>
        <p:txBody>
          <a:bodyPr/>
          <a:lstStyle>
            <a:lvl1pPr>
              <a:defRPr/>
            </a:lvl1pPr>
          </a:lstStyle>
          <a:p>
            <a:pPr>
              <a:defRPr/>
            </a:pPr>
            <a:fld id="{A91B1829-5458-4EAD-A1C3-8067A026007B}" type="slidenum">
              <a:rPr lang="en-US"/>
              <a:pPr>
                <a:defRPr/>
              </a:pPr>
              <a:t>‹#›</a:t>
            </a:fld>
            <a:endParaRPr lang="en-US"/>
          </a:p>
        </p:txBody>
      </p:sp>
    </p:spTree>
    <p:extLst>
      <p:ext uri="{BB962C8B-B14F-4D97-AF65-F5344CB8AC3E}">
        <p14:creationId xmlns:p14="http://schemas.microsoft.com/office/powerpoint/2010/main" val="1534700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lvl1pPr>
              <a:defRPr sz="400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304800" y="914400"/>
            <a:ext cx="4195763" cy="6983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04800" y="1554162"/>
            <a:ext cx="4195763" cy="43132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8200" y="914400"/>
            <a:ext cx="4267200" cy="6983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8200" y="1554162"/>
            <a:ext cx="4267200" cy="43132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8"/>
          <p:cNvSpPr>
            <a:spLocks noGrp="1"/>
          </p:cNvSpPr>
          <p:nvPr>
            <p:ph type="sldNum" sz="quarter" idx="10"/>
          </p:nvPr>
        </p:nvSpPr>
        <p:spPr>
          <a:xfrm>
            <a:off x="7010400" y="6492875"/>
            <a:ext cx="2133600" cy="365125"/>
          </a:xfrm>
        </p:spPr>
        <p:txBody>
          <a:bodyPr/>
          <a:lstStyle>
            <a:lvl1pPr>
              <a:defRPr/>
            </a:lvl1pPr>
          </a:lstStyle>
          <a:p>
            <a:pPr>
              <a:defRPr/>
            </a:pPr>
            <a:fld id="{5E4BE4B0-DF39-4F26-B457-D18A45C72735}" type="slidenum">
              <a:rPr lang="en-US"/>
              <a:pPr>
                <a:defRPr/>
              </a:pPr>
              <a:t>‹#›</a:t>
            </a:fld>
            <a:endParaRPr lang="en-US"/>
          </a:p>
        </p:txBody>
      </p:sp>
    </p:spTree>
    <p:extLst>
      <p:ext uri="{BB962C8B-B14F-4D97-AF65-F5344CB8AC3E}">
        <p14:creationId xmlns:p14="http://schemas.microsoft.com/office/powerpoint/2010/main" val="4049677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lvl1pPr>
              <a:defRPr sz="4000">
                <a:solidFill>
                  <a:schemeClr val="bg1"/>
                </a:solidFill>
              </a:defRPr>
            </a:lvl1pPr>
          </a:lstStyle>
          <a:p>
            <a:r>
              <a:rPr lang="en-US"/>
              <a:t>Click to edit Master title style</a:t>
            </a:r>
          </a:p>
        </p:txBody>
      </p:sp>
      <p:sp>
        <p:nvSpPr>
          <p:cNvPr id="3" name="Slide Number Placeholder 4"/>
          <p:cNvSpPr>
            <a:spLocks noGrp="1"/>
          </p:cNvSpPr>
          <p:nvPr>
            <p:ph type="sldNum" sz="quarter" idx="10"/>
          </p:nvPr>
        </p:nvSpPr>
        <p:spPr>
          <a:xfrm>
            <a:off x="7010400" y="6492875"/>
            <a:ext cx="2133600" cy="365125"/>
          </a:xfrm>
        </p:spPr>
        <p:txBody>
          <a:bodyPr/>
          <a:lstStyle>
            <a:lvl1pPr>
              <a:defRPr/>
            </a:lvl1pPr>
          </a:lstStyle>
          <a:p>
            <a:pPr>
              <a:defRPr/>
            </a:pPr>
            <a:fld id="{8D8948AC-C462-4AD3-846D-E41EEDD8168F}" type="slidenum">
              <a:rPr lang="en-US"/>
              <a:pPr>
                <a:defRPr/>
              </a:pPr>
              <a:t>‹#›</a:t>
            </a:fld>
            <a:endParaRPr lang="en-US"/>
          </a:p>
        </p:txBody>
      </p:sp>
    </p:spTree>
    <p:extLst>
      <p:ext uri="{BB962C8B-B14F-4D97-AF65-F5344CB8AC3E}">
        <p14:creationId xmlns:p14="http://schemas.microsoft.com/office/powerpoint/2010/main" val="710759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a:xfrm>
            <a:off x="7010400" y="6492875"/>
            <a:ext cx="2133600" cy="365125"/>
          </a:xfrm>
        </p:spPr>
        <p:txBody>
          <a:bodyPr/>
          <a:lstStyle>
            <a:lvl1pPr>
              <a:defRPr/>
            </a:lvl1pPr>
          </a:lstStyle>
          <a:p>
            <a:pPr>
              <a:defRPr/>
            </a:pPr>
            <a:fld id="{BAE5C95C-DEC3-4FAC-BF67-306ECCFB1354}" type="slidenum">
              <a:rPr lang="en-US"/>
              <a:pPr>
                <a:defRPr/>
              </a:pPr>
              <a:t>‹#›</a:t>
            </a:fld>
            <a:endParaRPr lang="en-US"/>
          </a:p>
        </p:txBody>
      </p:sp>
    </p:spTree>
    <p:extLst>
      <p:ext uri="{BB962C8B-B14F-4D97-AF65-F5344CB8AC3E}">
        <p14:creationId xmlns:p14="http://schemas.microsoft.com/office/powerpoint/2010/main" val="25431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3008313" cy="5969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838201"/>
            <a:ext cx="5111750" cy="518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600199"/>
            <a:ext cx="3008313" cy="441960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6"/>
          <p:cNvSpPr>
            <a:spLocks noGrp="1"/>
          </p:cNvSpPr>
          <p:nvPr>
            <p:ph type="sldNum" sz="quarter" idx="10"/>
          </p:nvPr>
        </p:nvSpPr>
        <p:spPr>
          <a:xfrm>
            <a:off x="7010400" y="6492875"/>
            <a:ext cx="2133600" cy="365125"/>
          </a:xfrm>
        </p:spPr>
        <p:txBody>
          <a:bodyPr/>
          <a:lstStyle>
            <a:lvl1pPr>
              <a:defRPr/>
            </a:lvl1pPr>
          </a:lstStyle>
          <a:p>
            <a:pPr>
              <a:defRPr/>
            </a:pPr>
            <a:fld id="{ACD5B468-CDFE-49DA-A64A-407F860D8FA0}" type="slidenum">
              <a:rPr lang="en-US"/>
              <a:pPr>
                <a:defRPr/>
              </a:pPr>
              <a:t>‹#›</a:t>
            </a:fld>
            <a:endParaRPr lang="en-US"/>
          </a:p>
        </p:txBody>
      </p:sp>
    </p:spTree>
    <p:extLst>
      <p:ext uri="{BB962C8B-B14F-4D97-AF65-F5344CB8AC3E}">
        <p14:creationId xmlns:p14="http://schemas.microsoft.com/office/powerpoint/2010/main" val="2660073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5029200"/>
            <a:ext cx="5486400" cy="4905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838200"/>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519738"/>
            <a:ext cx="5486400" cy="5000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6"/>
          <p:cNvSpPr>
            <a:spLocks noGrp="1"/>
          </p:cNvSpPr>
          <p:nvPr>
            <p:ph type="sldNum" sz="quarter" idx="10"/>
          </p:nvPr>
        </p:nvSpPr>
        <p:spPr>
          <a:xfrm>
            <a:off x="7010400" y="6492875"/>
            <a:ext cx="2133600" cy="365125"/>
          </a:xfrm>
        </p:spPr>
        <p:txBody>
          <a:bodyPr/>
          <a:lstStyle>
            <a:lvl1pPr>
              <a:defRPr/>
            </a:lvl1pPr>
          </a:lstStyle>
          <a:p>
            <a:pPr>
              <a:defRPr/>
            </a:pPr>
            <a:fld id="{512E5293-EE79-4182-9815-A400477731CF}" type="slidenum">
              <a:rPr lang="en-US"/>
              <a:pPr>
                <a:defRPr/>
              </a:pPr>
              <a:t>‹#›</a:t>
            </a:fld>
            <a:endParaRPr lang="en-US"/>
          </a:p>
        </p:txBody>
      </p:sp>
    </p:spTree>
    <p:extLst>
      <p:ext uri="{BB962C8B-B14F-4D97-AF65-F5344CB8AC3E}">
        <p14:creationId xmlns:p14="http://schemas.microsoft.com/office/powerpoint/2010/main" val="1905176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2C800B71-25F0-4A64-AA2F-535F4584FBC4}" type="datetimeFigureOut">
              <a:rPr lang="en-US"/>
              <a:pPr>
                <a:defRPr/>
              </a:pPr>
              <a:t>3/8/2019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73E3D69-AB8D-4783-992C-D619A6323A9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www.caremark.com/wps/portal/!ut/p/kcxml/04_Sj9SPykssy0xPLMnMz0vM0Y_QjzKLN4g39DQCSYGYxqb6kWhCjgiRIH1vfV-P_NxU_QD9gtzQiHJHR0UAR1TW7A!!/delta/base64xml/L3dJdyEvd0ZNQUFzQUMvNElVRS82XzBfMUky" TargetMode="External"/><Relationship Id="rId11" Type="http://schemas.openxmlformats.org/officeDocument/2006/relationships/image" Target="../media/image10.jpeg"/><Relationship Id="rId5" Type="http://schemas.openxmlformats.org/officeDocument/2006/relationships/image" Target="../media/image5.png"/><Relationship Id="rId10" Type="http://schemas.openxmlformats.org/officeDocument/2006/relationships/image" Target="../media/image9.png"/><Relationship Id="rId4" Type="http://schemas.openxmlformats.org/officeDocument/2006/relationships/image" Target="../media/image4.png"/><Relationship Id="rId9" Type="http://schemas.openxmlformats.org/officeDocument/2006/relationships/image" Target="../media/image8.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533400" y="1066800"/>
            <a:ext cx="8305800" cy="1470025"/>
          </a:xfrm>
        </p:spPr>
        <p:txBody>
          <a:bodyPr/>
          <a:lstStyle/>
          <a:p>
            <a:pPr eaLnBrk="1" hangingPunct="1"/>
            <a:r>
              <a:rPr lang="en-US" altLang="en-US" sz="4800">
                <a:cs typeface="Arial" charset="0"/>
              </a:rPr>
              <a:t>Pharmacy Practice in </a:t>
            </a:r>
            <a:br>
              <a:rPr lang="en-US" altLang="en-US" sz="4800">
                <a:cs typeface="Arial" charset="0"/>
              </a:rPr>
            </a:br>
            <a:r>
              <a:rPr lang="en-US" altLang="en-US" sz="4800">
                <a:cs typeface="Arial" charset="0"/>
              </a:rPr>
              <a:t>Managed Care</a:t>
            </a:r>
            <a:endParaRPr lang="en-US" altLang="en-US" sz="4800" b="1"/>
          </a:p>
        </p:txBody>
      </p:sp>
      <p:sp>
        <p:nvSpPr>
          <p:cNvPr id="12291" name="Subtitle 2"/>
          <p:cNvSpPr>
            <a:spLocks noGrp="1"/>
          </p:cNvSpPr>
          <p:nvPr>
            <p:ph type="subTitle" idx="1"/>
          </p:nvPr>
        </p:nvSpPr>
        <p:spPr>
          <a:xfrm>
            <a:off x="1371600" y="3429000"/>
            <a:ext cx="6400800" cy="1752600"/>
          </a:xfrm>
        </p:spPr>
        <p:txBody>
          <a:bodyPr/>
          <a:lstStyle/>
          <a:p>
            <a:pPr eaLnBrk="1" hangingPunct="1"/>
            <a:r>
              <a:rPr lang="en-US" altLang="en-US" dirty="0"/>
              <a:t>Presentation Developed for  the</a:t>
            </a:r>
            <a:br>
              <a:rPr lang="en-US" altLang="en-US" dirty="0"/>
            </a:br>
            <a:r>
              <a:rPr lang="en-US" altLang="en-US" dirty="0"/>
              <a:t>Academy of Managed Care Pharmacy</a:t>
            </a:r>
          </a:p>
          <a:p>
            <a:pPr eaLnBrk="1" hangingPunct="1"/>
            <a:r>
              <a:rPr lang="en-US" altLang="en-US" dirty="0"/>
              <a:t>Updated: December 2015</a:t>
            </a:r>
          </a:p>
          <a:p>
            <a:pPr eaLnBrk="1" hangingPunct="1"/>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Education Strategies</a:t>
            </a:r>
          </a:p>
        </p:txBody>
      </p:sp>
      <p:sp>
        <p:nvSpPr>
          <p:cNvPr id="21507" name="Rectangle 3"/>
          <p:cNvSpPr>
            <a:spLocks noGrp="1"/>
          </p:cNvSpPr>
          <p:nvPr>
            <p:ph type="body" idx="4294967295"/>
          </p:nvPr>
        </p:nvSpPr>
        <p:spPr>
          <a:xfrm>
            <a:off x="457200" y="1066800"/>
            <a:ext cx="8229600" cy="4449763"/>
          </a:xfrm>
        </p:spPr>
        <p:txBody>
          <a:bodyPr/>
          <a:lstStyle/>
          <a:p>
            <a:pPr>
              <a:lnSpc>
                <a:spcPct val="90000"/>
              </a:lnSpc>
            </a:pPr>
            <a:r>
              <a:rPr lang="en-US" altLang="en-US" sz="2400"/>
              <a:t>Patients</a:t>
            </a:r>
          </a:p>
          <a:p>
            <a:pPr lvl="1">
              <a:lnSpc>
                <a:spcPct val="90000"/>
              </a:lnSpc>
            </a:pPr>
            <a:r>
              <a:rPr lang="en-US" altLang="en-US" sz="2400"/>
              <a:t>Consultation, benefits of generics, etc</a:t>
            </a:r>
          </a:p>
          <a:p>
            <a:pPr>
              <a:lnSpc>
                <a:spcPct val="90000"/>
              </a:lnSpc>
            </a:pPr>
            <a:r>
              <a:rPr lang="en-US" altLang="en-US" sz="2400"/>
              <a:t>Physicians</a:t>
            </a:r>
          </a:p>
          <a:p>
            <a:pPr lvl="1">
              <a:lnSpc>
                <a:spcPct val="90000"/>
              </a:lnSpc>
            </a:pPr>
            <a:r>
              <a:rPr lang="en-US" altLang="en-US" sz="2400"/>
              <a:t>Detailing and profiling</a:t>
            </a:r>
          </a:p>
          <a:p>
            <a:pPr>
              <a:lnSpc>
                <a:spcPct val="90000"/>
              </a:lnSpc>
            </a:pPr>
            <a:r>
              <a:rPr lang="en-US" altLang="en-US" sz="2400"/>
              <a:t>Pharmacies</a:t>
            </a:r>
          </a:p>
          <a:p>
            <a:pPr>
              <a:lnSpc>
                <a:spcPct val="90000"/>
              </a:lnSpc>
            </a:pPr>
            <a:r>
              <a:rPr lang="en-US" altLang="en-US" sz="2400"/>
              <a:t>Health Plan	</a:t>
            </a:r>
          </a:p>
          <a:p>
            <a:pPr lvl="1">
              <a:lnSpc>
                <a:spcPct val="90000"/>
              </a:lnSpc>
            </a:pPr>
            <a:r>
              <a:rPr lang="en-US" altLang="en-US" sz="2400"/>
              <a:t>Drug information</a:t>
            </a:r>
          </a:p>
          <a:p>
            <a:pPr lvl="1">
              <a:lnSpc>
                <a:spcPct val="90000"/>
              </a:lnSpc>
            </a:pPr>
            <a:r>
              <a:rPr lang="en-US" altLang="en-US" sz="2400"/>
              <a:t>Support of clinical programs</a:t>
            </a:r>
          </a:p>
          <a:p>
            <a:pPr>
              <a:lnSpc>
                <a:spcPct val="90000"/>
              </a:lnSpc>
            </a:pPr>
            <a:r>
              <a:rPr lang="en-US" altLang="en-US" sz="2400"/>
              <a:t>Newsletters and educational materials</a:t>
            </a:r>
          </a:p>
          <a:p>
            <a:pPr>
              <a:lnSpc>
                <a:spcPct val="90000"/>
              </a:lnSpc>
            </a:pPr>
            <a:r>
              <a:rPr lang="en-US" altLang="en-US" sz="2400"/>
              <a:t>Pharmaceutical Representatives</a:t>
            </a:r>
          </a:p>
          <a:p>
            <a:endParaRPr lang="en-US" altLang="en-US">
              <a:latin typeface="Trebuchet MS" pitchFamily="34" charset="0"/>
            </a:endParaRPr>
          </a:p>
          <a:p>
            <a:pPr eaLnBrk="1" hangingPunct="1">
              <a:buFont typeface="Arial" charset="0"/>
              <a:buNone/>
            </a:pPr>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Pharmacy Network</a:t>
            </a:r>
          </a:p>
        </p:txBody>
      </p:sp>
      <p:sp>
        <p:nvSpPr>
          <p:cNvPr id="22531" name="Rectangle 3"/>
          <p:cNvSpPr>
            <a:spLocks noGrp="1"/>
          </p:cNvSpPr>
          <p:nvPr>
            <p:ph type="body" idx="4294967295"/>
          </p:nvPr>
        </p:nvSpPr>
        <p:spPr>
          <a:xfrm>
            <a:off x="457200" y="1066800"/>
            <a:ext cx="8229600" cy="4449763"/>
          </a:xfrm>
        </p:spPr>
        <p:txBody>
          <a:bodyPr/>
          <a:lstStyle/>
          <a:p>
            <a:r>
              <a:rPr lang="en-US" altLang="en-US"/>
              <a:t>Definition:  A contracted group of pharmacies that provide incentivized rates to a managed care organization, lowering costs for MCOs and patients.  </a:t>
            </a:r>
          </a:p>
          <a:p>
            <a:r>
              <a:rPr lang="en-US" altLang="en-US"/>
              <a:t>Pharmacy contract with managed care org.</a:t>
            </a:r>
          </a:p>
          <a:p>
            <a:pPr lvl="1"/>
            <a:r>
              <a:rPr lang="en-US" altLang="en-US">
                <a:sym typeface="Symbol" pitchFamily="18" charset="2"/>
              </a:rPr>
              <a:t>Receive lower reimbursement rates</a:t>
            </a:r>
          </a:p>
          <a:p>
            <a:pPr lvl="2"/>
            <a:r>
              <a:rPr lang="en-US" altLang="en-US">
                <a:sym typeface="Symbol" pitchFamily="18" charset="2"/>
              </a:rPr>
              <a:t>e.g.. (AWP - 12%) + dispensing fee</a:t>
            </a:r>
          </a:p>
          <a:p>
            <a:pPr lvl="1"/>
            <a:r>
              <a:rPr lang="en-US" altLang="en-US">
                <a:sym typeface="Symbol" pitchFamily="18" charset="2"/>
              </a:rPr>
              <a:t>Increased volume of business</a:t>
            </a:r>
          </a:p>
          <a:p>
            <a:pPr eaLnBrk="1" hangingPunct="1">
              <a:buFont typeface="Arial" charset="0"/>
              <a:buNone/>
            </a:pPr>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Pharmacy Network</a:t>
            </a:r>
          </a:p>
        </p:txBody>
      </p:sp>
      <p:sp>
        <p:nvSpPr>
          <p:cNvPr id="23555" name="Rectangle 3"/>
          <p:cNvSpPr>
            <a:spLocks noGrp="1"/>
          </p:cNvSpPr>
          <p:nvPr>
            <p:ph type="body" idx="4294967295"/>
          </p:nvPr>
        </p:nvSpPr>
        <p:spPr>
          <a:xfrm>
            <a:off x="457200" y="1066800"/>
            <a:ext cx="8229600" cy="4449763"/>
          </a:xfrm>
        </p:spPr>
        <p:txBody>
          <a:bodyPr/>
          <a:lstStyle/>
          <a:p>
            <a:r>
              <a:rPr lang="en-US" altLang="en-US"/>
              <a:t>Networks are determined by payer requirements</a:t>
            </a:r>
          </a:p>
          <a:p>
            <a:pPr lvl="1"/>
            <a:r>
              <a:rPr lang="en-US" altLang="en-US"/>
              <a:t>Access: Distance a member must travel to reach a network pharmacy (5 miles, 10 miles, etc.)</a:t>
            </a:r>
          </a:p>
          <a:p>
            <a:pPr lvl="1"/>
            <a:r>
              <a:rPr lang="en-US" altLang="en-US"/>
              <a:t>Density: Number of pharmacies available to a member within the access requirement</a:t>
            </a:r>
          </a:p>
          <a:p>
            <a:pPr eaLnBrk="1" hangingPunct="1">
              <a:buFont typeface="Arial" charset="0"/>
              <a:buNone/>
            </a:pPr>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Retail Pharmacy</a:t>
            </a:r>
          </a:p>
        </p:txBody>
      </p:sp>
      <p:sp>
        <p:nvSpPr>
          <p:cNvPr id="24579" name="Rectangle 3"/>
          <p:cNvSpPr>
            <a:spLocks noGrp="1"/>
          </p:cNvSpPr>
          <p:nvPr>
            <p:ph type="body" idx="4294967295"/>
          </p:nvPr>
        </p:nvSpPr>
        <p:spPr>
          <a:xfrm>
            <a:off x="457200" y="1066800"/>
            <a:ext cx="8229600" cy="4449763"/>
          </a:xfrm>
          <a:extLst/>
        </p:spPr>
        <p:txBody>
          <a:bodyPr/>
          <a:lstStyle/>
          <a:p>
            <a:pPr>
              <a:defRPr/>
            </a:pPr>
            <a:r>
              <a:rPr lang="en-US" sz="2800" dirty="0"/>
              <a:t>Chains and independents</a:t>
            </a:r>
          </a:p>
          <a:p>
            <a:pPr>
              <a:defRPr/>
            </a:pPr>
            <a:r>
              <a:rPr lang="en-US" sz="2800" dirty="0"/>
              <a:t>Services in close proximity to members</a:t>
            </a:r>
          </a:p>
          <a:p>
            <a:pPr>
              <a:spcBef>
                <a:spcPct val="0"/>
              </a:spcBef>
              <a:defRPr/>
            </a:pPr>
            <a:r>
              <a:rPr lang="en-US" sz="2800" dirty="0"/>
              <a:t>Prescription quantities</a:t>
            </a:r>
          </a:p>
          <a:p>
            <a:pPr lvl="1">
              <a:spcBef>
                <a:spcPct val="0"/>
              </a:spcBef>
              <a:defRPr/>
            </a:pPr>
            <a:r>
              <a:rPr lang="en-US" sz="3200" dirty="0"/>
              <a:t> </a:t>
            </a:r>
            <a:r>
              <a:rPr lang="en-US" sz="2000" dirty="0"/>
              <a:t>30 or 90 day supply may be obtained at retail pharmacies depending on health plan benefit design.  </a:t>
            </a:r>
          </a:p>
          <a:p>
            <a:pPr>
              <a:defRPr/>
            </a:pPr>
            <a:r>
              <a:rPr lang="en-US" sz="2800" dirty="0"/>
              <a:t>Networks can be:</a:t>
            </a:r>
          </a:p>
          <a:p>
            <a:pPr lvl="1">
              <a:defRPr/>
            </a:pPr>
            <a:r>
              <a:rPr lang="en-US" sz="2000" dirty="0"/>
              <a:t>Open - All pharmacies within a geographical area</a:t>
            </a:r>
          </a:p>
          <a:p>
            <a:pPr lvl="1">
              <a:defRPr/>
            </a:pPr>
            <a:r>
              <a:rPr lang="en-US" sz="2000" dirty="0"/>
              <a:t>Closed - Drug benefit is available only at designated pharmacies</a:t>
            </a:r>
            <a:endParaRPr lang="en-US" sz="2000" strike="sngStrike" dirty="0"/>
          </a:p>
          <a:p>
            <a:pPr lvl="1">
              <a:defRPr/>
            </a:pPr>
            <a:r>
              <a:rPr lang="en-US" sz="2000" dirty="0"/>
              <a:t>Preferred - Pharmacy tiers (e.g.. 1st tier = lowest cost); subsequent tiers cost more to members</a:t>
            </a:r>
          </a:p>
          <a:p>
            <a:pPr eaLnBrk="1" hangingPunct="1">
              <a:buFont typeface="Arial" charset="0"/>
              <a:buNone/>
              <a:defRPr/>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Mail Service Pharmacy</a:t>
            </a:r>
          </a:p>
        </p:txBody>
      </p:sp>
      <p:sp>
        <p:nvSpPr>
          <p:cNvPr id="25603" name="Rectangle 3"/>
          <p:cNvSpPr>
            <a:spLocks noGrp="1"/>
          </p:cNvSpPr>
          <p:nvPr>
            <p:ph type="body" idx="4294967295"/>
          </p:nvPr>
        </p:nvSpPr>
        <p:spPr>
          <a:xfrm>
            <a:off x="457200" y="1066800"/>
            <a:ext cx="8229600" cy="4449763"/>
          </a:xfrm>
        </p:spPr>
        <p:txBody>
          <a:bodyPr/>
          <a:lstStyle/>
          <a:p>
            <a:r>
              <a:rPr lang="en-US" altLang="en-US"/>
              <a:t>Convenient and private</a:t>
            </a:r>
          </a:p>
          <a:p>
            <a:r>
              <a:rPr lang="en-US" altLang="en-US"/>
              <a:t>Larger quantity / lower cost for customer</a:t>
            </a:r>
          </a:p>
          <a:p>
            <a:pPr lvl="1"/>
            <a:r>
              <a:rPr lang="en-US" altLang="en-US"/>
              <a:t>e.g. 90-day supply for less than 3 retail copays</a:t>
            </a:r>
          </a:p>
          <a:p>
            <a:r>
              <a:rPr lang="en-US" altLang="en-US"/>
              <a:t>Useful for chronic medications</a:t>
            </a:r>
          </a:p>
          <a:p>
            <a:r>
              <a:rPr lang="en-US" altLang="en-US"/>
              <a:t>Education /counseling is conducted via telephone</a:t>
            </a:r>
          </a:p>
          <a:p>
            <a:r>
              <a:rPr lang="en-US" altLang="en-US"/>
              <a:t>Drawbacks – lag time in receiving prescription, potential for stock-piling or drug wastage</a:t>
            </a:r>
          </a:p>
          <a:p>
            <a:pPr eaLnBrk="1" hangingPunct="1">
              <a:buFont typeface="Arial" charset="0"/>
              <a:buNone/>
            </a:pPr>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Integrated Pharmacy Networks</a:t>
            </a:r>
          </a:p>
        </p:txBody>
      </p:sp>
      <p:sp>
        <p:nvSpPr>
          <p:cNvPr id="26627" name="Rectangle 3"/>
          <p:cNvSpPr>
            <a:spLocks noGrp="1"/>
          </p:cNvSpPr>
          <p:nvPr>
            <p:ph type="body" idx="4294967295"/>
          </p:nvPr>
        </p:nvSpPr>
        <p:spPr>
          <a:xfrm>
            <a:off x="457200" y="1066800"/>
            <a:ext cx="8229600" cy="4449763"/>
          </a:xfrm>
        </p:spPr>
        <p:txBody>
          <a:bodyPr/>
          <a:lstStyle/>
          <a:p>
            <a:r>
              <a:rPr lang="en-US" altLang="en-US" sz="2800"/>
              <a:t>Most popular form includes community pharmacies combined with mail order</a:t>
            </a:r>
          </a:p>
          <a:p>
            <a:pPr lvl="1"/>
            <a:r>
              <a:rPr lang="en-US" altLang="en-US" sz="2400"/>
              <a:t>Community pharmacies offer access to acute medications</a:t>
            </a:r>
          </a:p>
          <a:p>
            <a:pPr lvl="1"/>
            <a:r>
              <a:rPr lang="en-US" altLang="en-US" sz="2400"/>
              <a:t>Community pharmacies are needed for initiation of maintenance medications until patients become stable on a dosage regimen</a:t>
            </a:r>
          </a:p>
          <a:p>
            <a:pPr lvl="1"/>
            <a:r>
              <a:rPr lang="en-US" altLang="en-US" sz="2400"/>
              <a:t>Mail-service pharmacies are needed to realize maximum savings on maintenance medications so that consumers’ drug costs are reduced</a:t>
            </a:r>
          </a:p>
          <a:p>
            <a:pPr eaLnBrk="1" hangingPunct="1">
              <a:buFont typeface="Arial" charset="0"/>
              <a:buNone/>
            </a:pPr>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Pricing Terms</a:t>
            </a:r>
          </a:p>
        </p:txBody>
      </p:sp>
      <p:sp>
        <p:nvSpPr>
          <p:cNvPr id="27651" name="Rectangle 3"/>
          <p:cNvSpPr>
            <a:spLocks noGrp="1"/>
          </p:cNvSpPr>
          <p:nvPr>
            <p:ph type="body" idx="4294967295"/>
          </p:nvPr>
        </p:nvSpPr>
        <p:spPr>
          <a:xfrm>
            <a:off x="457200" y="1066800"/>
            <a:ext cx="8229600" cy="4449763"/>
          </a:xfrm>
        </p:spPr>
        <p:txBody>
          <a:bodyPr/>
          <a:lstStyle/>
          <a:p>
            <a:r>
              <a:rPr lang="en-US" altLang="en-US" sz="2400" b="1" dirty="0"/>
              <a:t>Average Wholesale Price (AWP)</a:t>
            </a:r>
            <a:r>
              <a:rPr lang="en-US" altLang="en-US" sz="2400" dirty="0"/>
              <a:t>:  a published reference price for drugs that is becoming outdated in favor of alternative pricing structures such as Average Sales Price (ASP)</a:t>
            </a:r>
          </a:p>
          <a:p>
            <a:pPr lvl="1"/>
            <a:r>
              <a:rPr lang="en-US" altLang="en-US" sz="2000" dirty="0"/>
              <a:t>Previously, AWP was often used as a basis for payment to retail pharmacies by public and private third-party payers</a:t>
            </a:r>
          </a:p>
          <a:p>
            <a:pPr lvl="1"/>
            <a:r>
              <a:rPr lang="en-US" altLang="en-US" sz="2000" dirty="0"/>
              <a:t>Usually contracted in the form of: (AWP - %) + dispensing fee</a:t>
            </a:r>
          </a:p>
          <a:p>
            <a:r>
              <a:rPr lang="en-US" altLang="en-US" sz="2400" b="1" dirty="0"/>
              <a:t>Ingredient Cost</a:t>
            </a:r>
            <a:r>
              <a:rPr lang="en-US" altLang="en-US" sz="2400" dirty="0"/>
              <a:t>:  drug cost used for claims processing; includes discounts at retail and mail service and other plan-specific pricing rules</a:t>
            </a:r>
          </a:p>
          <a:p>
            <a:r>
              <a:rPr lang="en-US" altLang="en-US" sz="2400" b="1" dirty="0"/>
              <a:t>Maximum Allowable Cost (MAC)</a:t>
            </a:r>
            <a:r>
              <a:rPr lang="en-US" altLang="en-US" sz="2400" dirty="0"/>
              <a:t>:  list of certain generic and multi-source brand products where maximum price is set for reimbursement to pharmacy (cost per tablet/capsule)</a:t>
            </a:r>
          </a:p>
          <a:p>
            <a:pPr eaLnBrk="1" hangingPunct="1">
              <a:buFont typeface="Arial" charset="0"/>
              <a:buNone/>
            </a:pPr>
            <a:endParaRPr lang="en-US"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Pricing Terms</a:t>
            </a:r>
          </a:p>
        </p:txBody>
      </p:sp>
      <p:sp>
        <p:nvSpPr>
          <p:cNvPr id="28675" name="Rectangle 3"/>
          <p:cNvSpPr>
            <a:spLocks noGrp="1"/>
          </p:cNvSpPr>
          <p:nvPr>
            <p:ph type="body" idx="4294967295"/>
          </p:nvPr>
        </p:nvSpPr>
        <p:spPr>
          <a:xfrm>
            <a:off x="457200" y="1066800"/>
            <a:ext cx="8229600" cy="4449763"/>
          </a:xfrm>
        </p:spPr>
        <p:txBody>
          <a:bodyPr/>
          <a:lstStyle/>
          <a:p>
            <a:r>
              <a:rPr lang="en-US" altLang="en-US" sz="2400" b="1" dirty="0"/>
              <a:t>Usual and Customary (U&amp;C) price:</a:t>
            </a:r>
            <a:r>
              <a:rPr lang="en-US" altLang="en-US" sz="2400" dirty="0"/>
              <a:t>  price a cash-paying customer would pay for a prescription  </a:t>
            </a:r>
          </a:p>
          <a:p>
            <a:r>
              <a:rPr lang="en-US" altLang="en-US" sz="2400" b="1" dirty="0"/>
              <a:t>Wholesale Acquisition Price (WAC): </a:t>
            </a:r>
            <a:r>
              <a:rPr lang="en-US" altLang="en-US" sz="2400" dirty="0"/>
              <a:t>Price that pharmaceutical manufacturers set for their medication prior to any discounts or rebates that a wholesaler or distributor would pay</a:t>
            </a:r>
          </a:p>
          <a:p>
            <a:r>
              <a:rPr lang="fr-FR" altLang="en-US" sz="2400" b="1" dirty="0"/>
              <a:t>National </a:t>
            </a:r>
            <a:r>
              <a:rPr lang="fr-FR" altLang="en-US" sz="2400" b="1" dirty="0" err="1"/>
              <a:t>Average</a:t>
            </a:r>
            <a:r>
              <a:rPr lang="fr-FR" altLang="en-US" sz="2400" b="1" dirty="0"/>
              <a:t> Drug Acquisition </a:t>
            </a:r>
            <a:r>
              <a:rPr lang="fr-FR" altLang="en-US" sz="2400" b="1" dirty="0" err="1"/>
              <a:t>Cost</a:t>
            </a:r>
            <a:r>
              <a:rPr lang="fr-FR" altLang="en-US" sz="2400" b="1" dirty="0"/>
              <a:t> (NADAC):  </a:t>
            </a:r>
            <a:r>
              <a:rPr lang="en-US" altLang="en-US" sz="2400" dirty="0"/>
              <a:t>P</a:t>
            </a:r>
            <a:r>
              <a:rPr lang="en-US" sz="2400" dirty="0"/>
              <a:t>rices that retail pharmacies pay to purchase drug products</a:t>
            </a:r>
          </a:p>
          <a:p>
            <a:pPr lvl="1"/>
            <a:r>
              <a:rPr lang="en-US" altLang="en-US" sz="2400" dirty="0"/>
              <a:t>CMS published benchmark created through a national survey of actual invoice prices paid by retail pharmacies to wholesalers</a:t>
            </a:r>
            <a:endParaRPr lang="en-US" altLang="en-US" sz="2400" b="1" dirty="0"/>
          </a:p>
          <a:p>
            <a:pPr eaLnBrk="1" hangingPunct="1">
              <a:buFont typeface="Arial" charset="0"/>
              <a:buNone/>
            </a:pPr>
            <a:endParaRPr lang="en-US" alt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Fee Arrangements</a:t>
            </a:r>
          </a:p>
        </p:txBody>
      </p:sp>
      <p:sp>
        <p:nvSpPr>
          <p:cNvPr id="29699" name="Rectangle 3"/>
          <p:cNvSpPr>
            <a:spLocks noGrp="1"/>
          </p:cNvSpPr>
          <p:nvPr>
            <p:ph type="body" idx="4294967295"/>
          </p:nvPr>
        </p:nvSpPr>
        <p:spPr>
          <a:xfrm>
            <a:off x="457200" y="1066800"/>
            <a:ext cx="8229600" cy="4449763"/>
          </a:xfrm>
        </p:spPr>
        <p:txBody>
          <a:bodyPr/>
          <a:lstStyle/>
          <a:p>
            <a:pPr marL="461963" lvl="1" indent="-4763">
              <a:buFont typeface="Arial" charset="0"/>
              <a:buChar char="•"/>
            </a:pPr>
            <a:r>
              <a:rPr lang="en-US" altLang="en-US" sz="3200"/>
              <a:t>Capitation (PMPM)</a:t>
            </a:r>
          </a:p>
          <a:p>
            <a:pPr marL="461963" lvl="1" indent="-4763">
              <a:buFont typeface="Arial" charset="0"/>
              <a:buChar char="•"/>
            </a:pPr>
            <a:r>
              <a:rPr lang="en-US" altLang="en-US" sz="3200"/>
              <a:t>Discounted fee-for-service</a:t>
            </a:r>
          </a:p>
          <a:p>
            <a:pPr marL="461963" lvl="1" indent="-4763">
              <a:buFont typeface="Arial" charset="0"/>
              <a:buChar char="•"/>
            </a:pPr>
            <a:r>
              <a:rPr lang="en-US" altLang="en-US" sz="3200"/>
              <a:t>Salary</a:t>
            </a:r>
          </a:p>
          <a:p>
            <a:pPr marL="461963" lvl="1" indent="-4763">
              <a:buFont typeface="Arial" charset="0"/>
              <a:buChar char="•"/>
            </a:pPr>
            <a:r>
              <a:rPr lang="en-US" altLang="en-US" sz="3200"/>
              <a:t>Withholds</a:t>
            </a:r>
          </a:p>
          <a:p>
            <a:pPr marL="461963" lvl="1" indent="-4763">
              <a:buFontTx/>
              <a:buNone/>
            </a:pPr>
            <a:endParaRPr lang="en-US" altLang="en-US" sz="2400"/>
          </a:p>
          <a:p>
            <a:pPr marL="461963" lvl="1" indent="-4763">
              <a:buFontTx/>
              <a:buNone/>
            </a:pPr>
            <a:r>
              <a:rPr lang="en-US" altLang="en-US" sz="2400"/>
              <a:t>The goal is to reward providers who deliver quality, cost-effective care and discourage excessive utilization of medical services.</a:t>
            </a:r>
          </a:p>
          <a:p>
            <a:pPr eaLnBrk="1" hangingPunct="1">
              <a:buFont typeface="Arial" charset="0"/>
              <a:buNone/>
            </a:pPr>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Pharmacy Benefit Management</a:t>
            </a:r>
          </a:p>
        </p:txBody>
      </p:sp>
      <p:sp>
        <p:nvSpPr>
          <p:cNvPr id="30723" name="Rectangle 3"/>
          <p:cNvSpPr>
            <a:spLocks noGrp="1"/>
          </p:cNvSpPr>
          <p:nvPr>
            <p:ph type="body" idx="4294967295"/>
          </p:nvPr>
        </p:nvSpPr>
        <p:spPr>
          <a:xfrm>
            <a:off x="457200" y="1066800"/>
            <a:ext cx="8229600" cy="4449763"/>
          </a:xfrm>
        </p:spPr>
        <p:txBody>
          <a:bodyPr/>
          <a:lstStyle/>
          <a:p>
            <a:pPr>
              <a:lnSpc>
                <a:spcPct val="90000"/>
              </a:lnSpc>
            </a:pPr>
            <a:r>
              <a:rPr lang="en-US" altLang="en-US" sz="2600"/>
              <a:t>Pharmacy service functions (and other specialty services) can be completed by an outside vendor or entirely carved out because:</a:t>
            </a:r>
          </a:p>
          <a:p>
            <a:pPr lvl="1" indent="4763">
              <a:lnSpc>
                <a:spcPct val="90000"/>
              </a:lnSpc>
            </a:pPr>
            <a:r>
              <a:rPr lang="en-US" altLang="en-US" sz="2200"/>
              <a:t> Pharmacy is an easily defined benefit</a:t>
            </a:r>
          </a:p>
          <a:p>
            <a:pPr lvl="1" indent="4763">
              <a:lnSpc>
                <a:spcPct val="90000"/>
              </a:lnSpc>
            </a:pPr>
            <a:r>
              <a:rPr lang="en-US" altLang="en-US" sz="2200"/>
              <a:t> Pharmacy has a defined patient population</a:t>
            </a:r>
          </a:p>
          <a:p>
            <a:pPr lvl="1" indent="4763">
              <a:lnSpc>
                <a:spcPct val="90000"/>
              </a:lnSpc>
            </a:pPr>
            <a:r>
              <a:rPr lang="en-US" altLang="en-US" sz="2200"/>
              <a:t> High or rising costs</a:t>
            </a:r>
          </a:p>
          <a:p>
            <a:pPr lvl="1" indent="4763">
              <a:lnSpc>
                <a:spcPct val="90000"/>
              </a:lnSpc>
            </a:pPr>
            <a:r>
              <a:rPr lang="en-US" altLang="en-US" sz="2200"/>
              <a:t> Inappropriate utilization</a:t>
            </a:r>
          </a:p>
          <a:p>
            <a:pPr lvl="1" indent="4763">
              <a:lnSpc>
                <a:spcPct val="90000"/>
              </a:lnSpc>
            </a:pPr>
            <a:endParaRPr lang="en-US" altLang="en-US" sz="2200"/>
          </a:p>
          <a:p>
            <a:pPr lvl="1" indent="4763">
              <a:lnSpc>
                <a:spcPct val="90000"/>
              </a:lnSpc>
              <a:buFontTx/>
              <a:buNone/>
            </a:pPr>
            <a:r>
              <a:rPr lang="en-US" altLang="en-US" sz="2200"/>
              <a:t>By 1998, 88.4% of HMOs contracted with PBMs.  Also manage benefits for self-insured employers, MCOs, and government.</a:t>
            </a:r>
          </a:p>
          <a:p>
            <a:pPr eaLnBrk="1" hangingPunct="1">
              <a:buFont typeface="Arial" charset="0"/>
              <a:buNone/>
            </a:pP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Managed Care Definition</a:t>
            </a:r>
          </a:p>
        </p:txBody>
      </p:sp>
      <p:sp>
        <p:nvSpPr>
          <p:cNvPr id="13315" name="Rectangle 3"/>
          <p:cNvSpPr>
            <a:spLocks noGrp="1"/>
          </p:cNvSpPr>
          <p:nvPr>
            <p:ph type="body" idx="4294967295"/>
          </p:nvPr>
        </p:nvSpPr>
        <p:spPr>
          <a:xfrm>
            <a:off x="457200" y="1066800"/>
            <a:ext cx="8229600" cy="4449763"/>
          </a:xfrm>
        </p:spPr>
        <p:txBody>
          <a:bodyPr/>
          <a:lstStyle/>
          <a:p>
            <a:pPr algn="ctr">
              <a:lnSpc>
                <a:spcPct val="90000"/>
              </a:lnSpc>
              <a:buFontTx/>
              <a:buNone/>
            </a:pPr>
            <a:r>
              <a:rPr lang="en-US" altLang="en-US" sz="2400" i="1" dirty="0"/>
              <a:t>An organized health care delivery system designed to improve both the quality and the accessibility of health care, while containing costs</a:t>
            </a:r>
          </a:p>
          <a:p>
            <a:pPr>
              <a:lnSpc>
                <a:spcPct val="90000"/>
              </a:lnSpc>
              <a:buFontTx/>
              <a:buNone/>
            </a:pPr>
            <a:endParaRPr lang="en-US" altLang="en-US" sz="2400" b="1" dirty="0"/>
          </a:p>
          <a:p>
            <a:pPr>
              <a:lnSpc>
                <a:spcPct val="90000"/>
              </a:lnSpc>
            </a:pPr>
            <a:r>
              <a:rPr lang="en-US" altLang="en-US" sz="2800" dirty="0"/>
              <a:t>Evolution</a:t>
            </a:r>
          </a:p>
          <a:p>
            <a:pPr marL="796925" lvl="1">
              <a:lnSpc>
                <a:spcPct val="90000"/>
              </a:lnSpc>
            </a:pPr>
            <a:r>
              <a:rPr lang="en-US" altLang="en-US" sz="2400" dirty="0"/>
              <a:t>Historical factors</a:t>
            </a:r>
          </a:p>
          <a:p>
            <a:pPr marL="796925" lvl="1">
              <a:lnSpc>
                <a:spcPct val="90000"/>
              </a:lnSpc>
            </a:pPr>
            <a:r>
              <a:rPr lang="en-US" altLang="en-US" sz="2400" dirty="0"/>
              <a:t>Economic factors</a:t>
            </a:r>
          </a:p>
          <a:p>
            <a:pPr marL="796925" lvl="1">
              <a:lnSpc>
                <a:spcPct val="90000"/>
              </a:lnSpc>
            </a:pPr>
            <a:r>
              <a:rPr lang="en-US" altLang="en-US" sz="2400" dirty="0"/>
              <a:t>Technological factors</a:t>
            </a:r>
          </a:p>
          <a:p>
            <a:pPr marL="796925" lvl="1">
              <a:lnSpc>
                <a:spcPct val="90000"/>
              </a:lnSpc>
            </a:pPr>
            <a:r>
              <a:rPr lang="en-US" altLang="en-US" sz="2400" dirty="0"/>
              <a:t>Social factors</a:t>
            </a:r>
          </a:p>
          <a:p>
            <a:pPr marL="796925" lvl="1">
              <a:lnSpc>
                <a:spcPct val="90000"/>
              </a:lnSpc>
            </a:pPr>
            <a:r>
              <a:rPr lang="en-US" altLang="en-US" sz="2400" dirty="0"/>
              <a:t>Government factors</a:t>
            </a:r>
          </a:p>
          <a:p>
            <a:pPr eaLnBrk="1" hangingPunct="1">
              <a:buFont typeface="Arial" charset="0"/>
              <a:buNone/>
            </a:pPr>
            <a:endParaRPr lang="en-US"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Pharmacy Benefit Managers (PBMs)</a:t>
            </a:r>
          </a:p>
        </p:txBody>
      </p:sp>
      <p:sp>
        <p:nvSpPr>
          <p:cNvPr id="31747" name="Rectangle 3"/>
          <p:cNvSpPr>
            <a:spLocks noGrp="1"/>
          </p:cNvSpPr>
          <p:nvPr>
            <p:ph type="body" idx="4294967295"/>
          </p:nvPr>
        </p:nvSpPr>
        <p:spPr>
          <a:xfrm>
            <a:off x="457200" y="1066800"/>
            <a:ext cx="8229600" cy="4449763"/>
          </a:xfrm>
        </p:spPr>
        <p:txBody>
          <a:bodyPr/>
          <a:lstStyle/>
          <a:p>
            <a:pPr marL="342900" lvl="1" indent="-342900">
              <a:buFont typeface="Arial" charset="0"/>
              <a:buChar char="•"/>
            </a:pPr>
            <a:r>
              <a:rPr lang="en-US" altLang="en-US" sz="3000"/>
              <a:t>History:  began in early 1990’s</a:t>
            </a:r>
          </a:p>
          <a:p>
            <a:pPr marL="342900" lvl="1" indent="-342900">
              <a:buFont typeface="Arial" charset="0"/>
              <a:buChar char="•"/>
            </a:pPr>
            <a:r>
              <a:rPr lang="en-US" altLang="en-US" sz="3000"/>
              <a:t>May be owned by insurance company, HMO, manufacturer, retail pharmacy, private</a:t>
            </a:r>
          </a:p>
          <a:p>
            <a:pPr marL="342900" lvl="1" indent="-342900">
              <a:buFont typeface="Arial" charset="0"/>
              <a:buChar char="•"/>
            </a:pPr>
            <a:r>
              <a:rPr lang="en-US" altLang="en-US" sz="3000"/>
              <a:t>Work with clients to manage drug trend and spend</a:t>
            </a:r>
          </a:p>
          <a:p>
            <a:r>
              <a:rPr lang="en-US" altLang="en-US" sz="3000"/>
              <a:t>Use volume-purchasing power to gain discounts from manufacturers</a:t>
            </a:r>
          </a:p>
          <a:p>
            <a:r>
              <a:rPr lang="en-US" altLang="en-US" sz="3000"/>
              <a:t>More than a “claims processor”</a:t>
            </a:r>
          </a:p>
          <a:p>
            <a:pPr eaLnBrk="1" hangingPunct="1">
              <a:buFont typeface="Arial" charset="0"/>
              <a:buNone/>
            </a:pPr>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Key PBM Activities</a:t>
            </a:r>
          </a:p>
        </p:txBody>
      </p:sp>
      <p:sp>
        <p:nvSpPr>
          <p:cNvPr id="4" name="Rectangle 3"/>
          <p:cNvSpPr txBox="1">
            <a:spLocks noChangeArrowheads="1"/>
          </p:cNvSpPr>
          <p:nvPr/>
        </p:nvSpPr>
        <p:spPr bwMode="auto">
          <a:xfrm>
            <a:off x="1143000" y="3921125"/>
            <a:ext cx="6705600" cy="914400"/>
          </a:xfrm>
          <a:prstGeom prst="rect">
            <a:avLst/>
          </a:prstGeom>
          <a:noFill/>
          <a:ln w="9525">
            <a:noFill/>
            <a:miter lim="800000"/>
            <a:headEnd/>
            <a:tailEnd/>
          </a:ln>
        </p:spPr>
        <p:txBody>
          <a:bodyPr/>
          <a:lstStyle/>
          <a:p>
            <a:pPr marL="342900" indent="-342900" eaLnBrk="0" hangingPunct="0">
              <a:spcBef>
                <a:spcPct val="50000"/>
              </a:spcBef>
              <a:buFont typeface="Arial" charset="0"/>
              <a:buChar char="•"/>
              <a:defRPr/>
            </a:pPr>
            <a:r>
              <a:rPr lang="en-US" sz="2800" dirty="0">
                <a:latin typeface="+mn-lt"/>
                <a:cs typeface="+mn-cs"/>
              </a:rPr>
              <a:t>PBM can provide all or selected functions decided by the plan sponsor</a:t>
            </a:r>
          </a:p>
        </p:txBody>
      </p:sp>
      <p:sp>
        <p:nvSpPr>
          <p:cNvPr id="32772" name="TextBox 17"/>
          <p:cNvSpPr txBox="1">
            <a:spLocks noChangeArrowheads="1"/>
          </p:cNvSpPr>
          <p:nvPr/>
        </p:nvSpPr>
        <p:spPr bwMode="auto">
          <a:xfrm>
            <a:off x="762000" y="1524000"/>
            <a:ext cx="3733800" cy="157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80000"/>
              </a:lnSpc>
              <a:buFont typeface="Arial" charset="0"/>
              <a:buChar char="•"/>
            </a:pPr>
            <a:r>
              <a:rPr lang="en-US" altLang="en-US" sz="2400"/>
              <a:t>  </a:t>
            </a:r>
            <a:r>
              <a:rPr lang="en-US" altLang="en-US" sz="2400">
                <a:latin typeface="Calibri" pitchFamily="34" charset="0"/>
              </a:rPr>
              <a:t>Benefit Design</a:t>
            </a:r>
          </a:p>
          <a:p>
            <a:pPr eaLnBrk="1" hangingPunct="1">
              <a:lnSpc>
                <a:spcPct val="80000"/>
              </a:lnSpc>
              <a:buFont typeface="Arial" charset="0"/>
              <a:buChar char="•"/>
            </a:pPr>
            <a:r>
              <a:rPr lang="en-US" altLang="en-US" sz="2400">
                <a:latin typeface="Calibri" pitchFamily="34" charset="0"/>
              </a:rPr>
              <a:t>  Claims Processing</a:t>
            </a:r>
          </a:p>
          <a:p>
            <a:pPr eaLnBrk="1" hangingPunct="1">
              <a:lnSpc>
                <a:spcPct val="80000"/>
              </a:lnSpc>
              <a:buFont typeface="Arial" charset="0"/>
              <a:buChar char="•"/>
            </a:pPr>
            <a:r>
              <a:rPr lang="en-US" altLang="en-US" sz="2400">
                <a:latin typeface="Calibri" pitchFamily="34" charset="0"/>
              </a:rPr>
              <a:t>  Formulary Management</a:t>
            </a:r>
          </a:p>
          <a:p>
            <a:pPr eaLnBrk="1" hangingPunct="1">
              <a:lnSpc>
                <a:spcPct val="80000"/>
              </a:lnSpc>
              <a:buFont typeface="Arial" charset="0"/>
              <a:buChar char="•"/>
            </a:pPr>
            <a:r>
              <a:rPr lang="en-US" altLang="en-US" sz="2400">
                <a:latin typeface="Calibri" pitchFamily="34" charset="0"/>
              </a:rPr>
              <a:t>  Rebate Contracting</a:t>
            </a:r>
          </a:p>
          <a:p>
            <a:pPr eaLnBrk="1" hangingPunct="1">
              <a:lnSpc>
                <a:spcPct val="80000"/>
              </a:lnSpc>
              <a:buFont typeface="Arial" charset="0"/>
              <a:buChar char="•"/>
            </a:pPr>
            <a:r>
              <a:rPr lang="en-US" altLang="en-US" sz="2400">
                <a:latin typeface="Calibri" pitchFamily="34" charset="0"/>
              </a:rPr>
              <a:t>  Drug Utilization Review</a:t>
            </a:r>
          </a:p>
        </p:txBody>
      </p:sp>
      <p:sp>
        <p:nvSpPr>
          <p:cNvPr id="32773" name="TextBox 18"/>
          <p:cNvSpPr txBox="1">
            <a:spLocks noChangeArrowheads="1"/>
          </p:cNvSpPr>
          <p:nvPr/>
        </p:nvSpPr>
        <p:spPr bwMode="auto">
          <a:xfrm>
            <a:off x="4953000" y="1524000"/>
            <a:ext cx="381000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6213" indent="-176213"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80000"/>
              </a:lnSpc>
              <a:buFont typeface="Arial" charset="0"/>
              <a:buChar char="•"/>
            </a:pPr>
            <a:r>
              <a:rPr lang="en-US" altLang="en-US" sz="2400">
                <a:latin typeface="Calibri" pitchFamily="34" charset="0"/>
              </a:rPr>
              <a:t>Pharmacy Network Contracting </a:t>
            </a:r>
          </a:p>
          <a:p>
            <a:pPr eaLnBrk="1" hangingPunct="1">
              <a:lnSpc>
                <a:spcPct val="80000"/>
              </a:lnSpc>
              <a:buFont typeface="Arial" charset="0"/>
              <a:buChar char="•"/>
            </a:pPr>
            <a:r>
              <a:rPr lang="en-US" altLang="en-US" sz="2400">
                <a:latin typeface="Calibri" pitchFamily="34" charset="0"/>
              </a:rPr>
              <a:t>Network Maintenance</a:t>
            </a:r>
          </a:p>
          <a:p>
            <a:pPr eaLnBrk="1" hangingPunct="1">
              <a:lnSpc>
                <a:spcPct val="80000"/>
              </a:lnSpc>
              <a:buFont typeface="Arial" charset="0"/>
              <a:buChar char="•"/>
            </a:pPr>
            <a:r>
              <a:rPr lang="en-US" altLang="en-US" sz="2400">
                <a:latin typeface="Calibri" pitchFamily="34" charset="0"/>
              </a:rPr>
              <a:t>Customer Service</a:t>
            </a:r>
          </a:p>
          <a:p>
            <a:pPr eaLnBrk="1" hangingPunct="1">
              <a:lnSpc>
                <a:spcPct val="80000"/>
              </a:lnSpc>
              <a:buFont typeface="Arial" charset="0"/>
              <a:buChar char="•"/>
            </a:pPr>
            <a:r>
              <a:rPr lang="en-US" altLang="en-US" sz="2400">
                <a:latin typeface="Calibri" pitchFamily="34" charset="0"/>
              </a:rPr>
              <a:t>Mail/Specialty pharmacy</a:t>
            </a:r>
          </a:p>
          <a:p>
            <a:pPr eaLnBrk="1" hangingPunct="1">
              <a:lnSpc>
                <a:spcPct val="80000"/>
              </a:lnSpc>
              <a:buFont typeface="Arial" charset="0"/>
              <a:buChar char="•"/>
            </a:pPr>
            <a:r>
              <a:rPr lang="en-US" altLang="en-US" sz="2400">
                <a:latin typeface="Calibri" pitchFamily="34" charset="0"/>
              </a:rPr>
              <a:t>Utilization management</a:t>
            </a:r>
          </a:p>
          <a:p>
            <a:pPr eaLnBrk="1" hangingPunct="1"/>
            <a:endParaRPr lang="en-US" altLang="en-US" sz="2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Selected Pharmacy Benefit Managers</a:t>
            </a:r>
          </a:p>
        </p:txBody>
      </p:sp>
      <p:pic>
        <p:nvPicPr>
          <p:cNvPr id="3379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8425" y="4419600"/>
            <a:ext cx="2743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3638" y="1730375"/>
            <a:ext cx="2143125"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2971800"/>
            <a:ext cx="19050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8" name="Picture 17" descr="CVSCaremark_Caremark">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r="21951" b="-2127"/>
          <a:stretch>
            <a:fillRect/>
          </a:stretch>
        </p:blipFill>
        <p:spPr bwMode="auto">
          <a:xfrm>
            <a:off x="3733800" y="1601788"/>
            <a:ext cx="160020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9" name="Picture 23" descr="Transforming_Pharmacy"/>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4533900"/>
            <a:ext cx="30861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0" name="Picture 25" descr="logo"/>
          <p:cNvPicPr>
            <a:picLocks noChangeAspect="1" noChangeArrowheads="1"/>
          </p:cNvPicPr>
          <p:nvPr/>
        </p:nvPicPr>
        <p:blipFill>
          <a:blip r:embed="rId9">
            <a:extLst>
              <a:ext uri="{28A0092B-C50C-407E-A947-70E740481C1C}">
                <a14:useLocalDpi xmlns:a14="http://schemas.microsoft.com/office/drawing/2010/main" val="0"/>
              </a:ext>
            </a:extLst>
          </a:blip>
          <a:srcRect r="41313"/>
          <a:stretch>
            <a:fillRect/>
          </a:stretch>
        </p:blipFill>
        <p:spPr bwMode="auto">
          <a:xfrm>
            <a:off x="3200400" y="2825750"/>
            <a:ext cx="14478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1" name="Picture 27" descr="MedImpact_Logo_DFC"/>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29325" y="2971800"/>
            <a:ext cx="190500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2" name="Picture 1"/>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1262063" y="1481138"/>
            <a:ext cx="1346200"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Rebate Contracting &amp; Trade Relations</a:t>
            </a:r>
          </a:p>
        </p:txBody>
      </p:sp>
      <p:sp>
        <p:nvSpPr>
          <p:cNvPr id="34819" name="Rectangle 3"/>
          <p:cNvSpPr>
            <a:spLocks noGrp="1"/>
          </p:cNvSpPr>
          <p:nvPr>
            <p:ph type="body" idx="4294967295"/>
          </p:nvPr>
        </p:nvSpPr>
        <p:spPr>
          <a:xfrm>
            <a:off x="457200" y="1066800"/>
            <a:ext cx="8229600" cy="4449763"/>
          </a:xfrm>
        </p:spPr>
        <p:txBody>
          <a:bodyPr/>
          <a:lstStyle/>
          <a:p>
            <a:r>
              <a:rPr lang="en-US" altLang="en-US" sz="2800"/>
              <a:t>Pharmaceutical Rebate:  A contracted percentage of the total drug cost that a MCO can receive from a pharmaceutical manufacturer in return for certain utilization metrics </a:t>
            </a:r>
          </a:p>
          <a:p>
            <a:r>
              <a:rPr lang="en-US" altLang="en-US" sz="2800"/>
              <a:t>Rebate Percentage for a drug may be determined by:</a:t>
            </a:r>
          </a:p>
          <a:p>
            <a:pPr lvl="1"/>
            <a:r>
              <a:rPr lang="en-US" altLang="en-US" sz="2400"/>
              <a:t>How many drugs are currently in the therapy class</a:t>
            </a:r>
          </a:p>
          <a:p>
            <a:pPr lvl="1"/>
            <a:r>
              <a:rPr lang="en-US" altLang="en-US" sz="2400"/>
              <a:t>How many generics are available in the therapy class</a:t>
            </a:r>
          </a:p>
          <a:p>
            <a:pPr lvl="1"/>
            <a:r>
              <a:rPr lang="en-US" altLang="en-US" sz="2400"/>
              <a:t>Life-Cycle Management:  How long before the medication goes generic</a:t>
            </a:r>
          </a:p>
          <a:p>
            <a:pPr lvl="1"/>
            <a:r>
              <a:rPr lang="en-US" altLang="en-US" sz="2400"/>
              <a:t>Type of medication:  Oral, injectable, specialty, etc.  </a:t>
            </a:r>
          </a:p>
          <a:p>
            <a:pPr eaLnBrk="1" hangingPunct="1">
              <a:buFont typeface="Arial" charset="0"/>
              <a:buNone/>
            </a:pPr>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Quality Assurance</a:t>
            </a:r>
          </a:p>
        </p:txBody>
      </p:sp>
      <p:sp>
        <p:nvSpPr>
          <p:cNvPr id="35843" name="Rectangle 3"/>
          <p:cNvSpPr>
            <a:spLocks noGrp="1"/>
          </p:cNvSpPr>
          <p:nvPr>
            <p:ph type="body" idx="4294967295"/>
          </p:nvPr>
        </p:nvSpPr>
        <p:spPr>
          <a:xfrm>
            <a:off x="457200" y="1066800"/>
            <a:ext cx="8229600" cy="4449763"/>
          </a:xfrm>
        </p:spPr>
        <p:txBody>
          <a:bodyPr/>
          <a:lstStyle/>
          <a:p>
            <a:r>
              <a:rPr lang="en-US" altLang="en-US" sz="2600" dirty="0"/>
              <a:t>Measuring</a:t>
            </a:r>
          </a:p>
          <a:p>
            <a:pPr lvl="1"/>
            <a:r>
              <a:rPr lang="en-US" altLang="en-US" sz="2200" dirty="0"/>
              <a:t>Structure</a:t>
            </a:r>
          </a:p>
          <a:p>
            <a:pPr lvl="1"/>
            <a:r>
              <a:rPr lang="en-US" altLang="en-US" sz="2200" dirty="0"/>
              <a:t>Process</a:t>
            </a:r>
          </a:p>
          <a:p>
            <a:pPr lvl="1"/>
            <a:r>
              <a:rPr lang="en-US" altLang="en-US" sz="2200" dirty="0"/>
              <a:t>Outcome	</a:t>
            </a:r>
          </a:p>
          <a:p>
            <a:r>
              <a:rPr lang="en-US" altLang="en-US" sz="2600" dirty="0"/>
              <a:t>Accreditation</a:t>
            </a:r>
          </a:p>
          <a:p>
            <a:pPr lvl="1"/>
            <a:r>
              <a:rPr lang="en-US" altLang="en-US" sz="2200" dirty="0"/>
              <a:t>NCQA:  National Committee for Quality Assurance</a:t>
            </a:r>
          </a:p>
          <a:p>
            <a:pPr lvl="1"/>
            <a:r>
              <a:rPr lang="en-US" altLang="en-US" sz="2200" dirty="0"/>
              <a:t>TJC:  The Joint Commission (formerly JCAHO)	</a:t>
            </a:r>
          </a:p>
          <a:p>
            <a:pPr lvl="1"/>
            <a:r>
              <a:rPr lang="en-US" altLang="en-US" sz="2200" dirty="0"/>
              <a:t>URAC: Utilization Review Accreditation Commission </a:t>
            </a:r>
          </a:p>
          <a:p>
            <a:r>
              <a:rPr lang="en-US" altLang="en-US" sz="2600" dirty="0"/>
              <a:t>Performance Measures</a:t>
            </a:r>
          </a:p>
          <a:p>
            <a:pPr lvl="1"/>
            <a:r>
              <a:rPr lang="en-US" altLang="en-US" sz="2200" dirty="0"/>
              <a:t>STAR Ratings, FACCT, HEDIS, ORYX, Quality Compass, AHRQ, HCFA</a:t>
            </a:r>
          </a:p>
          <a:p>
            <a:pPr eaLnBrk="1" hangingPunct="1">
              <a:buFont typeface="Arial" charset="0"/>
              <a:buNone/>
            </a:pPr>
            <a:endParaRPr lang="en-US"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idx="4294967295"/>
          </p:nvPr>
        </p:nvSpPr>
        <p:spPr>
          <a:xfrm>
            <a:off x="0" y="0"/>
            <a:ext cx="9144000" cy="762000"/>
          </a:xfrm>
        </p:spPr>
        <p:txBody>
          <a:bodyPr/>
          <a:lstStyle/>
          <a:p>
            <a:pPr eaLnBrk="1" hangingPunct="1"/>
            <a:r>
              <a:rPr lang="en-US" altLang="en-US" dirty="0">
                <a:solidFill>
                  <a:schemeClr val="bg1"/>
                </a:solidFill>
              </a:rPr>
              <a:t>STAR Ratings</a:t>
            </a:r>
          </a:p>
        </p:txBody>
      </p:sp>
      <p:sp>
        <p:nvSpPr>
          <p:cNvPr id="36867" name="Rectangle 3"/>
          <p:cNvSpPr>
            <a:spLocks noGrp="1"/>
          </p:cNvSpPr>
          <p:nvPr>
            <p:ph type="body" idx="4294967295"/>
          </p:nvPr>
        </p:nvSpPr>
        <p:spPr>
          <a:xfrm>
            <a:off x="457200" y="914400"/>
            <a:ext cx="8229600" cy="4449763"/>
          </a:xfrm>
        </p:spPr>
        <p:txBody>
          <a:bodyPr/>
          <a:lstStyle/>
          <a:p>
            <a:r>
              <a:rPr lang="en-US" altLang="en-US" sz="2800"/>
              <a:t>A set of Medicare quality measures that affects reimbursement to health plans that began in 2012</a:t>
            </a:r>
          </a:p>
          <a:p>
            <a:r>
              <a:rPr lang="en-US" altLang="en-US" sz="2800"/>
              <a:t>Star Ratings are made public and may impact patients choices on their individual health plans </a:t>
            </a:r>
          </a:p>
          <a:p>
            <a:r>
              <a:rPr lang="en-US" altLang="en-US" sz="2800"/>
              <a:t>Reimbursement percentage is significant and may affect how MCOs manage patient care</a:t>
            </a:r>
          </a:p>
          <a:p>
            <a:r>
              <a:rPr lang="en-US" altLang="en-US" sz="2800"/>
              <a:t>Examples include:</a:t>
            </a:r>
          </a:p>
          <a:p>
            <a:pPr lvl="1"/>
            <a:r>
              <a:rPr lang="en-US" altLang="en-US" sz="2400"/>
              <a:t>Percent of diabetics on an ACE/ARB</a:t>
            </a:r>
          </a:p>
          <a:p>
            <a:pPr lvl="1"/>
            <a:r>
              <a:rPr lang="en-US" altLang="en-US" sz="2400"/>
              <a:t>Percent of members with hyperlipidemia who are on a statin</a:t>
            </a:r>
          </a:p>
          <a:p>
            <a:pPr lvl="1"/>
            <a:r>
              <a:rPr lang="en-US" altLang="en-US" sz="2400"/>
              <a:t>Member complaints about health plan</a:t>
            </a:r>
          </a:p>
          <a:p>
            <a:pPr lvl="1"/>
            <a:endParaRPr lang="en-US" altLang="en-US" sz="1600"/>
          </a:p>
          <a:p>
            <a:pPr eaLnBrk="1" hangingPunct="1">
              <a:buFont typeface="Arial" charset="0"/>
              <a:buNone/>
            </a:pPr>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idx="4294967295"/>
          </p:nvPr>
        </p:nvSpPr>
        <p:spPr>
          <a:xfrm>
            <a:off x="0" y="0"/>
            <a:ext cx="9144000" cy="762000"/>
          </a:xfrm>
        </p:spPr>
        <p:txBody>
          <a:bodyPr/>
          <a:lstStyle/>
          <a:p>
            <a:pPr eaLnBrk="1" hangingPunct="1"/>
            <a:r>
              <a:rPr lang="en-US" altLang="en-US" sz="3600" dirty="0">
                <a:solidFill>
                  <a:schemeClr val="bg1"/>
                </a:solidFill>
              </a:rPr>
              <a:t>Strategies &amp; Tools for Quality Improvement</a:t>
            </a:r>
          </a:p>
        </p:txBody>
      </p:sp>
      <p:sp>
        <p:nvSpPr>
          <p:cNvPr id="37891" name="Rectangle 3"/>
          <p:cNvSpPr>
            <a:spLocks noGrp="1"/>
          </p:cNvSpPr>
          <p:nvPr>
            <p:ph type="body" idx="4294967295"/>
          </p:nvPr>
        </p:nvSpPr>
        <p:spPr>
          <a:xfrm>
            <a:off x="457200" y="1066800"/>
            <a:ext cx="8229600" cy="4449763"/>
          </a:xfrm>
        </p:spPr>
        <p:txBody>
          <a:bodyPr/>
          <a:lstStyle/>
          <a:p>
            <a:r>
              <a:rPr lang="en-US" altLang="en-US" dirty="0"/>
              <a:t>Benchmarking</a:t>
            </a:r>
          </a:p>
          <a:p>
            <a:r>
              <a:rPr lang="en-US" altLang="en-US" dirty="0"/>
              <a:t>Clinical practice guidelines</a:t>
            </a:r>
          </a:p>
          <a:p>
            <a:r>
              <a:rPr lang="en-US" altLang="en-US" dirty="0"/>
              <a:t>Provider profiling</a:t>
            </a:r>
          </a:p>
          <a:p>
            <a:r>
              <a:rPr lang="en-US" altLang="en-US" dirty="0"/>
              <a:t>Peer review</a:t>
            </a:r>
          </a:p>
          <a:p>
            <a:r>
              <a:rPr lang="en-US" altLang="en-US" dirty="0"/>
              <a:t>Patient risk modeling and analysis</a:t>
            </a:r>
          </a:p>
          <a:p>
            <a:pPr algn="ctr">
              <a:buFontTx/>
              <a:buNone/>
            </a:pPr>
            <a:endParaRPr lang="en-US" altLang="en-US" sz="1000" b="1" dirty="0"/>
          </a:p>
          <a:p>
            <a:pPr algn="ctr">
              <a:buFontTx/>
              <a:buNone/>
            </a:pPr>
            <a:r>
              <a:rPr lang="en-US" altLang="en-US" b="1" dirty="0"/>
              <a:t>Assures a minimum acceptable level of care is obtained for patients by </a:t>
            </a:r>
            <a:r>
              <a:rPr lang="en-US" altLang="en-US" b="1" dirty="0" err="1"/>
              <a:t>payors</a:t>
            </a:r>
            <a:endParaRPr lang="en-US" altLang="en-US" b="1" dirty="0"/>
          </a:p>
          <a:p>
            <a:pPr algn="ctr">
              <a:buFontTx/>
              <a:buNone/>
            </a:pPr>
            <a:r>
              <a:rPr lang="en-US" altLang="en-US" b="1" dirty="0"/>
              <a:t>Attracts and retains better professionals.</a:t>
            </a:r>
          </a:p>
          <a:p>
            <a:pPr eaLnBrk="1" hangingPunct="1">
              <a:buFont typeface="Arial" charset="0"/>
              <a:buNone/>
            </a:pPr>
            <a:endParaRPr lang="en-US"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Outcomes Based Research</a:t>
            </a:r>
          </a:p>
        </p:txBody>
      </p:sp>
      <p:sp>
        <p:nvSpPr>
          <p:cNvPr id="38915" name="Rectangle 3"/>
          <p:cNvSpPr>
            <a:spLocks noGrp="1"/>
          </p:cNvSpPr>
          <p:nvPr>
            <p:ph type="body" idx="4294967295"/>
          </p:nvPr>
        </p:nvSpPr>
        <p:spPr>
          <a:xfrm>
            <a:off x="457200" y="914400"/>
            <a:ext cx="8229600" cy="4449763"/>
          </a:xfrm>
        </p:spPr>
        <p:txBody>
          <a:bodyPr/>
          <a:lstStyle/>
          <a:p>
            <a:r>
              <a:rPr lang="en-US" altLang="en-US"/>
              <a:t>How does the drug work in the “real world”?</a:t>
            </a:r>
          </a:p>
          <a:p>
            <a:r>
              <a:rPr lang="en-US" altLang="en-US"/>
              <a:t>May be generated by health plans, health care facilities, pharmaceutical companies, etc.</a:t>
            </a:r>
          </a:p>
          <a:p>
            <a:r>
              <a:rPr lang="en-US" altLang="en-US"/>
              <a:t>Measure cure rates, functional status, activities of daily living (ADLs), respiratory function, rate of hospital admissions, cardiovascular affects, etc.</a:t>
            </a:r>
          </a:p>
          <a:p>
            <a:r>
              <a:rPr lang="en-US" altLang="en-US"/>
              <a:t>Results of outcomes research has also alerted the public of several safety concerns in the recent past</a:t>
            </a:r>
          </a:p>
          <a:p>
            <a:pPr eaLnBrk="1" hangingPunct="1">
              <a:buFont typeface="Arial" charset="0"/>
              <a:buNone/>
            </a:pPr>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idx="4294967295"/>
          </p:nvPr>
        </p:nvSpPr>
        <p:spPr>
          <a:xfrm>
            <a:off x="0" y="0"/>
            <a:ext cx="9144000" cy="762000"/>
          </a:xfrm>
        </p:spPr>
        <p:txBody>
          <a:bodyPr/>
          <a:lstStyle/>
          <a:p>
            <a:pPr eaLnBrk="1" hangingPunct="1"/>
            <a:r>
              <a:rPr lang="en-US" altLang="en-US" sz="3200">
                <a:solidFill>
                  <a:schemeClr val="bg1"/>
                </a:solidFill>
              </a:rPr>
              <a:t>Legal Aspects of Managed Care – Federal Legislation</a:t>
            </a:r>
          </a:p>
        </p:txBody>
      </p:sp>
      <p:sp>
        <p:nvSpPr>
          <p:cNvPr id="39939" name="Rectangle 3"/>
          <p:cNvSpPr>
            <a:spLocks noGrp="1"/>
          </p:cNvSpPr>
          <p:nvPr>
            <p:ph type="body" idx="4294967295"/>
          </p:nvPr>
        </p:nvSpPr>
        <p:spPr>
          <a:xfrm>
            <a:off x="457200" y="1066800"/>
            <a:ext cx="8229600" cy="4449763"/>
          </a:xfrm>
        </p:spPr>
        <p:txBody>
          <a:bodyPr/>
          <a:lstStyle/>
          <a:p>
            <a:pPr>
              <a:lnSpc>
                <a:spcPct val="90000"/>
              </a:lnSpc>
            </a:pPr>
            <a:r>
              <a:rPr lang="en-US" altLang="en-US"/>
              <a:t>General Business Legislation</a:t>
            </a:r>
          </a:p>
          <a:p>
            <a:pPr lvl="1">
              <a:lnSpc>
                <a:spcPct val="90000"/>
              </a:lnSpc>
            </a:pPr>
            <a:r>
              <a:rPr lang="en-US" altLang="en-US"/>
              <a:t>Antitrust laws</a:t>
            </a:r>
          </a:p>
          <a:p>
            <a:pPr lvl="1">
              <a:lnSpc>
                <a:spcPct val="90000"/>
              </a:lnSpc>
            </a:pPr>
            <a:r>
              <a:rPr lang="en-US" altLang="en-US"/>
              <a:t>Employee Benefit</a:t>
            </a:r>
          </a:p>
          <a:p>
            <a:pPr lvl="2">
              <a:lnSpc>
                <a:spcPct val="90000"/>
              </a:lnSpc>
            </a:pPr>
            <a:r>
              <a:rPr lang="en-US" altLang="en-US"/>
              <a:t>Retirement Income Security Act of 1974 (ERISA) – Ensures that employer-sponsored benefit plans are uniformly developed and administered.  MCOs are generally protected from liability for their administration of pharmacy benefits.</a:t>
            </a:r>
          </a:p>
          <a:p>
            <a:pPr lvl="2">
              <a:lnSpc>
                <a:spcPct val="90000"/>
              </a:lnSpc>
            </a:pPr>
            <a:r>
              <a:rPr lang="en-US" altLang="en-US"/>
              <a:t>Consolidated Omnibus Budget Reconciliation Act of 1986 (COBRA) – Continuation of employees’ group health coverage after a qualifying event</a:t>
            </a:r>
          </a:p>
          <a:p>
            <a:pPr eaLnBrk="1" hangingPunct="1">
              <a:buFont typeface="Arial" charset="0"/>
              <a:buNone/>
            </a:pPr>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Federal Healthcare Legislation</a:t>
            </a:r>
          </a:p>
        </p:txBody>
      </p:sp>
      <p:sp>
        <p:nvSpPr>
          <p:cNvPr id="40963" name="Rectangle 3"/>
          <p:cNvSpPr>
            <a:spLocks noGrp="1"/>
          </p:cNvSpPr>
          <p:nvPr>
            <p:ph type="body" idx="4294967295"/>
          </p:nvPr>
        </p:nvSpPr>
        <p:spPr>
          <a:xfrm>
            <a:off x="457200" y="1066800"/>
            <a:ext cx="8229600" cy="4449763"/>
          </a:xfrm>
        </p:spPr>
        <p:txBody>
          <a:bodyPr/>
          <a:lstStyle/>
          <a:p>
            <a:pPr lvl="1">
              <a:lnSpc>
                <a:spcPct val="90000"/>
              </a:lnSpc>
              <a:buFont typeface="Arial" charset="0"/>
              <a:buChar char="•"/>
            </a:pPr>
            <a:r>
              <a:rPr lang="en-US" altLang="en-US" sz="2400"/>
              <a:t>HMO Act of 1973</a:t>
            </a:r>
          </a:p>
          <a:p>
            <a:pPr lvl="1">
              <a:lnSpc>
                <a:spcPct val="90000"/>
              </a:lnSpc>
              <a:buFont typeface="Arial" charset="0"/>
              <a:buChar char="•"/>
            </a:pPr>
            <a:r>
              <a:rPr lang="en-US" altLang="en-US" sz="2400"/>
              <a:t>Health Insurance Portability and Accountability Act (HIPAA) of 1996</a:t>
            </a:r>
          </a:p>
          <a:p>
            <a:pPr lvl="2">
              <a:lnSpc>
                <a:spcPct val="90000"/>
              </a:lnSpc>
              <a:buFont typeface="Calibri" pitchFamily="34" charset="0"/>
              <a:buChar char="–"/>
            </a:pPr>
            <a:r>
              <a:rPr lang="en-US" altLang="en-US" sz="2000"/>
              <a:t>Increase the continuity of coverage when individuals change employment</a:t>
            </a:r>
          </a:p>
          <a:p>
            <a:pPr lvl="2">
              <a:lnSpc>
                <a:spcPct val="90000"/>
              </a:lnSpc>
              <a:buFont typeface="Calibri" pitchFamily="34" charset="0"/>
              <a:buChar char="–"/>
            </a:pPr>
            <a:r>
              <a:rPr lang="en-US" altLang="en-US" sz="2000"/>
              <a:t>Standards to facilitate data exchange among entities that finance and deliver healthcare services</a:t>
            </a:r>
          </a:p>
          <a:p>
            <a:pPr lvl="3">
              <a:lnSpc>
                <a:spcPct val="90000"/>
              </a:lnSpc>
              <a:buFont typeface="Wingdings" pitchFamily="2" charset="2"/>
              <a:buChar char="§"/>
            </a:pPr>
            <a:r>
              <a:rPr lang="en-US" altLang="en-US"/>
              <a:t>Claims and eligibility inquiries</a:t>
            </a:r>
          </a:p>
          <a:p>
            <a:pPr lvl="3">
              <a:lnSpc>
                <a:spcPct val="90000"/>
              </a:lnSpc>
              <a:buFont typeface="Wingdings" pitchFamily="2" charset="2"/>
              <a:buChar char="§"/>
            </a:pPr>
            <a:r>
              <a:rPr lang="en-US" altLang="en-US"/>
              <a:t>Privacy and security of individually identifiable health information</a:t>
            </a:r>
          </a:p>
          <a:p>
            <a:pPr lvl="2">
              <a:lnSpc>
                <a:spcPct val="90000"/>
              </a:lnSpc>
              <a:buFont typeface="Calibri" pitchFamily="34" charset="0"/>
              <a:buChar char="–"/>
            </a:pPr>
            <a:r>
              <a:rPr lang="en-US" altLang="en-US" sz="2000"/>
              <a:t>Patient’s Bill of Rights</a:t>
            </a:r>
          </a:p>
          <a:p>
            <a:pPr lvl="1">
              <a:lnSpc>
                <a:spcPct val="90000"/>
              </a:lnSpc>
              <a:buFont typeface="Arial" charset="0"/>
              <a:buChar char="•"/>
            </a:pPr>
            <a:r>
              <a:rPr lang="en-US" altLang="en-US" sz="2400"/>
              <a:t>Medicare Prescription Drug, Improvement and Modernization Act (MMA) of 2003</a:t>
            </a:r>
          </a:p>
          <a:p>
            <a:pPr lvl="1">
              <a:lnSpc>
                <a:spcPct val="90000"/>
              </a:lnSpc>
              <a:buFont typeface="Arial" charset="0"/>
              <a:buChar char="•"/>
            </a:pPr>
            <a:r>
              <a:rPr lang="en-US" altLang="en-US" sz="2400"/>
              <a:t>Patient Protection and Affordable Care Act (PPACA)</a:t>
            </a:r>
          </a:p>
          <a:p>
            <a:pPr eaLnBrk="1" hangingPunct="1">
              <a:buFont typeface="Arial" charset="0"/>
              <a:buNone/>
            </a:pPr>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Participants in Managed Care</a:t>
            </a:r>
          </a:p>
        </p:txBody>
      </p:sp>
      <p:sp>
        <p:nvSpPr>
          <p:cNvPr id="14339" name="Rectangle 3"/>
          <p:cNvSpPr>
            <a:spLocks noGrp="1"/>
          </p:cNvSpPr>
          <p:nvPr>
            <p:ph type="body" idx="4294967295"/>
          </p:nvPr>
        </p:nvSpPr>
        <p:spPr>
          <a:xfrm>
            <a:off x="457200" y="1066800"/>
            <a:ext cx="8229600" cy="4449763"/>
          </a:xfrm>
        </p:spPr>
        <p:txBody>
          <a:bodyPr/>
          <a:lstStyle/>
          <a:p>
            <a:pPr>
              <a:lnSpc>
                <a:spcPct val="90000"/>
              </a:lnSpc>
            </a:pPr>
            <a:r>
              <a:rPr lang="en-US" altLang="en-US"/>
              <a:t>Members</a:t>
            </a:r>
          </a:p>
          <a:p>
            <a:pPr>
              <a:lnSpc>
                <a:spcPct val="90000"/>
              </a:lnSpc>
            </a:pPr>
            <a:r>
              <a:rPr lang="en-US" altLang="en-US"/>
              <a:t>Healthcare Professionals – prescribers, pharmacists, nurses, etc.</a:t>
            </a:r>
          </a:p>
          <a:p>
            <a:pPr>
              <a:lnSpc>
                <a:spcPct val="90000"/>
              </a:lnSpc>
            </a:pPr>
            <a:r>
              <a:rPr lang="en-US" altLang="en-US"/>
              <a:t>Pharmacies</a:t>
            </a:r>
          </a:p>
          <a:p>
            <a:pPr>
              <a:lnSpc>
                <a:spcPct val="90000"/>
              </a:lnSpc>
            </a:pPr>
            <a:r>
              <a:rPr lang="en-US" altLang="en-US"/>
              <a:t>Plan sponsors – health plans, employers, government organizations, etc</a:t>
            </a:r>
          </a:p>
          <a:p>
            <a:pPr>
              <a:lnSpc>
                <a:spcPct val="90000"/>
              </a:lnSpc>
            </a:pPr>
            <a:r>
              <a:rPr lang="en-US" altLang="en-US"/>
              <a:t>Pharmacy benefit managers (PBM)</a:t>
            </a:r>
          </a:p>
          <a:p>
            <a:pPr>
              <a:lnSpc>
                <a:spcPct val="90000"/>
              </a:lnSpc>
            </a:pPr>
            <a:r>
              <a:rPr lang="en-US" altLang="en-US"/>
              <a:t>Disease State Management Entities</a:t>
            </a:r>
          </a:p>
          <a:p>
            <a:pPr>
              <a:lnSpc>
                <a:spcPct val="90000"/>
              </a:lnSpc>
            </a:pPr>
            <a:r>
              <a:rPr lang="en-US" altLang="en-US"/>
              <a:t>Consultants</a:t>
            </a:r>
          </a:p>
          <a:p>
            <a:pPr eaLnBrk="1" hangingPunct="1">
              <a:buFont typeface="Arial" charset="0"/>
              <a:buNone/>
            </a:pPr>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State Laws</a:t>
            </a:r>
          </a:p>
        </p:txBody>
      </p:sp>
      <p:sp>
        <p:nvSpPr>
          <p:cNvPr id="41987" name="Rectangle 3"/>
          <p:cNvSpPr>
            <a:spLocks noGrp="1"/>
          </p:cNvSpPr>
          <p:nvPr>
            <p:ph type="body" idx="4294967295"/>
          </p:nvPr>
        </p:nvSpPr>
        <p:spPr>
          <a:xfrm>
            <a:off x="457200" y="1066800"/>
            <a:ext cx="8229600" cy="4449763"/>
          </a:xfrm>
        </p:spPr>
        <p:txBody>
          <a:bodyPr/>
          <a:lstStyle/>
          <a:p>
            <a:pPr>
              <a:lnSpc>
                <a:spcPct val="90000"/>
              </a:lnSpc>
            </a:pPr>
            <a:r>
              <a:rPr lang="en-US" altLang="en-US" sz="2000"/>
              <a:t>National Association of Insurance Commissioners (NAIC) HMO Model Act – regulates financial responsibility and healthcare delivery</a:t>
            </a:r>
          </a:p>
          <a:p>
            <a:pPr>
              <a:lnSpc>
                <a:spcPct val="90000"/>
              </a:lnSpc>
            </a:pPr>
            <a:r>
              <a:rPr lang="en-US" altLang="en-US" sz="2000"/>
              <a:t>Preferred Provider Arrangements</a:t>
            </a:r>
          </a:p>
          <a:p>
            <a:pPr>
              <a:lnSpc>
                <a:spcPct val="90000"/>
              </a:lnSpc>
            </a:pPr>
            <a:r>
              <a:rPr lang="en-US" altLang="en-US" sz="2000"/>
              <a:t>Utilization Review laws</a:t>
            </a:r>
          </a:p>
          <a:p>
            <a:pPr>
              <a:lnSpc>
                <a:spcPct val="90000"/>
              </a:lnSpc>
            </a:pPr>
            <a:r>
              <a:rPr lang="en-US" altLang="en-US" sz="2000"/>
              <a:t>Health Plan Accountability laws</a:t>
            </a:r>
          </a:p>
          <a:p>
            <a:pPr lvl="1">
              <a:lnSpc>
                <a:spcPct val="90000"/>
              </a:lnSpc>
            </a:pPr>
            <a:r>
              <a:rPr lang="en-US" altLang="en-US" sz="1800"/>
              <a:t>Health care professional credentialing verification</a:t>
            </a:r>
          </a:p>
          <a:p>
            <a:pPr lvl="1">
              <a:lnSpc>
                <a:spcPct val="90000"/>
              </a:lnSpc>
            </a:pPr>
            <a:r>
              <a:rPr lang="en-US" altLang="en-US" sz="1800"/>
              <a:t>Quality assessment and improvement</a:t>
            </a:r>
          </a:p>
          <a:p>
            <a:pPr lvl="1">
              <a:lnSpc>
                <a:spcPct val="90000"/>
              </a:lnSpc>
            </a:pPr>
            <a:r>
              <a:rPr lang="en-US" altLang="en-US" sz="1800"/>
              <a:t>Network adequacy and accessibility</a:t>
            </a:r>
          </a:p>
          <a:p>
            <a:pPr lvl="1">
              <a:lnSpc>
                <a:spcPct val="90000"/>
              </a:lnSpc>
            </a:pPr>
            <a:r>
              <a:rPr lang="en-US" altLang="en-US" sz="1800"/>
              <a:t>Grievance procedures</a:t>
            </a:r>
          </a:p>
          <a:p>
            <a:pPr lvl="1">
              <a:lnSpc>
                <a:spcPct val="90000"/>
              </a:lnSpc>
            </a:pPr>
            <a:r>
              <a:rPr lang="en-US" altLang="en-US" sz="1800"/>
              <a:t>Privacy of financial and healthcare information</a:t>
            </a:r>
          </a:p>
          <a:p>
            <a:pPr>
              <a:lnSpc>
                <a:spcPct val="90000"/>
              </a:lnSpc>
            </a:pPr>
            <a:r>
              <a:rPr lang="en-US" altLang="en-US" sz="2000"/>
              <a:t>Any Willing Provider laws – must allow any pharmacy to provide service if they accept the terms of the contract</a:t>
            </a:r>
          </a:p>
          <a:p>
            <a:pPr>
              <a:lnSpc>
                <a:spcPct val="90000"/>
              </a:lnSpc>
            </a:pPr>
            <a:r>
              <a:rPr lang="en-US" altLang="en-US" sz="2000"/>
              <a:t>Narrow Therapeutic Index bills – prohibit generic substitution of   some drugs</a:t>
            </a:r>
          </a:p>
          <a:p>
            <a:pPr eaLnBrk="1" hangingPunct="1">
              <a:buFont typeface="Arial" charset="0"/>
              <a:buNone/>
            </a:pPr>
            <a:endParaRPr lang="en-US"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Future of Distribution Systems</a:t>
            </a:r>
          </a:p>
        </p:txBody>
      </p:sp>
      <p:sp>
        <p:nvSpPr>
          <p:cNvPr id="43011" name="Rectangle 3"/>
          <p:cNvSpPr>
            <a:spLocks noGrp="1"/>
          </p:cNvSpPr>
          <p:nvPr>
            <p:ph type="body" idx="4294967295"/>
          </p:nvPr>
        </p:nvSpPr>
        <p:spPr>
          <a:xfrm>
            <a:off x="457200" y="1066800"/>
            <a:ext cx="8229600" cy="4449763"/>
          </a:xfrm>
        </p:spPr>
        <p:txBody>
          <a:bodyPr/>
          <a:lstStyle/>
          <a:p>
            <a:r>
              <a:rPr lang="en-US" altLang="en-US"/>
              <a:t>Continued use of network pharmacies</a:t>
            </a:r>
          </a:p>
          <a:p>
            <a:r>
              <a:rPr lang="en-US" altLang="en-US"/>
              <a:t>Increased use of integrated systems</a:t>
            </a:r>
          </a:p>
          <a:p>
            <a:r>
              <a:rPr lang="en-US" altLang="en-US"/>
              <a:t>Integration of pharmacy data with medical data (hospital,  physician, laboratory) at the point-of-service (POS) level for improved outcomes</a:t>
            </a:r>
          </a:p>
          <a:p>
            <a:pPr eaLnBrk="1" hangingPunct="1">
              <a:buFont typeface="Arial" charset="0"/>
              <a:buNone/>
            </a:pPr>
            <a:endParaRPr lang="en-US"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idx="4294967295"/>
          </p:nvPr>
        </p:nvSpPr>
        <p:spPr>
          <a:xfrm>
            <a:off x="0" y="0"/>
            <a:ext cx="9144000" cy="762000"/>
          </a:xfrm>
        </p:spPr>
        <p:txBody>
          <a:bodyPr/>
          <a:lstStyle/>
          <a:p>
            <a:pPr eaLnBrk="1" hangingPunct="1"/>
            <a:r>
              <a:rPr lang="en-US" altLang="en-US" sz="4000">
                <a:solidFill>
                  <a:schemeClr val="bg1"/>
                </a:solidFill>
              </a:rPr>
              <a:t>Controversies Surrounding Managed Care</a:t>
            </a:r>
          </a:p>
        </p:txBody>
      </p:sp>
      <p:sp>
        <p:nvSpPr>
          <p:cNvPr id="44035" name="Rectangle 3"/>
          <p:cNvSpPr>
            <a:spLocks noGrp="1"/>
          </p:cNvSpPr>
          <p:nvPr>
            <p:ph type="body" idx="4294967295"/>
          </p:nvPr>
        </p:nvSpPr>
        <p:spPr>
          <a:xfrm>
            <a:off x="457200" y="1066800"/>
            <a:ext cx="8229600" cy="4449763"/>
          </a:xfrm>
        </p:spPr>
        <p:txBody>
          <a:bodyPr/>
          <a:lstStyle/>
          <a:p>
            <a:r>
              <a:rPr lang="en-US" altLang="en-US" sz="2800"/>
              <a:t>Who should make the decision of allocation of resources (government, employers, insurers, physicians, consumers)?</a:t>
            </a:r>
          </a:p>
          <a:p>
            <a:r>
              <a:rPr lang="en-US" altLang="en-US" sz="2800"/>
              <a:t>Does a formulary trade cost for quality?</a:t>
            </a:r>
          </a:p>
          <a:p>
            <a:r>
              <a:rPr lang="en-US" altLang="en-US" sz="2800"/>
              <a:t>Are disease management programs cost-effective?</a:t>
            </a:r>
          </a:p>
          <a:p>
            <a:r>
              <a:rPr lang="en-US" altLang="en-US" sz="2800"/>
              <a:t>Do savings from prior authorization offset the costs of administration?</a:t>
            </a:r>
          </a:p>
          <a:p>
            <a:r>
              <a:rPr lang="en-US" altLang="en-US" sz="2800"/>
              <a:t>Should pharmacists be reimbursed for cognitive services?</a:t>
            </a:r>
          </a:p>
          <a:p>
            <a:pPr eaLnBrk="1" hangingPunct="1">
              <a:buFont typeface="Arial" charset="0"/>
              <a:buNone/>
            </a:pPr>
            <a:endParaRPr lang="en-US" altLang="en-US" sz="28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Prepping for a Career in Managed Care</a:t>
            </a:r>
          </a:p>
        </p:txBody>
      </p:sp>
      <p:sp>
        <p:nvSpPr>
          <p:cNvPr id="45059" name="Rectangle 3"/>
          <p:cNvSpPr>
            <a:spLocks noGrp="1"/>
          </p:cNvSpPr>
          <p:nvPr>
            <p:ph type="body" idx="4294967295"/>
          </p:nvPr>
        </p:nvSpPr>
        <p:spPr>
          <a:xfrm>
            <a:off x="457200" y="1066800"/>
            <a:ext cx="8229600" cy="4449763"/>
          </a:xfrm>
        </p:spPr>
        <p:txBody>
          <a:bodyPr/>
          <a:lstStyle/>
          <a:p>
            <a:pPr>
              <a:lnSpc>
                <a:spcPct val="90000"/>
              </a:lnSpc>
            </a:pPr>
            <a:r>
              <a:rPr lang="en-US" altLang="en-US"/>
              <a:t>Knowledge, decision making, and critical thinking abilities</a:t>
            </a:r>
          </a:p>
          <a:p>
            <a:pPr>
              <a:lnSpc>
                <a:spcPct val="90000"/>
              </a:lnSpc>
            </a:pPr>
            <a:r>
              <a:rPr lang="en-US" altLang="en-US"/>
              <a:t>Communication abilities</a:t>
            </a:r>
          </a:p>
          <a:p>
            <a:pPr>
              <a:lnSpc>
                <a:spcPct val="90000"/>
              </a:lnSpc>
            </a:pPr>
            <a:r>
              <a:rPr lang="en-US" altLang="en-US"/>
              <a:t>Leadership abilities</a:t>
            </a:r>
          </a:p>
          <a:p>
            <a:pPr>
              <a:lnSpc>
                <a:spcPct val="90000"/>
              </a:lnSpc>
            </a:pPr>
            <a:r>
              <a:rPr lang="en-US" altLang="en-US"/>
              <a:t>Lifelong learning abilities</a:t>
            </a:r>
          </a:p>
          <a:p>
            <a:pPr>
              <a:lnSpc>
                <a:spcPct val="90000"/>
              </a:lnSpc>
            </a:pPr>
            <a:r>
              <a:rPr lang="en-US" altLang="en-US"/>
              <a:t>General business management abilities</a:t>
            </a:r>
          </a:p>
          <a:p>
            <a:pPr>
              <a:lnSpc>
                <a:spcPct val="90000"/>
              </a:lnSpc>
              <a:buFontTx/>
              <a:buNone/>
            </a:pPr>
            <a:endParaRPr lang="en-US" altLang="en-US"/>
          </a:p>
          <a:p>
            <a:pPr algn="ctr">
              <a:lnSpc>
                <a:spcPct val="90000"/>
              </a:lnSpc>
              <a:buFontTx/>
              <a:buNone/>
            </a:pPr>
            <a:r>
              <a:rPr lang="en-US" altLang="en-US" b="1"/>
              <a:t>Managed Care offers a unique mix of business and clinical opportunities!</a:t>
            </a:r>
          </a:p>
          <a:p>
            <a:pPr eaLnBrk="1" hangingPunct="1">
              <a:buFont typeface="Arial" charset="0"/>
              <a:buNone/>
            </a:pPr>
            <a:endParaRPr lang="en-US"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Hands On Experience</a:t>
            </a:r>
          </a:p>
        </p:txBody>
      </p:sp>
      <p:sp>
        <p:nvSpPr>
          <p:cNvPr id="46083" name="Rectangle 3"/>
          <p:cNvSpPr>
            <a:spLocks noGrp="1"/>
          </p:cNvSpPr>
          <p:nvPr>
            <p:ph type="body" idx="4294967295"/>
          </p:nvPr>
        </p:nvSpPr>
        <p:spPr>
          <a:xfrm>
            <a:off x="457200" y="1066800"/>
            <a:ext cx="8229600" cy="4449763"/>
          </a:xfrm>
        </p:spPr>
        <p:txBody>
          <a:bodyPr/>
          <a:lstStyle/>
          <a:p>
            <a:pPr>
              <a:lnSpc>
                <a:spcPct val="90000"/>
              </a:lnSpc>
            </a:pPr>
            <a:r>
              <a:rPr lang="en-US" altLang="en-US" sz="2800" dirty="0"/>
              <a:t>Internships</a:t>
            </a:r>
          </a:p>
          <a:p>
            <a:pPr>
              <a:lnSpc>
                <a:spcPct val="90000"/>
              </a:lnSpc>
            </a:pPr>
            <a:r>
              <a:rPr lang="en-US" altLang="en-US" sz="2800" dirty="0"/>
              <a:t>Externships</a:t>
            </a:r>
          </a:p>
          <a:p>
            <a:pPr>
              <a:lnSpc>
                <a:spcPct val="90000"/>
              </a:lnSpc>
            </a:pPr>
            <a:r>
              <a:rPr lang="en-US" altLang="en-US" sz="2800" dirty="0"/>
              <a:t>Residencies – listed on AMCP’s website</a:t>
            </a:r>
          </a:p>
          <a:p>
            <a:pPr>
              <a:lnSpc>
                <a:spcPct val="90000"/>
              </a:lnSpc>
            </a:pPr>
            <a:r>
              <a:rPr lang="en-US" altLang="en-US" sz="2800" dirty="0"/>
              <a:t>Fellowships specializing in managed care</a:t>
            </a:r>
          </a:p>
          <a:p>
            <a:pPr>
              <a:lnSpc>
                <a:spcPct val="90000"/>
              </a:lnSpc>
            </a:pPr>
            <a:r>
              <a:rPr lang="en-US" altLang="en-US" sz="2800" dirty="0"/>
              <a:t>Student membership in AMCP</a:t>
            </a:r>
          </a:p>
          <a:p>
            <a:pPr>
              <a:lnSpc>
                <a:spcPct val="90000"/>
              </a:lnSpc>
            </a:pPr>
            <a:r>
              <a:rPr lang="en-US" altLang="en-US" sz="2800" dirty="0"/>
              <a:t>ASHP Center of Managed Care Pharmacy- list residencies on their website</a:t>
            </a:r>
          </a:p>
          <a:p>
            <a:pPr eaLnBrk="1" hangingPunct="1">
              <a:buFont typeface="Arial" charset="0"/>
              <a:buNone/>
            </a:pPr>
            <a:endParaRPr lang="en-US"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Networking</a:t>
            </a:r>
          </a:p>
        </p:txBody>
      </p:sp>
      <p:sp>
        <p:nvSpPr>
          <p:cNvPr id="47107" name="Rectangle 3"/>
          <p:cNvSpPr>
            <a:spLocks noGrp="1"/>
          </p:cNvSpPr>
          <p:nvPr>
            <p:ph type="body" idx="4294967295"/>
          </p:nvPr>
        </p:nvSpPr>
        <p:spPr>
          <a:xfrm>
            <a:off x="457200" y="1066800"/>
            <a:ext cx="8229600" cy="4449763"/>
          </a:xfrm>
        </p:spPr>
        <p:txBody>
          <a:bodyPr/>
          <a:lstStyle/>
          <a:p>
            <a:r>
              <a:rPr lang="en-US" altLang="en-US"/>
              <a:t>Attending the Fall and Spring AMCP meetings offers valuable opportunities to network with the leaders of Managed Care Pharmacy</a:t>
            </a:r>
          </a:p>
          <a:p>
            <a:pPr lvl="1"/>
            <a:r>
              <a:rPr lang="en-US" altLang="en-US"/>
              <a:t>National Meetings offer Student Programming that is very beneficial for personal development</a:t>
            </a:r>
          </a:p>
          <a:p>
            <a:r>
              <a:rPr lang="en-US" altLang="en-US"/>
              <a:t>Attend local AMCP Affiliate meetings to meet influential people in your region!</a:t>
            </a:r>
          </a:p>
          <a:p>
            <a:pPr eaLnBrk="1" hangingPunct="1">
              <a:buFont typeface="Arial" charset="0"/>
              <a:buNone/>
            </a:pPr>
            <a:endParaRPr lang="en-US"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References</a:t>
            </a:r>
          </a:p>
        </p:txBody>
      </p:sp>
      <p:sp>
        <p:nvSpPr>
          <p:cNvPr id="48131" name="Rectangle 3"/>
          <p:cNvSpPr>
            <a:spLocks noGrp="1"/>
          </p:cNvSpPr>
          <p:nvPr>
            <p:ph type="body" idx="4294967295"/>
          </p:nvPr>
        </p:nvSpPr>
        <p:spPr>
          <a:xfrm>
            <a:off x="457200" y="1066800"/>
            <a:ext cx="8229600" cy="4449763"/>
          </a:xfrm>
        </p:spPr>
        <p:txBody>
          <a:bodyPr/>
          <a:lstStyle/>
          <a:p>
            <a:r>
              <a:rPr lang="en-US" altLang="en-US" dirty="0"/>
              <a:t>Robert P. Navarro.  </a:t>
            </a:r>
            <a:r>
              <a:rPr lang="en-US" altLang="en-US" i="1" dirty="0"/>
              <a:t>Managed Care Pharmacy Practice</a:t>
            </a:r>
            <a:r>
              <a:rPr lang="en-US" altLang="en-US" dirty="0"/>
              <a:t>.  2</a:t>
            </a:r>
            <a:r>
              <a:rPr lang="en-US" altLang="en-US" baseline="30000" dirty="0"/>
              <a:t>nd</a:t>
            </a:r>
            <a:r>
              <a:rPr lang="en-US" altLang="en-US" dirty="0"/>
              <a:t> ed. Sudbury, MA. Jones and Bartlett Publishers.  2009.</a:t>
            </a:r>
          </a:p>
          <a:p>
            <a:r>
              <a:rPr lang="en-US" altLang="en-US" dirty="0"/>
              <a:t>Thomas S. </a:t>
            </a:r>
            <a:r>
              <a:rPr lang="en-US" altLang="en-US" dirty="0" err="1"/>
              <a:t>Bodenheimer</a:t>
            </a:r>
            <a:r>
              <a:rPr lang="en-US" altLang="en-US" dirty="0"/>
              <a:t> and Kevin </a:t>
            </a:r>
            <a:r>
              <a:rPr lang="en-US" altLang="en-US" dirty="0" err="1"/>
              <a:t>Grumbach</a:t>
            </a:r>
            <a:r>
              <a:rPr lang="en-US" altLang="en-US" dirty="0"/>
              <a:t>.  Understanding Health Policy, McGraw Hill, 2002</a:t>
            </a:r>
          </a:p>
          <a:p>
            <a:pPr eaLnBrk="1" hangingPunct="1">
              <a:buFont typeface="Arial" charset="0"/>
              <a:buNone/>
            </a:pPr>
            <a:endParaRPr lang="en-US"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ctrTitle" idx="4294967295"/>
          </p:nvPr>
        </p:nvSpPr>
        <p:spPr>
          <a:xfrm>
            <a:off x="1219200" y="1676400"/>
            <a:ext cx="6858000" cy="1828800"/>
          </a:xfrm>
        </p:spPr>
        <p:txBody>
          <a:bodyPr/>
          <a:lstStyle/>
          <a:p>
            <a:pPr eaLnBrk="1" hangingPunct="1">
              <a:defRPr/>
            </a:pPr>
            <a:r>
              <a:rPr lang="en-US" sz="4000" dirty="0">
                <a:solidFill>
                  <a:schemeClr val="bg1"/>
                </a:solidFill>
                <a:latin typeface="+mn-lt"/>
              </a:rPr>
              <a:t>Thank you to AMCP member </a:t>
            </a:r>
            <a:r>
              <a:rPr lang="en-US" sz="4000" dirty="0" err="1">
                <a:solidFill>
                  <a:schemeClr val="bg1"/>
                </a:solidFill>
              </a:rPr>
              <a:t>Krisy</a:t>
            </a:r>
            <a:r>
              <a:rPr lang="en-US" sz="4000" dirty="0">
                <a:solidFill>
                  <a:schemeClr val="bg1"/>
                </a:solidFill>
              </a:rPr>
              <a:t> </a:t>
            </a:r>
            <a:r>
              <a:rPr lang="en-US" sz="4000" dirty="0" err="1">
                <a:solidFill>
                  <a:schemeClr val="bg1"/>
                </a:solidFill>
              </a:rPr>
              <a:t>Thornby</a:t>
            </a:r>
            <a:r>
              <a:rPr lang="en-US" sz="4000" dirty="0">
                <a:solidFill>
                  <a:schemeClr val="bg1"/>
                </a:solidFill>
              </a:rPr>
              <a:t> </a:t>
            </a:r>
            <a:r>
              <a:rPr lang="en-US" sz="4000" dirty="0">
                <a:solidFill>
                  <a:schemeClr val="bg1"/>
                </a:solidFill>
                <a:latin typeface="+mn-lt"/>
              </a:rPr>
              <a:t>for updating </a:t>
            </a:r>
            <a:br>
              <a:rPr lang="en-US" sz="4000" dirty="0">
                <a:solidFill>
                  <a:schemeClr val="bg1"/>
                </a:solidFill>
                <a:latin typeface="+mn-lt"/>
              </a:rPr>
            </a:br>
            <a:r>
              <a:rPr lang="en-US" sz="4000" dirty="0">
                <a:solidFill>
                  <a:schemeClr val="bg1"/>
                </a:solidFill>
                <a:latin typeface="+mn-lt"/>
              </a:rPr>
              <a:t>this presentation for 2015.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Goals of Managed Care</a:t>
            </a:r>
          </a:p>
        </p:txBody>
      </p:sp>
      <p:sp>
        <p:nvSpPr>
          <p:cNvPr id="15363" name="Rectangle 3"/>
          <p:cNvSpPr>
            <a:spLocks noGrp="1"/>
          </p:cNvSpPr>
          <p:nvPr>
            <p:ph type="body" idx="4294967295"/>
          </p:nvPr>
        </p:nvSpPr>
        <p:spPr>
          <a:xfrm>
            <a:off x="457200" y="1066800"/>
            <a:ext cx="8229600" cy="4449763"/>
          </a:xfrm>
        </p:spPr>
        <p:txBody>
          <a:bodyPr/>
          <a:lstStyle/>
          <a:p>
            <a:r>
              <a:rPr lang="en-US" altLang="en-US"/>
              <a:t>Prevention of disease</a:t>
            </a:r>
          </a:p>
          <a:p>
            <a:r>
              <a:rPr lang="en-US" altLang="en-US"/>
              <a:t>Focus on wellness and improved quality of life for patients</a:t>
            </a:r>
          </a:p>
          <a:p>
            <a:r>
              <a:rPr lang="en-US" altLang="en-US"/>
              <a:t>Improved outcomes</a:t>
            </a:r>
          </a:p>
          <a:p>
            <a:r>
              <a:rPr lang="en-US" altLang="en-US"/>
              <a:t>Improved quality and accessibility of health care and drug therapy</a:t>
            </a:r>
          </a:p>
          <a:p>
            <a:r>
              <a:rPr lang="en-US" altLang="en-US"/>
              <a:t>Control and contain costs</a:t>
            </a:r>
          </a:p>
          <a:p>
            <a:pPr eaLnBrk="1" hangingPunct="1">
              <a:buFont typeface="Arial" charset="0"/>
              <a:buNone/>
            </a:pPr>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Types of Managed Care Organizations</a:t>
            </a:r>
          </a:p>
        </p:txBody>
      </p:sp>
      <p:sp>
        <p:nvSpPr>
          <p:cNvPr id="16387" name="Rectangle 3"/>
          <p:cNvSpPr>
            <a:spLocks noGrp="1"/>
          </p:cNvSpPr>
          <p:nvPr>
            <p:ph type="body" idx="4294967295"/>
          </p:nvPr>
        </p:nvSpPr>
        <p:spPr>
          <a:xfrm>
            <a:off x="457200" y="1066800"/>
            <a:ext cx="8229600" cy="4449763"/>
          </a:xfrm>
        </p:spPr>
        <p:txBody>
          <a:bodyPr/>
          <a:lstStyle/>
          <a:p>
            <a:r>
              <a:rPr lang="en-US" altLang="en-US" dirty="0"/>
              <a:t>Health Maintenance Organization (HMO) – independent practice association, staff, group, network</a:t>
            </a:r>
          </a:p>
          <a:p>
            <a:r>
              <a:rPr lang="en-US" altLang="en-US" dirty="0"/>
              <a:t>Preferred Provider Organization (PPO)</a:t>
            </a:r>
          </a:p>
          <a:p>
            <a:r>
              <a:rPr lang="en-US" altLang="en-US" dirty="0"/>
              <a:t>Exclusive Provider Organization (EPO)</a:t>
            </a:r>
          </a:p>
          <a:p>
            <a:r>
              <a:rPr lang="en-US" altLang="en-US" dirty="0"/>
              <a:t>Point of Service (POS) – hybrid PPO and HMO</a:t>
            </a:r>
          </a:p>
          <a:p>
            <a:pPr eaLnBrk="1" hangingPunct="1">
              <a:lnSpc>
                <a:spcPct val="80000"/>
              </a:lnSpc>
            </a:pPr>
            <a:endParaRPr lang="en-US" altLang="en-US" sz="1800" dirty="0"/>
          </a:p>
          <a:p>
            <a:pPr eaLnBrk="1" hangingPunct="1">
              <a:buFont typeface="Arial" charset="0"/>
              <a:buNone/>
            </a:pPr>
            <a:endParaRPr lang="en-US"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Cost Containment Strategies</a:t>
            </a:r>
          </a:p>
        </p:txBody>
      </p:sp>
      <p:sp>
        <p:nvSpPr>
          <p:cNvPr id="17411" name="Rectangle 3"/>
          <p:cNvSpPr>
            <a:spLocks noGrp="1"/>
          </p:cNvSpPr>
          <p:nvPr>
            <p:ph type="body" idx="4294967295"/>
          </p:nvPr>
        </p:nvSpPr>
        <p:spPr>
          <a:xfrm>
            <a:off x="457200" y="1066800"/>
            <a:ext cx="8229600" cy="4449763"/>
          </a:xfrm>
        </p:spPr>
        <p:txBody>
          <a:bodyPr/>
          <a:lstStyle/>
          <a:p>
            <a:r>
              <a:rPr lang="en-US" altLang="en-US" sz="2800"/>
              <a:t>Benefit Design</a:t>
            </a:r>
          </a:p>
          <a:p>
            <a:pPr marL="800100" lvl="1" indent="-342900">
              <a:buFont typeface="Calibri" pitchFamily="34" charset="0"/>
              <a:buChar char="–"/>
            </a:pPr>
            <a:r>
              <a:rPr lang="en-US" altLang="en-US" sz="2400"/>
              <a:t>Cost share</a:t>
            </a:r>
          </a:p>
          <a:p>
            <a:pPr marL="800100" lvl="1" indent="-342900">
              <a:buFont typeface="Calibri" pitchFamily="34" charset="0"/>
              <a:buChar char="–"/>
            </a:pPr>
            <a:r>
              <a:rPr lang="en-US" altLang="en-US" sz="2400"/>
              <a:t>Formulary management</a:t>
            </a:r>
          </a:p>
          <a:p>
            <a:pPr marL="800100" lvl="1" indent="-342900">
              <a:buFont typeface="Calibri" pitchFamily="34" charset="0"/>
              <a:buChar char="–"/>
            </a:pPr>
            <a:r>
              <a:rPr lang="en-US" altLang="en-US" sz="2400"/>
              <a:t>Mandatory generic and mail programs</a:t>
            </a:r>
          </a:p>
          <a:p>
            <a:pPr marL="800100" lvl="1" indent="-342900">
              <a:buFont typeface="Calibri" pitchFamily="34" charset="0"/>
              <a:buChar char="–"/>
            </a:pPr>
            <a:r>
              <a:rPr lang="en-US" altLang="en-US" sz="2400"/>
              <a:t>Utilization management</a:t>
            </a:r>
          </a:p>
          <a:p>
            <a:r>
              <a:rPr lang="en-US" altLang="en-US" sz="2800"/>
              <a:t>Communication</a:t>
            </a:r>
          </a:p>
          <a:p>
            <a:r>
              <a:rPr lang="en-US" altLang="en-US" sz="2800"/>
              <a:t>Networks</a:t>
            </a:r>
          </a:p>
          <a:p>
            <a:r>
              <a:rPr lang="en-US" altLang="en-US" sz="2800"/>
              <a:t>Pricing</a:t>
            </a:r>
          </a:p>
          <a:p>
            <a:r>
              <a:rPr lang="en-US" altLang="en-US" sz="2800"/>
              <a:t>“Free” Preventative Care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Benefit Design</a:t>
            </a:r>
          </a:p>
        </p:txBody>
      </p:sp>
      <p:sp>
        <p:nvSpPr>
          <p:cNvPr id="18435" name="Rectangle 3"/>
          <p:cNvSpPr>
            <a:spLocks noGrp="1"/>
          </p:cNvSpPr>
          <p:nvPr>
            <p:ph type="body" idx="4294967295"/>
          </p:nvPr>
        </p:nvSpPr>
        <p:spPr>
          <a:xfrm>
            <a:off x="457200" y="1066800"/>
            <a:ext cx="8229600" cy="4449763"/>
          </a:xfrm>
        </p:spPr>
        <p:txBody>
          <a:bodyPr/>
          <a:lstStyle/>
          <a:p>
            <a:pPr>
              <a:lnSpc>
                <a:spcPct val="90000"/>
              </a:lnSpc>
            </a:pPr>
            <a:r>
              <a:rPr lang="en-US" altLang="en-US" sz="2400"/>
              <a:t>Cost Share</a:t>
            </a:r>
          </a:p>
          <a:p>
            <a:pPr lvl="1" indent="4763">
              <a:lnSpc>
                <a:spcPct val="90000"/>
              </a:lnSpc>
            </a:pPr>
            <a:r>
              <a:rPr lang="en-US" altLang="en-US" sz="2000"/>
              <a:t>Co-pay:  fixed charge, paid by member for each medication purchased</a:t>
            </a:r>
          </a:p>
          <a:p>
            <a:pPr lvl="1" indent="4763">
              <a:lnSpc>
                <a:spcPct val="90000"/>
              </a:lnSpc>
            </a:pPr>
            <a:r>
              <a:rPr lang="en-US" altLang="en-US" sz="2000"/>
              <a:t>Co-insurance:  an established percentage of the allowed drug cost that is the member’s responsibility</a:t>
            </a:r>
          </a:p>
          <a:p>
            <a:pPr lvl="1" indent="4763">
              <a:lnSpc>
                <a:spcPct val="90000"/>
              </a:lnSpc>
            </a:pPr>
            <a:r>
              <a:rPr lang="en-US" altLang="en-US" sz="2000"/>
              <a:t>Tiers:  cost share varies based on type of drug. Examples:</a:t>
            </a:r>
          </a:p>
          <a:p>
            <a:pPr lvl="2">
              <a:lnSpc>
                <a:spcPct val="90000"/>
              </a:lnSpc>
            </a:pPr>
            <a:r>
              <a:rPr lang="en-US" altLang="en-US" sz="1800"/>
              <a:t>two tiers:  generic/brand co-pays</a:t>
            </a:r>
          </a:p>
          <a:p>
            <a:pPr lvl="2">
              <a:lnSpc>
                <a:spcPct val="90000"/>
              </a:lnSpc>
            </a:pPr>
            <a:r>
              <a:rPr lang="en-US" altLang="en-US" sz="1800"/>
              <a:t>three tiers: generic/preferred brand/non-preferred brand co-pays</a:t>
            </a:r>
          </a:p>
          <a:p>
            <a:pPr>
              <a:lnSpc>
                <a:spcPct val="90000"/>
              </a:lnSpc>
            </a:pPr>
            <a:r>
              <a:rPr lang="en-US" altLang="en-US" sz="2400"/>
              <a:t>Formulary – list of approved medications that encourages use of safe, efficacious, cost-effective agents</a:t>
            </a:r>
          </a:p>
          <a:p>
            <a:pPr lvl="1" indent="4763">
              <a:lnSpc>
                <a:spcPct val="90000"/>
              </a:lnSpc>
            </a:pPr>
            <a:r>
              <a:rPr lang="en-US" altLang="en-US" sz="2000"/>
              <a:t>Open:  most medications covered, different cost share may be assigned (preferred vs. non-preferred)</a:t>
            </a:r>
          </a:p>
          <a:p>
            <a:pPr lvl="1" indent="4763">
              <a:lnSpc>
                <a:spcPct val="90000"/>
              </a:lnSpc>
            </a:pPr>
            <a:r>
              <a:rPr lang="en-US" altLang="en-US" sz="2000"/>
              <a:t>Closed:  certain medications or classes excluded from coverage</a:t>
            </a:r>
          </a:p>
          <a:p>
            <a:pPr eaLnBrk="1" hangingPunct="1">
              <a:buFont typeface="Arial" charset="0"/>
              <a:buNone/>
            </a:pPr>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Benefit Design</a:t>
            </a:r>
          </a:p>
        </p:txBody>
      </p:sp>
      <p:sp>
        <p:nvSpPr>
          <p:cNvPr id="19459" name="Rectangle 3"/>
          <p:cNvSpPr>
            <a:spLocks noGrp="1"/>
          </p:cNvSpPr>
          <p:nvPr>
            <p:ph type="body" idx="4294967295"/>
          </p:nvPr>
        </p:nvSpPr>
        <p:spPr>
          <a:xfrm>
            <a:off x="457200" y="1066800"/>
            <a:ext cx="8229600" cy="4449763"/>
          </a:xfrm>
        </p:spPr>
        <p:txBody>
          <a:bodyPr/>
          <a:lstStyle/>
          <a:p>
            <a:pPr>
              <a:lnSpc>
                <a:spcPct val="90000"/>
              </a:lnSpc>
            </a:pPr>
            <a:r>
              <a:rPr lang="en-US" altLang="en-US"/>
              <a:t>Mandatory generics – program where generic drug must be dispensed in order for payment </a:t>
            </a:r>
          </a:p>
          <a:p>
            <a:pPr>
              <a:lnSpc>
                <a:spcPct val="90000"/>
              </a:lnSpc>
            </a:pPr>
            <a:r>
              <a:rPr lang="en-US" altLang="en-US"/>
              <a:t>Mandatory mail – program that requires maintenance medications to be filled through mail order pharmacy</a:t>
            </a:r>
          </a:p>
          <a:p>
            <a:pPr lvl="1" indent="4763">
              <a:lnSpc>
                <a:spcPct val="90000"/>
              </a:lnSpc>
            </a:pPr>
            <a:r>
              <a:rPr lang="en-US" altLang="en-US"/>
              <a:t>greater plan discount at mail </a:t>
            </a:r>
          </a:p>
          <a:p>
            <a:pPr lvl="1" indent="4763">
              <a:lnSpc>
                <a:spcPct val="90000"/>
              </a:lnSpc>
            </a:pPr>
            <a:r>
              <a:rPr lang="en-US" altLang="en-US"/>
              <a:t>financial incentive to member to use mail order</a:t>
            </a:r>
          </a:p>
          <a:p>
            <a:pPr eaLnBrk="1" hangingPunct="1">
              <a:buFont typeface="Arial" charset="0"/>
              <a:buNone/>
            </a:pPr>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idx="4294967295"/>
          </p:nvPr>
        </p:nvSpPr>
        <p:spPr>
          <a:xfrm>
            <a:off x="0" y="0"/>
            <a:ext cx="9144000" cy="762000"/>
          </a:xfrm>
        </p:spPr>
        <p:txBody>
          <a:bodyPr/>
          <a:lstStyle/>
          <a:p>
            <a:pPr eaLnBrk="1" hangingPunct="1"/>
            <a:r>
              <a:rPr lang="en-US" altLang="en-US">
                <a:solidFill>
                  <a:schemeClr val="bg1"/>
                </a:solidFill>
              </a:rPr>
              <a:t>Benefit Design</a:t>
            </a:r>
          </a:p>
        </p:txBody>
      </p:sp>
      <p:sp>
        <p:nvSpPr>
          <p:cNvPr id="20483" name="Rectangle 3"/>
          <p:cNvSpPr>
            <a:spLocks noGrp="1"/>
          </p:cNvSpPr>
          <p:nvPr>
            <p:ph type="body" idx="4294967295"/>
          </p:nvPr>
        </p:nvSpPr>
        <p:spPr>
          <a:xfrm>
            <a:off x="457200" y="1066800"/>
            <a:ext cx="8229600" cy="4449763"/>
          </a:xfrm>
        </p:spPr>
        <p:txBody>
          <a:bodyPr/>
          <a:lstStyle/>
          <a:p>
            <a:r>
              <a:rPr lang="en-US" altLang="en-US" dirty="0"/>
              <a:t>Utilization Management</a:t>
            </a:r>
          </a:p>
          <a:p>
            <a:pPr lvl="1"/>
            <a:r>
              <a:rPr lang="en-US" altLang="en-US" dirty="0"/>
              <a:t>Prior authorization</a:t>
            </a:r>
          </a:p>
          <a:p>
            <a:pPr lvl="1"/>
            <a:r>
              <a:rPr lang="en-US" altLang="en-US" dirty="0"/>
              <a:t>Step-therapy</a:t>
            </a:r>
          </a:p>
          <a:p>
            <a:pPr lvl="1"/>
            <a:r>
              <a:rPr lang="en-US" altLang="en-US" dirty="0"/>
              <a:t>Quantity limits</a:t>
            </a:r>
          </a:p>
          <a:p>
            <a:r>
              <a:rPr lang="en-US" altLang="en-US" dirty="0"/>
              <a:t>Generic Substitution</a:t>
            </a:r>
          </a:p>
          <a:p>
            <a:pPr lvl="1"/>
            <a:r>
              <a:rPr lang="en-US" altLang="en-US" dirty="0"/>
              <a:t>Therapeutic “drug” equivalent</a:t>
            </a:r>
          </a:p>
          <a:p>
            <a:pPr lvl="1"/>
            <a:r>
              <a:rPr lang="en-US" altLang="en-US" dirty="0"/>
              <a:t>Therapeutic “biologic drug” (biosimilar) equivalent  </a:t>
            </a:r>
          </a:p>
          <a:p>
            <a:pPr eaLnBrk="1" hangingPunct="1">
              <a:buFont typeface="Arial" charset="0"/>
              <a:buNone/>
            </a:pPr>
            <a:endParaRPr lang="en-US" alt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466</TotalTime>
  <Words>3228</Words>
  <Application>Microsoft Office PowerPoint</Application>
  <PresentationFormat>On-screen Show (4:3)</PresentationFormat>
  <Paragraphs>356</Paragraphs>
  <Slides>37</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Trebuchet MS</vt:lpstr>
      <vt:lpstr>Wingdings</vt:lpstr>
      <vt:lpstr>Office Theme</vt:lpstr>
      <vt:lpstr>Pharmacy Practice in  Managed Care</vt:lpstr>
      <vt:lpstr>Managed Care Definition</vt:lpstr>
      <vt:lpstr>Participants in Managed Care</vt:lpstr>
      <vt:lpstr>Goals of Managed Care</vt:lpstr>
      <vt:lpstr>Types of Managed Care Organizations</vt:lpstr>
      <vt:lpstr>Cost Containment Strategies</vt:lpstr>
      <vt:lpstr>Benefit Design</vt:lpstr>
      <vt:lpstr>Benefit Design</vt:lpstr>
      <vt:lpstr>Benefit Design</vt:lpstr>
      <vt:lpstr>Education Strategies</vt:lpstr>
      <vt:lpstr>Pharmacy Network</vt:lpstr>
      <vt:lpstr>Pharmacy Network</vt:lpstr>
      <vt:lpstr>Retail Pharmacy</vt:lpstr>
      <vt:lpstr>Mail Service Pharmacy</vt:lpstr>
      <vt:lpstr>Integrated Pharmacy Networks</vt:lpstr>
      <vt:lpstr>Pricing Terms</vt:lpstr>
      <vt:lpstr>Pricing Terms</vt:lpstr>
      <vt:lpstr>Fee Arrangements</vt:lpstr>
      <vt:lpstr>Pharmacy Benefit Management</vt:lpstr>
      <vt:lpstr>Pharmacy Benefit Managers (PBMs)</vt:lpstr>
      <vt:lpstr>Key PBM Activities</vt:lpstr>
      <vt:lpstr>Selected Pharmacy Benefit Managers</vt:lpstr>
      <vt:lpstr>Rebate Contracting &amp; Trade Relations</vt:lpstr>
      <vt:lpstr>Quality Assurance</vt:lpstr>
      <vt:lpstr>STAR Ratings</vt:lpstr>
      <vt:lpstr>Strategies &amp; Tools for Quality Improvement</vt:lpstr>
      <vt:lpstr>Outcomes Based Research</vt:lpstr>
      <vt:lpstr>Legal Aspects of Managed Care – Federal Legislation</vt:lpstr>
      <vt:lpstr>Federal Healthcare Legislation</vt:lpstr>
      <vt:lpstr>State Laws</vt:lpstr>
      <vt:lpstr>Future of Distribution Systems</vt:lpstr>
      <vt:lpstr>Controversies Surrounding Managed Care</vt:lpstr>
      <vt:lpstr>Prepping for a Career in Managed Care</vt:lpstr>
      <vt:lpstr>Hands On Experience</vt:lpstr>
      <vt:lpstr>Networking</vt:lpstr>
      <vt:lpstr>References</vt:lpstr>
      <vt:lpstr>Thank you to AMCP member Krisy Thornby for updating  this presentation for 2015.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Pharmacy Practice in Managed Care</dc:title>
  <dc:creator>Veeder Julia</dc:creator>
  <cp:lastModifiedBy>jbiddle</cp:lastModifiedBy>
  <cp:revision>35</cp:revision>
  <dcterms:created xsi:type="dcterms:W3CDTF">2011-11-21T20:45:11Z</dcterms:created>
  <dcterms:modified xsi:type="dcterms:W3CDTF">2019-03-08T15:35:32Z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ktContentLanguage">
    <vt:i4>1033</vt:i4>
  </property>
  <property fmtid="{D5CDD505-2E9C-101B-9397-08002B2CF9AE}" pid="3" name="EktQuickLink">
    <vt:lpwstr>DownloadAsset.aspx?id=16188</vt:lpwstr>
  </property>
  <property fmtid="{D5CDD505-2E9C-101B-9397-08002B2CF9AE}" pid="4" name="EktContentType">
    <vt:i4>101</vt:i4>
  </property>
  <property fmtid="{D5CDD505-2E9C-101B-9397-08002B2CF9AE}" pid="5" name="EktContentSubType">
    <vt:i4>0</vt:i4>
  </property>
  <property fmtid="{D5CDD505-2E9C-101B-9397-08002B2CF9AE}" pid="6" name="EktFolderName">
    <vt:lpwstr/>
  </property>
  <property fmtid="{D5CDD505-2E9C-101B-9397-08002B2CF9AE}" pid="7" name="EktCmsPath">
    <vt:lpwstr/>
  </property>
  <property fmtid="{D5CDD505-2E9C-101B-9397-08002B2CF9AE}" pid="8" name="EktExpiryType">
    <vt:i4>1</vt:i4>
  </property>
  <property fmtid="{D5CDD505-2E9C-101B-9397-08002B2CF9AE}" pid="9" name="EktDateCreated">
    <vt:filetime>2013-02-26T15:23:14Z</vt:filetime>
  </property>
  <property fmtid="{D5CDD505-2E9C-101B-9397-08002B2CF9AE}" pid="10" name="EktDateModified">
    <vt:filetime>2015-04-21T13:39:59Z</vt:filetime>
  </property>
  <property fmtid="{D5CDD505-2E9C-101B-9397-08002B2CF9AE}" pid="11" name="EktTaxCategory">
    <vt:lpwstr/>
  </property>
  <property fmtid="{D5CDD505-2E9C-101B-9397-08002B2CF9AE}" pid="12" name="EktDisabledTaxCategory">
    <vt:lpwstr/>
  </property>
  <property fmtid="{D5CDD505-2E9C-101B-9397-08002B2CF9AE}" pid="13" name="EktCmsSize">
    <vt:i4>803840</vt:i4>
  </property>
  <property fmtid="{D5CDD505-2E9C-101B-9397-08002B2CF9AE}" pid="14" name="EktSearchable">
    <vt:i4>1</vt:i4>
  </property>
  <property fmtid="{D5CDD505-2E9C-101B-9397-08002B2CF9AE}" pid="15" name="EktEDescription">
    <vt:lpwstr>Presentation revised February 2013</vt:lpwstr>
  </property>
  <property fmtid="{D5CDD505-2E9C-101B-9397-08002B2CF9AE}" pid="16" name="EktFeatured">
    <vt:bool>false</vt:bool>
  </property>
  <property fmtid="{D5CDD505-2E9C-101B-9397-08002B2CF9AE}" pid="17" name="EktLanding">
    <vt:bool>false</vt:bool>
  </property>
</Properties>
</file>