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ource Sans Pr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cp.org/studentcenter)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342900" lvl="0" indent="-215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objectives of this presentation are to: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841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o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Understand the universal nature of managed care principles throughout all sectors of pharmacy and importance of exposing students to opportunities early in their career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07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841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o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Discuss how AMCP can support goals of student education and exposure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8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MTM once again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19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Google Shape;169;p20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1" name="Google Shape;181;p21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en-US" sz="1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00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AMCP News &amp; Views </a:t>
            </a:r>
            <a:r>
              <a:rPr lang="en-US" sz="1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Monthly Newsletter  </a:t>
            </a:r>
            <a:r>
              <a:rPr lang="en-US" sz="100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 of Managed Care &amp; Specialty Pharmacy (JMCP) </a:t>
            </a:r>
            <a:r>
              <a:rPr lang="en-US" sz="1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Peer Reviewed  </a:t>
            </a:r>
            <a:r>
              <a:rPr lang="en-US" sz="100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AMCP Daily Dose </a:t>
            </a:r>
            <a:r>
              <a:rPr lang="en-US" sz="1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eNews </a:t>
            </a:r>
            <a:r>
              <a:rPr lang="en-US" sz="100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AMCP Student E-Link Newsletter  Student Center –</a:t>
            </a:r>
            <a:r>
              <a:rPr lang="en-US" sz="100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endParaRPr sz="100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3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en-US" sz="100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AMCP National Conferences (AMCP Annual Meeting and AMCP Nexus); AMCP Foundation </a:t>
            </a: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P&amp;T Competition</a:t>
            </a:r>
            <a:r>
              <a:rPr lang="en-US" sz="1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AMCP Learn; AMCP Partnership Forums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3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r>
              <a:rPr lang="en-US" sz="100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AMCP National Meetings; AMCP Student Pharmacist Chapters; AMCP Affiliates; AMCP Diplomats; AMCP Chapter Leadership Academy; AMCP Membership Directory; SOCIAL MEDIA: LinkedIn, Facebook, Twitter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3500" algn="l" rtl="0">
              <a:lnSpc>
                <a:spcPct val="128166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Development: </a:t>
            </a:r>
            <a:r>
              <a:rPr lang="en-US" sz="1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APPE/IPPE rotations provide early exposure to managed care pharmacy (list on website); Managed Care Internships are </a:t>
            </a:r>
            <a:r>
              <a:rPr lang="en-US" sz="100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10-week internships nationwide sponsored by pharmaceutical companies with a stipend and housing provided which also includes 1 week in Alexandria, VA at AMCP Headquarters; Managed Care Residency or Fellowships; AMCP Chapter Leadership Academy includes leadership training provided to chapter executive committee members at the Annual Meeting</a:t>
            </a:r>
            <a:endParaRPr sz="10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marR="0" lvl="0" indent="-63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Advocacy</a:t>
            </a:r>
            <a:r>
              <a:rPr lang="en-US" sz="100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Representation on Capitol Hill; State Advocacy Coordinators; AMCP Legislative Action Center (for members only); AMCP’s Legislative/Regulatory Briefing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3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 and Internship Opportunities</a:t>
            </a:r>
            <a:r>
              <a:rPr lang="en-US" sz="1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AMCP Foundation Summer Internships; APPE/IPPE Experiential Education Sites; Managed Care Pharmacy Summer Internship Directory; AMCP Managed Care Pharmacy; Residency and Fellowship Showcase; AMCP Career Center; LinkedIn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63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***NEW IN 2017: </a:t>
            </a:r>
            <a:r>
              <a:rPr lang="en-US" sz="100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Managed Care Research and Nonprofit Leadership Internship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1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p22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the archived training webinars!!</a:t>
            </a:r>
            <a:endParaRPr/>
          </a:p>
        </p:txBody>
      </p:sp>
      <p:sp>
        <p:nvSpPr>
          <p:cNvPr id="206" name="Google Shape;206;p22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3429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University of Utah College of Pharmacy piloted a Managed Care Elective Course Pilot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742950" lvl="1" indent="-24765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through utilization of the AMCP eleven module Fundamentals course as primary content for the elective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742950" lvl="1" indent="-24765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They enrolled 15 students in the course in Fall 2017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2794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Results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742950" lvl="1" indent="-24765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More than 53% of students strongly agreed as a response rate for the course structure, stated objectives and effectiveness; followed by the remaining percentages as “Agree”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742950" lvl="1" indent="-24765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Students highlighted their enjoyment in hearing from guest speakers and learning about topics such as insurance payment systems and health care management in free text responses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2" name="Google Shape;242;p26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355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links and information on managed care pharmacy terms, managed care internships and residencies and AMCP Student Chapter resources.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0" algn="l" rtl="0">
              <a:lnSpc>
                <a:spcPct val="162500"/>
              </a:lnSpc>
              <a:spcBef>
                <a:spcPts val="75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also Academia and Diplomat Centers with additional resources – including a number of slide decks on managed care pharmacy topics.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6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10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and WHAT is AMCP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0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12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2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14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</a:rPr>
              <a:t>MTM promotes evidence-based medicine, cost-effective care and also has cost component.  Impacts many national quality metrics – Star ratings as well as identifying potential medication therapy problems which can impact other quality measures.</a:t>
            </a:r>
            <a:endParaRPr b="1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pharmacy provides opportunity to understand relationships between network pharmacies and health plans/pbms.  Gain understanding of prior authorization processes and plan policies for area.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District/regional management projects – opportunity to lead special project, utilization management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15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Medication reconciliation is a theme you’ll see in each of these practice sites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P&amp;T committee---AMCP has a P&amp;T competition to practice these skills for students</a:t>
            </a:r>
            <a:endParaRPr/>
          </a:p>
        </p:txBody>
      </p:sp>
      <p:sp>
        <p:nvSpPr>
          <p:cNvPr id="137" name="Google Shape;137;p15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16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CCM - huge area for pharmacy for provider status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17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Annual meetings provide excellent opportunity for students to network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22313" y="271938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722313" y="12192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5562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55626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010400" y="5562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3008313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3575050" y="838201"/>
            <a:ext cx="511175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2"/>
          </p:nvPr>
        </p:nvSpPr>
        <p:spPr>
          <a:xfrm>
            <a:off x="457200" y="1600199"/>
            <a:ext cx="3008313" cy="441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792288" y="5029200"/>
            <a:ext cx="5486400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>
            <a:spLocks noGrp="1"/>
          </p:cNvSpPr>
          <p:nvPr>
            <p:ph type="pic" idx="2"/>
          </p:nvPr>
        </p:nvSpPr>
        <p:spPr>
          <a:xfrm>
            <a:off x="1792288" y="8382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1792288" y="5519738"/>
            <a:ext cx="54864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 rot="5400000">
            <a:off x="2171700" y="-723900"/>
            <a:ext cx="4800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280555" y="914400"/>
            <a:ext cx="8634845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solidFill>
          <a:srgbClr val="F79646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6350" y="-2540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508000" y="3594100"/>
            <a:ext cx="6165850" cy="23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Executive Summary</a:t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708025" y="962025"/>
            <a:ext cx="1381129" cy="1655763"/>
            <a:chOff x="363599" y="1962225"/>
            <a:chExt cx="334963" cy="401562"/>
          </a:xfrm>
        </p:grpSpPr>
        <p:sp>
          <p:nvSpPr>
            <p:cNvPr id="31" name="Google Shape;31;p4"/>
            <p:cNvSpPr/>
            <p:nvPr/>
          </p:nvSpPr>
          <p:spPr>
            <a:xfrm>
              <a:off x="441325" y="2063750"/>
              <a:ext cx="182563" cy="300037"/>
            </a:xfrm>
            <a:custGeom>
              <a:avLst/>
              <a:gdLst/>
              <a:ahLst/>
              <a:cxnLst/>
              <a:rect l="l" t="t" r="r" b="b"/>
              <a:pathLst>
                <a:path w="81" h="133" extrusionOk="0">
                  <a:moveTo>
                    <a:pt x="60" y="76"/>
                  </a:moveTo>
                  <a:cubicBezTo>
                    <a:pt x="72" y="69"/>
                    <a:pt x="81" y="56"/>
                    <a:pt x="81" y="40"/>
                  </a:cubicBezTo>
                  <a:cubicBezTo>
                    <a:pt x="81" y="18"/>
                    <a:pt x="63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6"/>
                    <a:pt x="8" y="69"/>
                    <a:pt x="21" y="76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20"/>
                    <a:pt x="56" y="124"/>
                    <a:pt x="51" y="126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1" y="130"/>
                    <a:pt x="46" y="133"/>
                    <a:pt x="40" y="133"/>
                  </a:cubicBezTo>
                  <a:cubicBezTo>
                    <a:pt x="34" y="133"/>
                    <a:pt x="29" y="130"/>
                    <a:pt x="29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4" y="124"/>
                    <a:pt x="21" y="120"/>
                    <a:pt x="21" y="117"/>
                  </a:cubicBezTo>
                  <a:cubicBezTo>
                    <a:pt x="21" y="109"/>
                    <a:pt x="21" y="109"/>
                    <a:pt x="21" y="109"/>
                  </a:cubicBezTo>
                </a:path>
              </a:pathLst>
            </a:custGeom>
            <a:noFill/>
            <a:ln w="571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77837" y="2093913"/>
              <a:ext cx="63500" cy="66673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0" y="29"/>
                  </a:moveTo>
                  <a:cubicBezTo>
                    <a:pt x="0" y="13"/>
                    <a:pt x="13" y="0"/>
                    <a:pt x="28" y="0"/>
                  </a:cubicBezTo>
                </a:path>
              </a:pathLst>
            </a:custGeom>
            <a:noFill/>
            <a:ln w="571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33;p4"/>
            <p:cNvCxnSpPr/>
            <p:nvPr/>
          </p:nvCxnSpPr>
          <p:spPr>
            <a:xfrm rot="10800000" flipH="1">
              <a:off x="531812" y="1962225"/>
              <a:ext cx="1500" cy="66598"/>
            </a:xfrm>
            <a:prstGeom prst="straightConnector1">
              <a:avLst/>
            </a:prstGeom>
            <a:noFill/>
            <a:ln w="571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4"/>
            <p:cNvCxnSpPr/>
            <p:nvPr/>
          </p:nvCxnSpPr>
          <p:spPr>
            <a:xfrm rot="10800000">
              <a:off x="365064" y="2055937"/>
              <a:ext cx="58800" cy="34798"/>
            </a:xfrm>
            <a:prstGeom prst="straightConnector1">
              <a:avLst/>
            </a:prstGeom>
            <a:noFill/>
            <a:ln w="571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4"/>
            <p:cNvCxnSpPr/>
            <p:nvPr/>
          </p:nvCxnSpPr>
          <p:spPr>
            <a:xfrm flipH="1">
              <a:off x="363599" y="2214563"/>
              <a:ext cx="55500" cy="33298"/>
            </a:xfrm>
            <a:prstGeom prst="straightConnector1">
              <a:avLst/>
            </a:prstGeom>
            <a:noFill/>
            <a:ln w="571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4"/>
            <p:cNvCxnSpPr/>
            <p:nvPr/>
          </p:nvCxnSpPr>
          <p:spPr>
            <a:xfrm>
              <a:off x="638175" y="2220913"/>
              <a:ext cx="55500" cy="31798"/>
            </a:xfrm>
            <a:prstGeom prst="straightConnector1">
              <a:avLst/>
            </a:prstGeom>
            <a:noFill/>
            <a:ln w="571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4"/>
            <p:cNvCxnSpPr/>
            <p:nvPr/>
          </p:nvCxnSpPr>
          <p:spPr>
            <a:xfrm rot="10800000" flipH="1">
              <a:off x="639762" y="2060612"/>
              <a:ext cx="58800" cy="33298"/>
            </a:xfrm>
            <a:prstGeom prst="straightConnector1">
              <a:avLst/>
            </a:prstGeom>
            <a:noFill/>
            <a:ln w="571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508000" y="3614738"/>
            <a:ext cx="7137400" cy="2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Opportunities in Managed Care Pharmacy</a:t>
            </a:r>
            <a:endParaRPr sz="3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604838" y="1371600"/>
            <a:ext cx="1512887" cy="1433513"/>
          </a:xfrm>
          <a:custGeom>
            <a:avLst/>
            <a:gdLst/>
            <a:ahLst/>
            <a:cxnLst/>
            <a:rect l="l" t="t" r="r" b="b"/>
            <a:pathLst>
              <a:path w="246" h="235" extrusionOk="0">
                <a:moveTo>
                  <a:pt x="122" y="118"/>
                </a:moveTo>
                <a:cubicBezTo>
                  <a:pt x="112" y="118"/>
                  <a:pt x="101" y="110"/>
                  <a:pt x="93" y="100"/>
                </a:cubicBezTo>
                <a:cubicBezTo>
                  <a:pt x="86" y="89"/>
                  <a:pt x="81" y="75"/>
                  <a:pt x="81" y="62"/>
                </a:cubicBezTo>
                <a:lnTo>
                  <a:pt x="81" y="61"/>
                </a:lnTo>
                <a:cubicBezTo>
                  <a:pt x="81" y="60"/>
                  <a:pt x="81" y="60"/>
                  <a:pt x="81" y="59"/>
                </a:cubicBezTo>
                <a:cubicBezTo>
                  <a:pt x="81" y="26"/>
                  <a:pt x="75" y="0"/>
                  <a:pt x="122" y="0"/>
                </a:cubicBezTo>
                <a:cubicBezTo>
                  <a:pt x="169" y="0"/>
                  <a:pt x="164" y="26"/>
                  <a:pt x="164" y="59"/>
                </a:cubicBezTo>
                <a:cubicBezTo>
                  <a:pt x="164" y="60"/>
                  <a:pt x="164" y="60"/>
                  <a:pt x="164" y="61"/>
                </a:cubicBezTo>
                <a:lnTo>
                  <a:pt x="164" y="62"/>
                </a:lnTo>
                <a:cubicBezTo>
                  <a:pt x="164" y="75"/>
                  <a:pt x="159" y="89"/>
                  <a:pt x="151" y="100"/>
                </a:cubicBezTo>
                <a:cubicBezTo>
                  <a:pt x="143" y="110"/>
                  <a:pt x="133" y="118"/>
                  <a:pt x="122" y="118"/>
                </a:cubicBezTo>
                <a:close/>
                <a:moveTo>
                  <a:pt x="161" y="188"/>
                </a:moveTo>
                <a:lnTo>
                  <a:pt x="175" y="188"/>
                </a:lnTo>
                <a:lnTo>
                  <a:pt x="175" y="196"/>
                </a:lnTo>
                <a:lnTo>
                  <a:pt x="183" y="196"/>
                </a:lnTo>
                <a:lnTo>
                  <a:pt x="183" y="210"/>
                </a:lnTo>
                <a:lnTo>
                  <a:pt x="175" y="210"/>
                </a:lnTo>
                <a:lnTo>
                  <a:pt x="175" y="218"/>
                </a:lnTo>
                <a:lnTo>
                  <a:pt x="161" y="218"/>
                </a:lnTo>
                <a:lnTo>
                  <a:pt x="161" y="210"/>
                </a:lnTo>
                <a:lnTo>
                  <a:pt x="153" y="210"/>
                </a:lnTo>
                <a:lnTo>
                  <a:pt x="153" y="196"/>
                </a:lnTo>
                <a:lnTo>
                  <a:pt x="161" y="196"/>
                </a:lnTo>
                <a:lnTo>
                  <a:pt x="161" y="188"/>
                </a:lnTo>
                <a:close/>
                <a:moveTo>
                  <a:pt x="195" y="122"/>
                </a:moveTo>
                <a:cubicBezTo>
                  <a:pt x="202" y="122"/>
                  <a:pt x="209" y="118"/>
                  <a:pt x="214" y="111"/>
                </a:cubicBezTo>
                <a:cubicBezTo>
                  <a:pt x="219" y="104"/>
                  <a:pt x="222" y="95"/>
                  <a:pt x="222" y="86"/>
                </a:cubicBezTo>
                <a:cubicBezTo>
                  <a:pt x="222" y="85"/>
                  <a:pt x="222" y="85"/>
                  <a:pt x="222" y="84"/>
                </a:cubicBezTo>
                <a:cubicBezTo>
                  <a:pt x="222" y="66"/>
                  <a:pt x="225" y="50"/>
                  <a:pt x="203" y="47"/>
                </a:cubicBezTo>
                <a:cubicBezTo>
                  <a:pt x="201" y="47"/>
                  <a:pt x="198" y="46"/>
                  <a:pt x="195" y="46"/>
                </a:cubicBezTo>
                <a:cubicBezTo>
                  <a:pt x="192" y="46"/>
                  <a:pt x="189" y="47"/>
                  <a:pt x="187" y="47"/>
                </a:cubicBezTo>
                <a:cubicBezTo>
                  <a:pt x="165" y="50"/>
                  <a:pt x="168" y="65"/>
                  <a:pt x="168" y="84"/>
                </a:cubicBezTo>
                <a:cubicBezTo>
                  <a:pt x="168" y="85"/>
                  <a:pt x="168" y="85"/>
                  <a:pt x="168" y="86"/>
                </a:cubicBezTo>
                <a:cubicBezTo>
                  <a:pt x="168" y="95"/>
                  <a:pt x="171" y="104"/>
                  <a:pt x="176" y="111"/>
                </a:cubicBezTo>
                <a:cubicBezTo>
                  <a:pt x="181" y="118"/>
                  <a:pt x="188" y="122"/>
                  <a:pt x="195" y="122"/>
                </a:cubicBezTo>
                <a:close/>
                <a:moveTo>
                  <a:pt x="179" y="109"/>
                </a:moveTo>
                <a:cubicBezTo>
                  <a:pt x="175" y="102"/>
                  <a:pt x="172" y="94"/>
                  <a:pt x="172" y="87"/>
                </a:cubicBezTo>
                <a:lnTo>
                  <a:pt x="173" y="80"/>
                </a:lnTo>
                <a:cubicBezTo>
                  <a:pt x="174" y="78"/>
                  <a:pt x="174" y="76"/>
                  <a:pt x="174" y="74"/>
                </a:cubicBezTo>
                <a:cubicBezTo>
                  <a:pt x="174" y="71"/>
                  <a:pt x="174" y="69"/>
                  <a:pt x="176" y="67"/>
                </a:cubicBezTo>
                <a:cubicBezTo>
                  <a:pt x="177" y="64"/>
                  <a:pt x="214" y="64"/>
                  <a:pt x="215" y="67"/>
                </a:cubicBezTo>
                <a:cubicBezTo>
                  <a:pt x="216" y="69"/>
                  <a:pt x="216" y="71"/>
                  <a:pt x="216" y="74"/>
                </a:cubicBezTo>
                <a:cubicBezTo>
                  <a:pt x="216" y="76"/>
                  <a:pt x="216" y="78"/>
                  <a:pt x="217" y="80"/>
                </a:cubicBezTo>
                <a:lnTo>
                  <a:pt x="218" y="87"/>
                </a:lnTo>
                <a:cubicBezTo>
                  <a:pt x="218" y="94"/>
                  <a:pt x="215" y="102"/>
                  <a:pt x="211" y="109"/>
                </a:cubicBezTo>
                <a:cubicBezTo>
                  <a:pt x="206" y="114"/>
                  <a:pt x="201" y="119"/>
                  <a:pt x="195" y="119"/>
                </a:cubicBezTo>
                <a:cubicBezTo>
                  <a:pt x="190" y="119"/>
                  <a:pt x="184" y="114"/>
                  <a:pt x="179" y="109"/>
                </a:cubicBezTo>
                <a:close/>
                <a:moveTo>
                  <a:pt x="50" y="122"/>
                </a:moveTo>
                <a:cubicBezTo>
                  <a:pt x="56" y="122"/>
                  <a:pt x="63" y="118"/>
                  <a:pt x="68" y="111"/>
                </a:cubicBezTo>
                <a:cubicBezTo>
                  <a:pt x="73" y="104"/>
                  <a:pt x="77" y="95"/>
                  <a:pt x="77" y="86"/>
                </a:cubicBezTo>
                <a:lnTo>
                  <a:pt x="76" y="86"/>
                </a:lnTo>
                <a:cubicBezTo>
                  <a:pt x="77" y="85"/>
                  <a:pt x="77" y="85"/>
                  <a:pt x="77" y="84"/>
                </a:cubicBezTo>
                <a:cubicBezTo>
                  <a:pt x="77" y="65"/>
                  <a:pt x="79" y="50"/>
                  <a:pt x="57" y="47"/>
                </a:cubicBezTo>
                <a:cubicBezTo>
                  <a:pt x="55" y="47"/>
                  <a:pt x="52" y="46"/>
                  <a:pt x="49" y="46"/>
                </a:cubicBezTo>
                <a:cubicBezTo>
                  <a:pt x="46" y="46"/>
                  <a:pt x="43" y="47"/>
                  <a:pt x="41" y="47"/>
                </a:cubicBezTo>
                <a:cubicBezTo>
                  <a:pt x="20" y="50"/>
                  <a:pt x="23" y="66"/>
                  <a:pt x="23" y="84"/>
                </a:cubicBezTo>
                <a:cubicBezTo>
                  <a:pt x="23" y="85"/>
                  <a:pt x="23" y="85"/>
                  <a:pt x="23" y="86"/>
                </a:cubicBezTo>
                <a:cubicBezTo>
                  <a:pt x="23" y="95"/>
                  <a:pt x="26" y="104"/>
                  <a:pt x="31" y="111"/>
                </a:cubicBezTo>
                <a:cubicBezTo>
                  <a:pt x="36" y="118"/>
                  <a:pt x="43" y="122"/>
                  <a:pt x="50" y="122"/>
                </a:cubicBezTo>
                <a:close/>
                <a:moveTo>
                  <a:pt x="34" y="109"/>
                </a:moveTo>
                <a:cubicBezTo>
                  <a:pt x="29" y="102"/>
                  <a:pt x="26" y="94"/>
                  <a:pt x="26" y="87"/>
                </a:cubicBezTo>
                <a:lnTo>
                  <a:pt x="28" y="80"/>
                </a:lnTo>
                <a:cubicBezTo>
                  <a:pt x="28" y="78"/>
                  <a:pt x="28" y="76"/>
                  <a:pt x="29" y="74"/>
                </a:cubicBezTo>
                <a:cubicBezTo>
                  <a:pt x="29" y="71"/>
                  <a:pt x="29" y="69"/>
                  <a:pt x="30" y="67"/>
                </a:cubicBezTo>
                <a:cubicBezTo>
                  <a:pt x="31" y="64"/>
                  <a:pt x="69" y="64"/>
                  <a:pt x="69" y="67"/>
                </a:cubicBezTo>
                <a:cubicBezTo>
                  <a:pt x="70" y="69"/>
                  <a:pt x="71" y="71"/>
                  <a:pt x="71" y="74"/>
                </a:cubicBezTo>
                <a:cubicBezTo>
                  <a:pt x="71" y="76"/>
                  <a:pt x="71" y="78"/>
                  <a:pt x="71" y="80"/>
                </a:cubicBezTo>
                <a:lnTo>
                  <a:pt x="73" y="87"/>
                </a:lnTo>
                <a:cubicBezTo>
                  <a:pt x="73" y="94"/>
                  <a:pt x="70" y="102"/>
                  <a:pt x="65" y="109"/>
                </a:cubicBezTo>
                <a:cubicBezTo>
                  <a:pt x="61" y="114"/>
                  <a:pt x="55" y="119"/>
                  <a:pt x="50" y="119"/>
                </a:cubicBezTo>
                <a:cubicBezTo>
                  <a:pt x="44" y="119"/>
                  <a:pt x="38" y="114"/>
                  <a:pt x="34" y="109"/>
                </a:cubicBezTo>
                <a:close/>
                <a:moveTo>
                  <a:pt x="131" y="146"/>
                </a:moveTo>
                <a:cubicBezTo>
                  <a:pt x="131" y="145"/>
                  <a:pt x="131" y="144"/>
                  <a:pt x="131" y="144"/>
                </a:cubicBezTo>
                <a:cubicBezTo>
                  <a:pt x="130" y="143"/>
                  <a:pt x="130" y="143"/>
                  <a:pt x="129" y="143"/>
                </a:cubicBezTo>
                <a:cubicBezTo>
                  <a:pt x="125" y="143"/>
                  <a:pt x="120" y="143"/>
                  <a:pt x="115" y="143"/>
                </a:cubicBezTo>
                <a:cubicBezTo>
                  <a:pt x="115" y="143"/>
                  <a:pt x="114" y="143"/>
                  <a:pt x="114" y="144"/>
                </a:cubicBezTo>
                <a:cubicBezTo>
                  <a:pt x="114" y="144"/>
                  <a:pt x="114" y="145"/>
                  <a:pt x="114" y="146"/>
                </a:cubicBezTo>
                <a:lnTo>
                  <a:pt x="119" y="154"/>
                </a:lnTo>
                <a:cubicBezTo>
                  <a:pt x="119" y="155"/>
                  <a:pt x="119" y="156"/>
                  <a:pt x="119" y="157"/>
                </a:cubicBezTo>
                <a:lnTo>
                  <a:pt x="115" y="207"/>
                </a:lnTo>
                <a:cubicBezTo>
                  <a:pt x="103" y="180"/>
                  <a:pt x="95" y="164"/>
                  <a:pt x="88" y="132"/>
                </a:cubicBezTo>
                <a:cubicBezTo>
                  <a:pt x="63" y="137"/>
                  <a:pt x="44" y="149"/>
                  <a:pt x="44" y="167"/>
                </a:cubicBezTo>
                <a:cubicBezTo>
                  <a:pt x="44" y="184"/>
                  <a:pt x="44" y="201"/>
                  <a:pt x="44" y="218"/>
                </a:cubicBezTo>
                <a:cubicBezTo>
                  <a:pt x="44" y="227"/>
                  <a:pt x="51" y="234"/>
                  <a:pt x="59" y="234"/>
                </a:cubicBezTo>
                <a:cubicBezTo>
                  <a:pt x="101" y="234"/>
                  <a:pt x="143" y="234"/>
                  <a:pt x="185" y="234"/>
                </a:cubicBezTo>
                <a:cubicBezTo>
                  <a:pt x="194" y="234"/>
                  <a:pt x="200" y="227"/>
                  <a:pt x="200" y="218"/>
                </a:cubicBezTo>
                <a:lnTo>
                  <a:pt x="200" y="167"/>
                </a:lnTo>
                <a:cubicBezTo>
                  <a:pt x="200" y="149"/>
                  <a:pt x="181" y="137"/>
                  <a:pt x="157" y="132"/>
                </a:cubicBezTo>
                <a:cubicBezTo>
                  <a:pt x="149" y="163"/>
                  <a:pt x="142" y="180"/>
                  <a:pt x="130" y="206"/>
                </a:cubicBezTo>
                <a:lnTo>
                  <a:pt x="125" y="157"/>
                </a:lnTo>
                <a:cubicBezTo>
                  <a:pt x="125" y="156"/>
                  <a:pt x="126" y="155"/>
                  <a:pt x="126" y="154"/>
                </a:cubicBezTo>
                <a:lnTo>
                  <a:pt x="131" y="146"/>
                </a:lnTo>
                <a:close/>
                <a:moveTo>
                  <a:pt x="245" y="186"/>
                </a:moveTo>
                <a:lnTo>
                  <a:pt x="245" y="153"/>
                </a:lnTo>
                <a:cubicBezTo>
                  <a:pt x="245" y="132"/>
                  <a:pt x="204" y="124"/>
                  <a:pt x="175" y="130"/>
                </a:cubicBezTo>
                <a:cubicBezTo>
                  <a:pt x="188" y="135"/>
                  <a:pt x="201" y="143"/>
                  <a:pt x="206" y="156"/>
                </a:cubicBezTo>
                <a:cubicBezTo>
                  <a:pt x="207" y="160"/>
                  <a:pt x="208" y="163"/>
                  <a:pt x="208" y="167"/>
                </a:cubicBezTo>
                <a:lnTo>
                  <a:pt x="208" y="194"/>
                </a:lnTo>
                <a:cubicBezTo>
                  <a:pt x="217" y="194"/>
                  <a:pt x="227" y="194"/>
                  <a:pt x="236" y="194"/>
                </a:cubicBezTo>
                <a:cubicBezTo>
                  <a:pt x="241" y="194"/>
                  <a:pt x="245" y="190"/>
                  <a:pt x="245" y="186"/>
                </a:cubicBezTo>
                <a:close/>
                <a:moveTo>
                  <a:pt x="0" y="186"/>
                </a:moveTo>
                <a:cubicBezTo>
                  <a:pt x="0" y="175"/>
                  <a:pt x="0" y="164"/>
                  <a:pt x="0" y="153"/>
                </a:cubicBezTo>
                <a:cubicBezTo>
                  <a:pt x="0" y="132"/>
                  <a:pt x="40" y="124"/>
                  <a:pt x="69" y="130"/>
                </a:cubicBezTo>
                <a:cubicBezTo>
                  <a:pt x="57" y="135"/>
                  <a:pt x="44" y="143"/>
                  <a:pt x="39" y="156"/>
                </a:cubicBezTo>
                <a:cubicBezTo>
                  <a:pt x="37" y="160"/>
                  <a:pt x="37" y="163"/>
                  <a:pt x="37" y="167"/>
                </a:cubicBezTo>
                <a:lnTo>
                  <a:pt x="37" y="194"/>
                </a:lnTo>
                <a:cubicBezTo>
                  <a:pt x="27" y="194"/>
                  <a:pt x="18" y="194"/>
                  <a:pt x="8" y="194"/>
                </a:cubicBezTo>
                <a:cubicBezTo>
                  <a:pt x="3" y="194"/>
                  <a:pt x="0" y="190"/>
                  <a:pt x="0" y="186"/>
                </a:cubicBezTo>
                <a:close/>
                <a:moveTo>
                  <a:pt x="98" y="96"/>
                </a:moveTo>
                <a:cubicBezTo>
                  <a:pt x="105" y="105"/>
                  <a:pt x="114" y="112"/>
                  <a:pt x="122" y="112"/>
                </a:cubicBezTo>
                <a:cubicBezTo>
                  <a:pt x="131" y="112"/>
                  <a:pt x="140" y="105"/>
                  <a:pt x="146" y="96"/>
                </a:cubicBezTo>
                <a:cubicBezTo>
                  <a:pt x="153" y="87"/>
                  <a:pt x="158" y="74"/>
                  <a:pt x="158" y="62"/>
                </a:cubicBezTo>
                <a:lnTo>
                  <a:pt x="156" y="53"/>
                </a:lnTo>
                <a:cubicBezTo>
                  <a:pt x="155" y="49"/>
                  <a:pt x="155" y="46"/>
                  <a:pt x="155" y="43"/>
                </a:cubicBezTo>
                <a:cubicBezTo>
                  <a:pt x="155" y="39"/>
                  <a:pt x="155" y="35"/>
                  <a:pt x="152" y="32"/>
                </a:cubicBezTo>
                <a:cubicBezTo>
                  <a:pt x="149" y="27"/>
                  <a:pt x="143" y="29"/>
                  <a:pt x="137" y="31"/>
                </a:cubicBezTo>
                <a:cubicBezTo>
                  <a:pt x="132" y="32"/>
                  <a:pt x="128" y="33"/>
                  <a:pt x="122" y="33"/>
                </a:cubicBezTo>
                <a:cubicBezTo>
                  <a:pt x="117" y="33"/>
                  <a:pt x="112" y="32"/>
                  <a:pt x="108" y="31"/>
                </a:cubicBezTo>
                <a:cubicBezTo>
                  <a:pt x="101" y="29"/>
                  <a:pt x="96" y="27"/>
                  <a:pt x="92" y="32"/>
                </a:cubicBezTo>
                <a:cubicBezTo>
                  <a:pt x="90" y="35"/>
                  <a:pt x="90" y="39"/>
                  <a:pt x="90" y="43"/>
                </a:cubicBezTo>
                <a:cubicBezTo>
                  <a:pt x="90" y="46"/>
                  <a:pt x="90" y="49"/>
                  <a:pt x="89" y="53"/>
                </a:cubicBezTo>
                <a:lnTo>
                  <a:pt x="86" y="62"/>
                </a:lnTo>
                <a:cubicBezTo>
                  <a:pt x="87" y="74"/>
                  <a:pt x="91" y="87"/>
                  <a:pt x="98" y="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" name="Google Shape;48;p6"/>
          <p:cNvSpPr txBox="1"/>
          <p:nvPr/>
        </p:nvSpPr>
        <p:spPr>
          <a:xfrm>
            <a:off x="508000" y="3819525"/>
            <a:ext cx="7137400" cy="23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Partner with AMCP</a:t>
            </a:r>
            <a:endParaRPr sz="6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1674165"/>
            <a:ext cx="1575704" cy="129763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" name="Google Shape;53;p7"/>
          <p:cNvSpPr txBox="1"/>
          <p:nvPr/>
        </p:nvSpPr>
        <p:spPr>
          <a:xfrm>
            <a:off x="508000" y="3594100"/>
            <a:ext cx="7137400" cy="23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Back Up Slides</a:t>
            </a:r>
            <a:endParaRPr sz="2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622300" y="1939925"/>
            <a:ext cx="1327150" cy="1233488"/>
          </a:xfrm>
          <a:custGeom>
            <a:avLst/>
            <a:gdLst/>
            <a:ahLst/>
            <a:cxnLst/>
            <a:rect l="l" t="t" r="r" b="b"/>
            <a:pathLst>
              <a:path w="189" h="175" extrusionOk="0">
                <a:moveTo>
                  <a:pt x="89" y="170"/>
                </a:moveTo>
                <a:cubicBezTo>
                  <a:pt x="86" y="173"/>
                  <a:pt x="80" y="173"/>
                  <a:pt x="77" y="170"/>
                </a:cubicBezTo>
                <a:cubicBezTo>
                  <a:pt x="74" y="167"/>
                  <a:pt x="74" y="161"/>
                  <a:pt x="77" y="158"/>
                </a:cubicBezTo>
                <a:lnTo>
                  <a:pt x="161" y="73"/>
                </a:lnTo>
                <a:cubicBezTo>
                  <a:pt x="168" y="67"/>
                  <a:pt x="171" y="59"/>
                  <a:pt x="171" y="50"/>
                </a:cubicBezTo>
                <a:cubicBezTo>
                  <a:pt x="171" y="42"/>
                  <a:pt x="168" y="34"/>
                  <a:pt x="161" y="27"/>
                </a:cubicBezTo>
                <a:cubicBezTo>
                  <a:pt x="155" y="21"/>
                  <a:pt x="146" y="18"/>
                  <a:pt x="138" y="18"/>
                </a:cubicBezTo>
                <a:cubicBezTo>
                  <a:pt x="129" y="18"/>
                  <a:pt x="122" y="21"/>
                  <a:pt x="115" y="27"/>
                </a:cubicBezTo>
                <a:lnTo>
                  <a:pt x="22" y="121"/>
                </a:lnTo>
                <a:cubicBezTo>
                  <a:pt x="19" y="124"/>
                  <a:pt x="17" y="127"/>
                  <a:pt x="17" y="131"/>
                </a:cubicBezTo>
                <a:cubicBezTo>
                  <a:pt x="17" y="134"/>
                  <a:pt x="19" y="139"/>
                  <a:pt x="22" y="142"/>
                </a:cubicBezTo>
                <a:lnTo>
                  <a:pt x="32" y="152"/>
                </a:lnTo>
                <a:cubicBezTo>
                  <a:pt x="35" y="155"/>
                  <a:pt x="38" y="156"/>
                  <a:pt x="42" y="156"/>
                </a:cubicBezTo>
                <a:cubicBezTo>
                  <a:pt x="46" y="156"/>
                  <a:pt x="50" y="155"/>
                  <a:pt x="53" y="152"/>
                </a:cubicBezTo>
                <a:lnTo>
                  <a:pt x="94" y="110"/>
                </a:lnTo>
                <a:lnTo>
                  <a:pt x="133" y="71"/>
                </a:lnTo>
                <a:cubicBezTo>
                  <a:pt x="136" y="69"/>
                  <a:pt x="137" y="66"/>
                  <a:pt x="137" y="64"/>
                </a:cubicBezTo>
                <a:cubicBezTo>
                  <a:pt x="137" y="61"/>
                  <a:pt x="136" y="58"/>
                  <a:pt x="133" y="56"/>
                </a:cubicBezTo>
                <a:cubicBezTo>
                  <a:pt x="131" y="54"/>
                  <a:pt x="128" y="52"/>
                  <a:pt x="126" y="52"/>
                </a:cubicBezTo>
                <a:cubicBezTo>
                  <a:pt x="123" y="52"/>
                  <a:pt x="120" y="54"/>
                  <a:pt x="118" y="56"/>
                </a:cubicBezTo>
                <a:lnTo>
                  <a:pt x="46" y="127"/>
                </a:lnTo>
                <a:cubicBezTo>
                  <a:pt x="43" y="131"/>
                  <a:pt x="38" y="131"/>
                  <a:pt x="34" y="127"/>
                </a:cubicBezTo>
                <a:cubicBezTo>
                  <a:pt x="31" y="124"/>
                  <a:pt x="31" y="118"/>
                  <a:pt x="34" y="115"/>
                </a:cubicBezTo>
                <a:lnTo>
                  <a:pt x="106" y="43"/>
                </a:lnTo>
                <a:cubicBezTo>
                  <a:pt x="111" y="38"/>
                  <a:pt x="118" y="35"/>
                  <a:pt x="126" y="35"/>
                </a:cubicBezTo>
                <a:cubicBezTo>
                  <a:pt x="133" y="35"/>
                  <a:pt x="140" y="38"/>
                  <a:pt x="146" y="43"/>
                </a:cubicBezTo>
                <a:cubicBezTo>
                  <a:pt x="151" y="49"/>
                  <a:pt x="154" y="56"/>
                  <a:pt x="154" y="64"/>
                </a:cubicBezTo>
                <a:cubicBezTo>
                  <a:pt x="154" y="71"/>
                  <a:pt x="151" y="78"/>
                  <a:pt x="146" y="84"/>
                </a:cubicBezTo>
                <a:lnTo>
                  <a:pt x="107" y="123"/>
                </a:lnTo>
                <a:lnTo>
                  <a:pt x="65" y="164"/>
                </a:lnTo>
                <a:cubicBezTo>
                  <a:pt x="59" y="170"/>
                  <a:pt x="50" y="174"/>
                  <a:pt x="42" y="174"/>
                </a:cubicBezTo>
                <a:cubicBezTo>
                  <a:pt x="33" y="174"/>
                  <a:pt x="26" y="170"/>
                  <a:pt x="20" y="164"/>
                </a:cubicBezTo>
                <a:lnTo>
                  <a:pt x="10" y="154"/>
                </a:lnTo>
                <a:cubicBezTo>
                  <a:pt x="3" y="148"/>
                  <a:pt x="0" y="140"/>
                  <a:pt x="0" y="131"/>
                </a:cubicBezTo>
                <a:cubicBezTo>
                  <a:pt x="0" y="123"/>
                  <a:pt x="3" y="115"/>
                  <a:pt x="10" y="108"/>
                </a:cubicBezTo>
                <a:lnTo>
                  <a:pt x="103" y="15"/>
                </a:lnTo>
                <a:cubicBezTo>
                  <a:pt x="113" y="5"/>
                  <a:pt x="126" y="0"/>
                  <a:pt x="138" y="0"/>
                </a:cubicBezTo>
                <a:cubicBezTo>
                  <a:pt x="151" y="0"/>
                  <a:pt x="164" y="5"/>
                  <a:pt x="174" y="15"/>
                </a:cubicBezTo>
                <a:cubicBezTo>
                  <a:pt x="183" y="25"/>
                  <a:pt x="188" y="37"/>
                  <a:pt x="188" y="50"/>
                </a:cubicBezTo>
                <a:cubicBezTo>
                  <a:pt x="188" y="62"/>
                  <a:pt x="183" y="76"/>
                  <a:pt x="174" y="86"/>
                </a:cubicBezTo>
                <a:lnTo>
                  <a:pt x="89" y="170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6363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>
            <a:off x="1371600" y="28225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4267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648200" y="914400"/>
            <a:ext cx="4267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4195763" cy="69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304800" y="1554162"/>
            <a:ext cx="4195763" cy="43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3"/>
          </p:nvPr>
        </p:nvSpPr>
        <p:spPr>
          <a:xfrm>
            <a:off x="4648200" y="914400"/>
            <a:ext cx="4267200" cy="69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4"/>
          </p:nvPr>
        </p:nvSpPr>
        <p:spPr>
          <a:xfrm>
            <a:off x="4648200" y="1554162"/>
            <a:ext cx="4267200" cy="43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cp.org/studentcent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cp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cp.org/chapter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cp.org/slidedecks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://www.amcp.org/webinar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cp.org/student_webinars/" TargetMode="External"/><Relationship Id="rId11" Type="http://schemas.openxmlformats.org/officeDocument/2006/relationships/hyperlink" Target="http://amcplearn.org/products/1088/fundamentals-of-managed-care-pharmacy-certificate-program-professional-version" TargetMode="External"/><Relationship Id="rId5" Type="http://schemas.openxmlformats.org/officeDocument/2006/relationships/hyperlink" Target="http://www.amcp.org/curriculum" TargetMode="External"/><Relationship Id="rId10" Type="http://schemas.openxmlformats.org/officeDocument/2006/relationships/hyperlink" Target="http://www.amcp.org/internships" TargetMode="External"/><Relationship Id="rId4" Type="http://schemas.openxmlformats.org/officeDocument/2006/relationships/hyperlink" Target="http://www.amcp.org/APPE" TargetMode="External"/><Relationship Id="rId9" Type="http://schemas.openxmlformats.org/officeDocument/2006/relationships/hyperlink" Target="http://www.amcp.org/Residenci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OPPORTUNITIES IN MANAGED CARE: ENHANCING THE FOUNDATION FOR SUCCESSFUL CAREERS IN PHARMACY</a:t>
            </a: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 Plans / PBM Pharmacists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280988" y="914400"/>
            <a:ext cx="86344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care concepts/integration in health plans and PBMs: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authorization coverage determinations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center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 information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writing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 therapy management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projects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/>
          <p:nvPr/>
        </p:nvSpPr>
        <p:spPr>
          <a:xfrm>
            <a:off x="326002" y="3200400"/>
            <a:ext cx="1294835" cy="1752600"/>
          </a:xfrm>
          <a:custGeom>
            <a:avLst/>
            <a:gdLst/>
            <a:ahLst/>
            <a:cxnLst/>
            <a:rect l="l" t="t" r="r" b="b"/>
            <a:pathLst>
              <a:path w="1295400" h="1752600" extrusionOk="0">
                <a:moveTo>
                  <a:pt x="0" y="0"/>
                </a:moveTo>
                <a:lnTo>
                  <a:pt x="0" y="1023937"/>
                </a:lnTo>
                <a:lnTo>
                  <a:pt x="1878" y="1070419"/>
                </a:lnTo>
                <a:lnTo>
                  <a:pt x="7417" y="1115866"/>
                </a:lnTo>
                <a:lnTo>
                  <a:pt x="16470" y="1160132"/>
                </a:lnTo>
                <a:lnTo>
                  <a:pt x="28892" y="1203071"/>
                </a:lnTo>
                <a:lnTo>
                  <a:pt x="44536" y="1244538"/>
                </a:lnTo>
                <a:lnTo>
                  <a:pt x="63257" y="1284387"/>
                </a:lnTo>
                <a:lnTo>
                  <a:pt x="84909" y="1322472"/>
                </a:lnTo>
                <a:lnTo>
                  <a:pt x="109346" y="1358646"/>
                </a:lnTo>
                <a:lnTo>
                  <a:pt x="136422" y="1392765"/>
                </a:lnTo>
                <a:lnTo>
                  <a:pt x="165992" y="1424682"/>
                </a:lnTo>
                <a:lnTo>
                  <a:pt x="197909" y="1454252"/>
                </a:lnTo>
                <a:lnTo>
                  <a:pt x="232028" y="1481328"/>
                </a:lnTo>
                <a:lnTo>
                  <a:pt x="268202" y="1505765"/>
                </a:lnTo>
                <a:lnTo>
                  <a:pt x="306287" y="1527417"/>
                </a:lnTo>
                <a:lnTo>
                  <a:pt x="346136" y="1546138"/>
                </a:lnTo>
                <a:lnTo>
                  <a:pt x="387603" y="1561782"/>
                </a:lnTo>
                <a:lnTo>
                  <a:pt x="430542" y="1574204"/>
                </a:lnTo>
                <a:lnTo>
                  <a:pt x="474808" y="1583257"/>
                </a:lnTo>
                <a:lnTo>
                  <a:pt x="520255" y="1588796"/>
                </a:lnTo>
                <a:lnTo>
                  <a:pt x="566737" y="1590675"/>
                </a:lnTo>
                <a:lnTo>
                  <a:pt x="971550" y="1590675"/>
                </a:lnTo>
                <a:lnTo>
                  <a:pt x="971550" y="1752600"/>
                </a:lnTo>
                <a:lnTo>
                  <a:pt x="1295400" y="1428750"/>
                </a:lnTo>
                <a:lnTo>
                  <a:pt x="971550" y="1104900"/>
                </a:lnTo>
                <a:lnTo>
                  <a:pt x="971550" y="1266825"/>
                </a:lnTo>
                <a:lnTo>
                  <a:pt x="566737" y="1266825"/>
                </a:lnTo>
                <a:lnTo>
                  <a:pt x="527341" y="1263645"/>
                </a:lnTo>
                <a:lnTo>
                  <a:pt x="489968" y="1254441"/>
                </a:lnTo>
                <a:lnTo>
                  <a:pt x="438797" y="1230433"/>
                </a:lnTo>
                <a:lnTo>
                  <a:pt x="394992" y="1195682"/>
                </a:lnTo>
                <a:lnTo>
                  <a:pt x="360241" y="1151877"/>
                </a:lnTo>
                <a:lnTo>
                  <a:pt x="336233" y="1100706"/>
                </a:lnTo>
                <a:lnTo>
                  <a:pt x="327029" y="1063333"/>
                </a:lnTo>
                <a:lnTo>
                  <a:pt x="323850" y="1023937"/>
                </a:lnTo>
                <a:lnTo>
                  <a:pt x="32385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5875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Membership Advantages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228600" y="838200"/>
            <a:ext cx="7567613" cy="2514600"/>
          </a:xfrm>
          <a:custGeom>
            <a:avLst/>
            <a:gdLst/>
            <a:ahLst/>
            <a:cxnLst/>
            <a:rect l="l" t="t" r="r" b="b"/>
            <a:pathLst>
              <a:path w="7567612" h="2514600" extrusionOk="0">
                <a:moveTo>
                  <a:pt x="0" y="0"/>
                </a:moveTo>
                <a:lnTo>
                  <a:pt x="7567612" y="0"/>
                </a:lnTo>
                <a:lnTo>
                  <a:pt x="7567612" y="2514600"/>
                </a:lnTo>
                <a:lnTo>
                  <a:pt x="0" y="2514600"/>
                </a:lnTo>
                <a:lnTo>
                  <a:pt x="0" y="0"/>
                </a:lnTo>
                <a:close/>
              </a:path>
            </a:pathLst>
          </a:custGeom>
          <a:solidFill>
            <a:srgbClr val="F79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685800" y="3413125"/>
            <a:ext cx="8366125" cy="2590800"/>
          </a:xfrm>
          <a:custGeom>
            <a:avLst/>
            <a:gdLst/>
            <a:ahLst/>
            <a:cxnLst/>
            <a:rect l="l" t="t" r="r" b="b"/>
            <a:pathLst>
              <a:path w="7315200" h="2590800" extrusionOk="0">
                <a:moveTo>
                  <a:pt x="0" y="0"/>
                </a:moveTo>
                <a:lnTo>
                  <a:pt x="7315200" y="0"/>
                </a:lnTo>
                <a:lnTo>
                  <a:pt x="73152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1377199" y="3321000"/>
            <a:ext cx="7403400" cy="26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Pharmacist Benefits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pharmacist-specific programming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700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Meetings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700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Webinars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127000" algn="l" rtl="0">
              <a:spcBef>
                <a:spcPts val="475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Managed Care Pharmacy Residency Showcase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127000" algn="l" rtl="0">
              <a:spcBef>
                <a:spcPts val="475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Pharmacist Resource Center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www.amcp.org/studentcenter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317439" y="3009900"/>
            <a:ext cx="1407379" cy="2133600"/>
          </a:xfrm>
          <a:custGeom>
            <a:avLst/>
            <a:gdLst/>
            <a:ahLst/>
            <a:cxnLst/>
            <a:rect l="l" t="t" r="r" b="b"/>
            <a:pathLst>
              <a:path w="1295400" h="1752600" extrusionOk="0">
                <a:moveTo>
                  <a:pt x="323850" y="0"/>
                </a:moveTo>
                <a:lnTo>
                  <a:pt x="0" y="0"/>
                </a:lnTo>
                <a:lnTo>
                  <a:pt x="0" y="1023937"/>
                </a:lnTo>
                <a:lnTo>
                  <a:pt x="1878" y="1070419"/>
                </a:lnTo>
                <a:lnTo>
                  <a:pt x="7417" y="1115866"/>
                </a:lnTo>
                <a:lnTo>
                  <a:pt x="16470" y="1160132"/>
                </a:lnTo>
                <a:lnTo>
                  <a:pt x="28892" y="1203071"/>
                </a:lnTo>
                <a:lnTo>
                  <a:pt x="44536" y="1244538"/>
                </a:lnTo>
                <a:lnTo>
                  <a:pt x="63257" y="1284387"/>
                </a:lnTo>
                <a:lnTo>
                  <a:pt x="84909" y="1322472"/>
                </a:lnTo>
                <a:lnTo>
                  <a:pt x="109346" y="1358646"/>
                </a:lnTo>
                <a:lnTo>
                  <a:pt x="136422" y="1392765"/>
                </a:lnTo>
                <a:lnTo>
                  <a:pt x="165992" y="1424682"/>
                </a:lnTo>
                <a:lnTo>
                  <a:pt x="197909" y="1454252"/>
                </a:lnTo>
                <a:lnTo>
                  <a:pt x="232028" y="1481328"/>
                </a:lnTo>
                <a:lnTo>
                  <a:pt x="268202" y="1505765"/>
                </a:lnTo>
                <a:lnTo>
                  <a:pt x="306287" y="1527417"/>
                </a:lnTo>
                <a:lnTo>
                  <a:pt x="346136" y="1546138"/>
                </a:lnTo>
                <a:lnTo>
                  <a:pt x="387603" y="1561782"/>
                </a:lnTo>
                <a:lnTo>
                  <a:pt x="430542" y="1574204"/>
                </a:lnTo>
                <a:lnTo>
                  <a:pt x="474808" y="1583257"/>
                </a:lnTo>
                <a:lnTo>
                  <a:pt x="520255" y="1588796"/>
                </a:lnTo>
                <a:lnTo>
                  <a:pt x="566737" y="1590675"/>
                </a:lnTo>
                <a:lnTo>
                  <a:pt x="971550" y="1590675"/>
                </a:lnTo>
                <a:lnTo>
                  <a:pt x="971550" y="1752600"/>
                </a:lnTo>
                <a:lnTo>
                  <a:pt x="1295400" y="1428750"/>
                </a:lnTo>
                <a:lnTo>
                  <a:pt x="1133475" y="1266825"/>
                </a:lnTo>
                <a:lnTo>
                  <a:pt x="566737" y="1266825"/>
                </a:lnTo>
                <a:lnTo>
                  <a:pt x="546817" y="1266019"/>
                </a:lnTo>
                <a:lnTo>
                  <a:pt x="508370" y="1259765"/>
                </a:lnTo>
                <a:lnTo>
                  <a:pt x="472197" y="1247736"/>
                </a:lnTo>
                <a:lnTo>
                  <a:pt x="423293" y="1219960"/>
                </a:lnTo>
                <a:lnTo>
                  <a:pt x="382319" y="1182003"/>
                </a:lnTo>
                <a:lnTo>
                  <a:pt x="350961" y="1135555"/>
                </a:lnTo>
                <a:lnTo>
                  <a:pt x="330909" y="1082304"/>
                </a:lnTo>
                <a:lnTo>
                  <a:pt x="324655" y="1043857"/>
                </a:lnTo>
                <a:lnTo>
                  <a:pt x="323850" y="1023937"/>
                </a:lnTo>
                <a:lnTo>
                  <a:pt x="323850" y="0"/>
                </a:lnTo>
                <a:close/>
              </a:path>
              <a:path w="1295400" h="1752600" extrusionOk="0">
                <a:moveTo>
                  <a:pt x="971550" y="1104900"/>
                </a:moveTo>
                <a:lnTo>
                  <a:pt x="971550" y="1266825"/>
                </a:lnTo>
                <a:lnTo>
                  <a:pt x="1133475" y="1266825"/>
                </a:lnTo>
                <a:lnTo>
                  <a:pt x="971550" y="1104900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392982" y="777875"/>
            <a:ext cx="7403231" cy="252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General Membership Benefits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27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Valuable Resources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114300" algn="l" rtl="0">
              <a:spcBef>
                <a:spcPts val="438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Access to the Journal of Managed Care &amp; Specialty Pharmacy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(JMCP) and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www.amcp.org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114300" algn="l" rtl="0">
              <a:spcBef>
                <a:spcPts val="42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Daily Dose email news briefings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114300" algn="l" rtl="0">
              <a:spcBef>
                <a:spcPts val="42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Monthly Webinars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27000" algn="l" rtl="0">
              <a:spcBef>
                <a:spcPts val="475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Nexus and Annual Meeting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80264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Benefits of Student Membership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8"/>
          <p:cNvSpPr/>
          <p:nvPr/>
        </p:nvSpPr>
        <p:spPr>
          <a:xfrm>
            <a:off x="284163" y="1649413"/>
            <a:ext cx="3081337" cy="1231900"/>
          </a:xfrm>
          <a:custGeom>
            <a:avLst/>
            <a:gdLst/>
            <a:ahLst/>
            <a:cxnLst/>
            <a:rect l="l" t="t" r="r" b="b"/>
            <a:pathLst>
              <a:path w="3081908" h="1232763" extrusionOk="0">
                <a:moveTo>
                  <a:pt x="2465527" y="0"/>
                </a:moveTo>
                <a:lnTo>
                  <a:pt x="0" y="0"/>
                </a:lnTo>
                <a:lnTo>
                  <a:pt x="616381" y="616381"/>
                </a:lnTo>
                <a:lnTo>
                  <a:pt x="0" y="1232763"/>
                </a:lnTo>
                <a:lnTo>
                  <a:pt x="2465527" y="1232763"/>
                </a:lnTo>
                <a:lnTo>
                  <a:pt x="3081909" y="616381"/>
                </a:lnTo>
                <a:lnTo>
                  <a:pt x="2465527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8"/>
          <p:cNvSpPr/>
          <p:nvPr/>
        </p:nvSpPr>
        <p:spPr>
          <a:xfrm>
            <a:off x="284163" y="1649413"/>
            <a:ext cx="3081337" cy="1231900"/>
          </a:xfrm>
          <a:custGeom>
            <a:avLst/>
            <a:gdLst/>
            <a:ahLst/>
            <a:cxnLst/>
            <a:rect l="l" t="t" r="r" b="b"/>
            <a:pathLst>
              <a:path w="3081908" h="1232763" extrusionOk="0">
                <a:moveTo>
                  <a:pt x="0" y="0"/>
                </a:moveTo>
                <a:lnTo>
                  <a:pt x="2465527" y="0"/>
                </a:lnTo>
                <a:lnTo>
                  <a:pt x="3081909" y="616381"/>
                </a:lnTo>
                <a:lnTo>
                  <a:pt x="2465527" y="1232763"/>
                </a:lnTo>
                <a:lnTo>
                  <a:pt x="0" y="1232763"/>
                </a:lnTo>
                <a:lnTo>
                  <a:pt x="616381" y="616381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1092200" y="1878013"/>
            <a:ext cx="152876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48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 Education</a:t>
            </a:r>
            <a:endParaRPr/>
          </a:p>
        </p:txBody>
      </p:sp>
      <p:sp>
        <p:nvSpPr>
          <p:cNvPr id="188" name="Google Shape;188;p28"/>
          <p:cNvSpPr/>
          <p:nvPr/>
        </p:nvSpPr>
        <p:spPr>
          <a:xfrm>
            <a:off x="3057525" y="1649413"/>
            <a:ext cx="3081338" cy="1231900"/>
          </a:xfrm>
          <a:custGeom>
            <a:avLst/>
            <a:gdLst/>
            <a:ahLst/>
            <a:cxnLst/>
            <a:rect l="l" t="t" r="r" b="b"/>
            <a:pathLst>
              <a:path w="3081908" h="1232763" extrusionOk="0">
                <a:moveTo>
                  <a:pt x="2465527" y="0"/>
                </a:moveTo>
                <a:lnTo>
                  <a:pt x="0" y="0"/>
                </a:lnTo>
                <a:lnTo>
                  <a:pt x="616381" y="616381"/>
                </a:lnTo>
                <a:lnTo>
                  <a:pt x="0" y="1232763"/>
                </a:lnTo>
                <a:lnTo>
                  <a:pt x="2465527" y="1232763"/>
                </a:lnTo>
                <a:lnTo>
                  <a:pt x="3081909" y="616381"/>
                </a:lnTo>
                <a:lnTo>
                  <a:pt x="2465527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3057525" y="1649413"/>
            <a:ext cx="3081338" cy="1231900"/>
          </a:xfrm>
          <a:custGeom>
            <a:avLst/>
            <a:gdLst/>
            <a:ahLst/>
            <a:cxnLst/>
            <a:rect l="l" t="t" r="r" b="b"/>
            <a:pathLst>
              <a:path w="3081908" h="1232763" extrusionOk="0">
                <a:moveTo>
                  <a:pt x="0" y="0"/>
                </a:moveTo>
                <a:lnTo>
                  <a:pt x="2465527" y="0"/>
                </a:lnTo>
                <a:lnTo>
                  <a:pt x="3081909" y="616381"/>
                </a:lnTo>
                <a:lnTo>
                  <a:pt x="2465527" y="1232763"/>
                </a:lnTo>
                <a:lnTo>
                  <a:pt x="0" y="1232763"/>
                </a:lnTo>
                <a:lnTo>
                  <a:pt x="616381" y="616381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3895725" y="2046288"/>
            <a:ext cx="147002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Networking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8"/>
          <p:cNvSpPr/>
          <p:nvPr/>
        </p:nvSpPr>
        <p:spPr>
          <a:xfrm>
            <a:off x="5830888" y="1649413"/>
            <a:ext cx="3081337" cy="1231900"/>
          </a:xfrm>
          <a:custGeom>
            <a:avLst/>
            <a:gdLst/>
            <a:ahLst/>
            <a:cxnLst/>
            <a:rect l="l" t="t" r="r" b="b"/>
            <a:pathLst>
              <a:path w="3081908" h="1232763" extrusionOk="0">
                <a:moveTo>
                  <a:pt x="2465527" y="0"/>
                </a:moveTo>
                <a:lnTo>
                  <a:pt x="0" y="0"/>
                </a:lnTo>
                <a:lnTo>
                  <a:pt x="616381" y="616381"/>
                </a:lnTo>
                <a:lnTo>
                  <a:pt x="0" y="1232763"/>
                </a:lnTo>
                <a:lnTo>
                  <a:pt x="2465527" y="1232763"/>
                </a:lnTo>
                <a:lnTo>
                  <a:pt x="3081909" y="616381"/>
                </a:lnTo>
                <a:lnTo>
                  <a:pt x="246552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5830888" y="1649413"/>
            <a:ext cx="3081337" cy="1231900"/>
          </a:xfrm>
          <a:custGeom>
            <a:avLst/>
            <a:gdLst/>
            <a:ahLst/>
            <a:cxnLst/>
            <a:rect l="l" t="t" r="r" b="b"/>
            <a:pathLst>
              <a:path w="3081908" h="1232763" extrusionOk="0">
                <a:moveTo>
                  <a:pt x="0" y="0"/>
                </a:moveTo>
                <a:lnTo>
                  <a:pt x="2465527" y="0"/>
                </a:lnTo>
                <a:lnTo>
                  <a:pt x="3081909" y="616381"/>
                </a:lnTo>
                <a:lnTo>
                  <a:pt x="2465527" y="1232763"/>
                </a:lnTo>
                <a:lnTo>
                  <a:pt x="0" y="1232763"/>
                </a:lnTo>
                <a:lnTo>
                  <a:pt x="616381" y="616381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6554788" y="1914525"/>
            <a:ext cx="1697037" cy="69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84138" algn="l" rtl="0">
              <a:lnSpc>
                <a:spcPct val="10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Professional Development</a:t>
            </a:r>
            <a:endParaRPr/>
          </a:p>
        </p:txBody>
      </p:sp>
      <p:sp>
        <p:nvSpPr>
          <p:cNvPr id="194" name="Google Shape;194;p28"/>
          <p:cNvSpPr/>
          <p:nvPr/>
        </p:nvSpPr>
        <p:spPr>
          <a:xfrm>
            <a:off x="268288" y="3262313"/>
            <a:ext cx="3081337" cy="1233487"/>
          </a:xfrm>
          <a:custGeom>
            <a:avLst/>
            <a:gdLst/>
            <a:ahLst/>
            <a:cxnLst/>
            <a:rect l="l" t="t" r="r" b="b"/>
            <a:pathLst>
              <a:path w="3082670" h="1233068" extrusionOk="0">
                <a:moveTo>
                  <a:pt x="2466136" y="0"/>
                </a:moveTo>
                <a:lnTo>
                  <a:pt x="0" y="0"/>
                </a:lnTo>
                <a:lnTo>
                  <a:pt x="616534" y="616534"/>
                </a:lnTo>
                <a:lnTo>
                  <a:pt x="0" y="1233068"/>
                </a:lnTo>
                <a:lnTo>
                  <a:pt x="2466136" y="1233068"/>
                </a:lnTo>
                <a:lnTo>
                  <a:pt x="3082671" y="616534"/>
                </a:lnTo>
                <a:lnTo>
                  <a:pt x="246613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268288" y="3262313"/>
            <a:ext cx="3081337" cy="1233487"/>
          </a:xfrm>
          <a:custGeom>
            <a:avLst/>
            <a:gdLst/>
            <a:ahLst/>
            <a:cxnLst/>
            <a:rect l="l" t="t" r="r" b="b"/>
            <a:pathLst>
              <a:path w="3082670" h="1233068" extrusionOk="0">
                <a:moveTo>
                  <a:pt x="0" y="0"/>
                </a:moveTo>
                <a:lnTo>
                  <a:pt x="2466136" y="0"/>
                </a:lnTo>
                <a:lnTo>
                  <a:pt x="3082671" y="616534"/>
                </a:lnTo>
                <a:lnTo>
                  <a:pt x="2466136" y="1233068"/>
                </a:lnTo>
                <a:lnTo>
                  <a:pt x="0" y="1233068"/>
                </a:lnTo>
                <a:lnTo>
                  <a:pt x="616534" y="616534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1195388" y="3641725"/>
            <a:ext cx="1296987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Advocacy</a:t>
            </a:r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3041650" y="3262313"/>
            <a:ext cx="3082925" cy="1233487"/>
          </a:xfrm>
          <a:custGeom>
            <a:avLst/>
            <a:gdLst/>
            <a:ahLst/>
            <a:cxnLst/>
            <a:rect l="l" t="t" r="r" b="b"/>
            <a:pathLst>
              <a:path w="3082671" h="1233068" extrusionOk="0">
                <a:moveTo>
                  <a:pt x="2466136" y="0"/>
                </a:moveTo>
                <a:lnTo>
                  <a:pt x="0" y="0"/>
                </a:lnTo>
                <a:lnTo>
                  <a:pt x="616534" y="616534"/>
                </a:lnTo>
                <a:lnTo>
                  <a:pt x="0" y="1233068"/>
                </a:lnTo>
                <a:lnTo>
                  <a:pt x="2466136" y="1233068"/>
                </a:lnTo>
                <a:lnTo>
                  <a:pt x="3082671" y="616534"/>
                </a:lnTo>
                <a:lnTo>
                  <a:pt x="2466136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3041650" y="3262313"/>
            <a:ext cx="3082925" cy="1233487"/>
          </a:xfrm>
          <a:custGeom>
            <a:avLst/>
            <a:gdLst/>
            <a:ahLst/>
            <a:cxnLst/>
            <a:rect l="l" t="t" r="r" b="b"/>
            <a:pathLst>
              <a:path w="3082671" h="1233068" extrusionOk="0">
                <a:moveTo>
                  <a:pt x="0" y="0"/>
                </a:moveTo>
                <a:lnTo>
                  <a:pt x="2466136" y="0"/>
                </a:lnTo>
                <a:lnTo>
                  <a:pt x="3082671" y="616534"/>
                </a:lnTo>
                <a:lnTo>
                  <a:pt x="2466136" y="1233068"/>
                </a:lnTo>
                <a:lnTo>
                  <a:pt x="0" y="1233068"/>
                </a:lnTo>
                <a:lnTo>
                  <a:pt x="616534" y="616534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3768725" y="3429000"/>
            <a:ext cx="1698625" cy="82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557213" algn="l" rtl="0">
              <a:lnSpc>
                <a:spcPct val="1192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P&amp;T Competition</a:t>
            </a:r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5830888" y="3262313"/>
            <a:ext cx="3081337" cy="1233487"/>
          </a:xfrm>
          <a:custGeom>
            <a:avLst/>
            <a:gdLst/>
            <a:ahLst/>
            <a:cxnLst/>
            <a:rect l="l" t="t" r="r" b="b"/>
            <a:pathLst>
              <a:path w="3081908" h="1232763" extrusionOk="0">
                <a:moveTo>
                  <a:pt x="2465527" y="0"/>
                </a:moveTo>
                <a:lnTo>
                  <a:pt x="0" y="0"/>
                </a:lnTo>
                <a:lnTo>
                  <a:pt x="616381" y="616381"/>
                </a:lnTo>
                <a:lnTo>
                  <a:pt x="0" y="1232763"/>
                </a:lnTo>
                <a:lnTo>
                  <a:pt x="2465527" y="1232763"/>
                </a:lnTo>
                <a:lnTo>
                  <a:pt x="3081909" y="616381"/>
                </a:lnTo>
                <a:lnTo>
                  <a:pt x="2465527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8"/>
          <p:cNvSpPr/>
          <p:nvPr/>
        </p:nvSpPr>
        <p:spPr>
          <a:xfrm>
            <a:off x="5830888" y="3262313"/>
            <a:ext cx="3081337" cy="1233487"/>
          </a:xfrm>
          <a:custGeom>
            <a:avLst/>
            <a:gdLst/>
            <a:ahLst/>
            <a:cxnLst/>
            <a:rect l="l" t="t" r="r" b="b"/>
            <a:pathLst>
              <a:path w="3081908" h="1232763" extrusionOk="0">
                <a:moveTo>
                  <a:pt x="0" y="0"/>
                </a:moveTo>
                <a:lnTo>
                  <a:pt x="2465527" y="0"/>
                </a:lnTo>
                <a:lnTo>
                  <a:pt x="3081909" y="616381"/>
                </a:lnTo>
                <a:lnTo>
                  <a:pt x="2465527" y="1232763"/>
                </a:lnTo>
                <a:lnTo>
                  <a:pt x="0" y="1232763"/>
                </a:lnTo>
                <a:lnTo>
                  <a:pt x="616381" y="616381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6295073" y="3336131"/>
            <a:ext cx="1941512" cy="100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Career and Internship Opportunities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/>
          <p:nvPr/>
        </p:nvSpPr>
        <p:spPr>
          <a:xfrm>
            <a:off x="546100" y="3143250"/>
            <a:ext cx="2535238" cy="27241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AMCP Foundation P&amp;T Competition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280988" y="914400"/>
            <a:ext cx="8634412" cy="2228850"/>
          </a:xfrm>
          <a:custGeom>
            <a:avLst/>
            <a:gdLst/>
            <a:ahLst/>
            <a:cxnLst/>
            <a:rect l="l" t="t" r="r" b="b"/>
            <a:pathLst>
              <a:path w="8634412" h="2228850" extrusionOk="0">
                <a:moveTo>
                  <a:pt x="8411527" y="0"/>
                </a:moveTo>
                <a:lnTo>
                  <a:pt x="222885" y="0"/>
                </a:lnTo>
                <a:lnTo>
                  <a:pt x="204604" y="738"/>
                </a:lnTo>
                <a:lnTo>
                  <a:pt x="152434" y="11362"/>
                </a:lnTo>
                <a:lnTo>
                  <a:pt x="105476" y="33392"/>
                </a:lnTo>
                <a:lnTo>
                  <a:pt x="65279" y="65279"/>
                </a:lnTo>
                <a:lnTo>
                  <a:pt x="33392" y="105476"/>
                </a:lnTo>
                <a:lnTo>
                  <a:pt x="11362" y="152434"/>
                </a:lnTo>
                <a:lnTo>
                  <a:pt x="738" y="204604"/>
                </a:lnTo>
                <a:lnTo>
                  <a:pt x="0" y="222885"/>
                </a:lnTo>
                <a:lnTo>
                  <a:pt x="0" y="2005965"/>
                </a:lnTo>
                <a:lnTo>
                  <a:pt x="6477" y="2059528"/>
                </a:lnTo>
                <a:lnTo>
                  <a:pt x="24877" y="2108395"/>
                </a:lnTo>
                <a:lnTo>
                  <a:pt x="53650" y="2151018"/>
                </a:lnTo>
                <a:lnTo>
                  <a:pt x="91249" y="2185847"/>
                </a:lnTo>
                <a:lnTo>
                  <a:pt x="136125" y="2211335"/>
                </a:lnTo>
                <a:lnTo>
                  <a:pt x="186730" y="2225932"/>
                </a:lnTo>
                <a:lnTo>
                  <a:pt x="222885" y="2228850"/>
                </a:lnTo>
                <a:lnTo>
                  <a:pt x="8411527" y="2228850"/>
                </a:lnTo>
                <a:lnTo>
                  <a:pt x="8465091" y="2222372"/>
                </a:lnTo>
                <a:lnTo>
                  <a:pt x="8513958" y="2203972"/>
                </a:lnTo>
                <a:lnTo>
                  <a:pt x="8556580" y="2175199"/>
                </a:lnTo>
                <a:lnTo>
                  <a:pt x="8591410" y="2137600"/>
                </a:lnTo>
                <a:lnTo>
                  <a:pt x="8616897" y="2092724"/>
                </a:lnTo>
                <a:lnTo>
                  <a:pt x="8631495" y="2042119"/>
                </a:lnTo>
                <a:lnTo>
                  <a:pt x="8634412" y="2005965"/>
                </a:lnTo>
                <a:lnTo>
                  <a:pt x="8634412" y="222885"/>
                </a:lnTo>
                <a:lnTo>
                  <a:pt x="8627935" y="169321"/>
                </a:lnTo>
                <a:lnTo>
                  <a:pt x="8609535" y="120454"/>
                </a:lnTo>
                <a:lnTo>
                  <a:pt x="8580761" y="77831"/>
                </a:lnTo>
                <a:lnTo>
                  <a:pt x="8543162" y="43002"/>
                </a:lnTo>
                <a:lnTo>
                  <a:pt x="8498286" y="17514"/>
                </a:lnTo>
                <a:lnTo>
                  <a:pt x="8447681" y="2917"/>
                </a:lnTo>
                <a:lnTo>
                  <a:pt x="8411527" y="0"/>
                </a:lnTo>
                <a:close/>
              </a:path>
            </a:pathLst>
          </a:custGeom>
          <a:solidFill>
            <a:srgbClr val="D0D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280988" y="914400"/>
            <a:ext cx="8634412" cy="2228850"/>
          </a:xfrm>
          <a:custGeom>
            <a:avLst/>
            <a:gdLst/>
            <a:ahLst/>
            <a:cxnLst/>
            <a:rect l="l" t="t" r="r" b="b"/>
            <a:pathLst>
              <a:path w="8634412" h="2228850" extrusionOk="0">
                <a:moveTo>
                  <a:pt x="0" y="222885"/>
                </a:moveTo>
                <a:lnTo>
                  <a:pt x="6477" y="169321"/>
                </a:lnTo>
                <a:lnTo>
                  <a:pt x="24877" y="120454"/>
                </a:lnTo>
                <a:lnTo>
                  <a:pt x="53650" y="77831"/>
                </a:lnTo>
                <a:lnTo>
                  <a:pt x="91249" y="43002"/>
                </a:lnTo>
                <a:lnTo>
                  <a:pt x="136125" y="17514"/>
                </a:lnTo>
                <a:lnTo>
                  <a:pt x="186730" y="2917"/>
                </a:lnTo>
                <a:lnTo>
                  <a:pt x="222885" y="0"/>
                </a:lnTo>
                <a:lnTo>
                  <a:pt x="8411527" y="0"/>
                </a:lnTo>
                <a:lnTo>
                  <a:pt x="8465091" y="6477"/>
                </a:lnTo>
                <a:lnTo>
                  <a:pt x="8513958" y="24877"/>
                </a:lnTo>
                <a:lnTo>
                  <a:pt x="8556580" y="53650"/>
                </a:lnTo>
                <a:lnTo>
                  <a:pt x="8591410" y="91249"/>
                </a:lnTo>
                <a:lnTo>
                  <a:pt x="8616897" y="136125"/>
                </a:lnTo>
                <a:lnTo>
                  <a:pt x="8631495" y="186730"/>
                </a:lnTo>
                <a:lnTo>
                  <a:pt x="8634412" y="222885"/>
                </a:lnTo>
                <a:lnTo>
                  <a:pt x="8634412" y="2005965"/>
                </a:lnTo>
                <a:lnTo>
                  <a:pt x="8627935" y="2059528"/>
                </a:lnTo>
                <a:lnTo>
                  <a:pt x="8609535" y="2108395"/>
                </a:lnTo>
                <a:lnTo>
                  <a:pt x="8580761" y="2151018"/>
                </a:lnTo>
                <a:lnTo>
                  <a:pt x="8543162" y="2185847"/>
                </a:lnTo>
                <a:lnTo>
                  <a:pt x="8498286" y="2211335"/>
                </a:lnTo>
                <a:lnTo>
                  <a:pt x="8447681" y="2225932"/>
                </a:lnTo>
                <a:lnTo>
                  <a:pt x="8411527" y="2228850"/>
                </a:lnTo>
                <a:lnTo>
                  <a:pt x="222885" y="2228850"/>
                </a:lnTo>
                <a:lnTo>
                  <a:pt x="169321" y="2222372"/>
                </a:lnTo>
                <a:lnTo>
                  <a:pt x="120454" y="2203972"/>
                </a:lnTo>
                <a:lnTo>
                  <a:pt x="77831" y="2175199"/>
                </a:lnTo>
                <a:lnTo>
                  <a:pt x="43002" y="2137600"/>
                </a:lnTo>
                <a:lnTo>
                  <a:pt x="17514" y="2092724"/>
                </a:lnTo>
                <a:lnTo>
                  <a:pt x="2917" y="2042119"/>
                </a:lnTo>
                <a:lnTo>
                  <a:pt x="0" y="2005965"/>
                </a:lnTo>
                <a:lnTo>
                  <a:pt x="0" y="222885"/>
                </a:lnTo>
                <a:close/>
              </a:path>
            </a:pathLst>
          </a:custGeom>
          <a:noFill/>
          <a:ln w="9525" cap="flat" cmpd="sng">
            <a:solidFill>
              <a:srgbClr val="D0D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434975" y="1106488"/>
            <a:ext cx="2746375" cy="18446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589791" y="3332163"/>
            <a:ext cx="24288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ctr" rtl="0">
              <a:lnSpc>
                <a:spcPct val="109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Opportunity to practice clinical skills:</a:t>
            </a: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989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</a:endParaRPr>
          </a:p>
          <a:p>
            <a:pPr marL="457200" marR="0" lvl="0" indent="-330200" rtl="0">
              <a:lnSpc>
                <a:spcPct val="152631"/>
              </a:lnSpc>
              <a:spcBef>
                <a:spcPts val="163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Pharmaco</a:t>
            </a:r>
            <a:r>
              <a:rPr lang="en-US" sz="1600">
                <a:solidFill>
                  <a:srgbClr val="FFFFFF"/>
                </a:solidFill>
              </a:rPr>
              <a:t>ec</a:t>
            </a: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onomics 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rtl="0">
              <a:lnSpc>
                <a:spcPct val="15263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Drug Info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Clinical Evaluation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3287713" y="1192213"/>
            <a:ext cx="2620962" cy="17208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9"/>
          <p:cNvSpPr/>
          <p:nvPr/>
        </p:nvSpPr>
        <p:spPr>
          <a:xfrm>
            <a:off x="3287713" y="3124200"/>
            <a:ext cx="2620962" cy="280828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9"/>
          <p:cNvSpPr/>
          <p:nvPr/>
        </p:nvSpPr>
        <p:spPr>
          <a:xfrm>
            <a:off x="3554413" y="3155950"/>
            <a:ext cx="2141537" cy="16589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9"/>
          <p:cNvSpPr/>
          <p:nvPr/>
        </p:nvSpPr>
        <p:spPr>
          <a:xfrm>
            <a:off x="3330575" y="3143250"/>
            <a:ext cx="2535238" cy="27241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3508901" y="3354387"/>
            <a:ext cx="2081213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ctr" rtl="0">
              <a:lnSpc>
                <a:spcPct val="109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Gain transferable skills with a simulation of real world P&amp;T presentation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6015038" y="1106488"/>
            <a:ext cx="2746375" cy="184467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076950" y="3124200"/>
            <a:ext cx="2622550" cy="280828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6156325" y="3155950"/>
            <a:ext cx="2519363" cy="139382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6119813" y="3143250"/>
            <a:ext cx="2536825" cy="272415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6324600" y="3354387"/>
            <a:ext cx="2125662" cy="1457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ctr" rtl="0">
              <a:lnSpc>
                <a:spcPct val="109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Chance to win scholarship for your chapter and national recognition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29" descr="M:\Images\2017\Annual Meeting 2017\Annual 2017 - Social Media Selection\DenverDay3SocialMedia_0033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164600" y="1170600"/>
            <a:ext cx="2746375" cy="17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 descr="M:\Images\2017\Annual Meeting 2017\Annual 2017 - Social Media Selection\DenverDay4SocialMedia__0017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47625" y="1130054"/>
            <a:ext cx="2746374" cy="177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 descr="M:\Images\2017\Annual Meeting 2017\Annual 2017 - Social Media Selection\DenverDay4SocialMedia__0005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81567" y="1130050"/>
            <a:ext cx="2811708" cy="17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 txBox="1"/>
          <p:nvPr/>
        </p:nvSpPr>
        <p:spPr>
          <a:xfrm>
            <a:off x="2030413" y="6258981"/>
            <a:ext cx="1524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Starting an AMCP Chapter</a:t>
            </a:r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body" idx="1"/>
          </p:nvPr>
        </p:nvSpPr>
        <p:spPr>
          <a:xfrm>
            <a:off x="140550" y="904300"/>
            <a:ext cx="88629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b="1"/>
              <a:t>Why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Activate a Student Chapter</a:t>
            </a:r>
            <a:r>
              <a:rPr lang="en-US" b="1"/>
              <a:t>: </a:t>
            </a:r>
            <a:endParaRPr b="1"/>
          </a:p>
          <a:p>
            <a:pPr marL="74295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○"/>
            </a:pPr>
            <a:r>
              <a:rPr lang="en-US" sz="3000"/>
              <a:t>S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tudent Pharmacist chapters</a:t>
            </a:r>
            <a:r>
              <a:rPr lang="en-US" sz="3000"/>
              <a:t> provide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educational and community service, provide opportunities for professional growth, and promote managed care pharmacy within their schools.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b="1"/>
              <a:t>How to Activate a Student Chapter:</a:t>
            </a:r>
            <a:endParaRPr b="1"/>
          </a:p>
          <a:p>
            <a:pPr marL="74295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○"/>
            </a:pPr>
            <a:r>
              <a:rPr lang="en-US" sz="3000"/>
              <a:t>A s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tep-by-step toolkit will guide you through the activation process </a:t>
            </a:r>
            <a:r>
              <a:rPr lang="en-US" sz="3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www.amcp.org/chapters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body" idx="1"/>
          </p:nvPr>
        </p:nvSpPr>
        <p:spPr>
          <a:xfrm>
            <a:off x="280988" y="914400"/>
            <a:ext cx="86344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care pharmacy principles extend across all practices of pharmacy and have become increasingly important to understand to navigate the complexities in any field of pharmacy</a:t>
            </a:r>
            <a:endParaRPr sz="3000"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exposure to managed care principles through educational opportunities and organizations such as AMCP will help put students ahead of the curve in whichever field they pursue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 descr="Image result for resources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1" y="3886200"/>
            <a:ext cx="2590800" cy="213251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Resources from AMCP</a:t>
            </a:r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body" idx="4294967295"/>
          </p:nvPr>
        </p:nvSpPr>
        <p:spPr>
          <a:xfrm>
            <a:off x="40425" y="914400"/>
            <a:ext cx="9103500" cy="44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AMCP Student Pharmacist Resource Center!! 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APPE/IPPE Directory -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www.amcp.org/APPE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AMCP Managed Care Curriculum -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www.amcp.org/curriculum</a:t>
            </a:r>
            <a:endParaRPr sz="20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AMCP’s Student Pharmacist Webinars -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www.amcp.org/student_webinars/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AMCP’s Virtual Conference Center -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www.amcp.org/webinars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</a:rPr>
              <a:t>Managed Care Pharmacy Topics slide deck templates</a:t>
            </a:r>
            <a:r>
              <a:rPr lang="en-US" sz="2000" b="1"/>
              <a:t> - </a:t>
            </a:r>
            <a:r>
              <a:rPr lang="en-US" sz="2000" u="sng">
                <a:solidFill>
                  <a:schemeClr val="hlink"/>
                </a:solidFill>
                <a:hlinkClick r:id="rId8"/>
              </a:rPr>
              <a:t>www.amcp.org/slidedecks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Residency Listings -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www.amcp.org/</a:t>
            </a:r>
            <a:r>
              <a:rPr lang="en-US" sz="2000" u="sng">
                <a:solidFill>
                  <a:schemeClr val="hlink"/>
                </a:solidFill>
                <a:hlinkClick r:id="rId9"/>
              </a:rPr>
              <a:t>r</a:t>
            </a: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esidencies</a:t>
            </a:r>
            <a:endParaRPr sz="2000"/>
          </a:p>
          <a:p>
            <a:pPr marL="742950" marR="0" lvl="1" indent="-23495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Best Practices for Post-Graduate Opportunities </a:t>
            </a:r>
            <a:endParaRPr sz="200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Internship Listings -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www.amcp.org/internships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/>
              <a:t>Managed Care Fundamentals Course</a:t>
            </a:r>
            <a:r>
              <a:rPr lang="en-US" sz="2000"/>
              <a:t> - </a:t>
            </a:r>
            <a:r>
              <a:rPr lang="en-US" sz="2000" u="sng">
                <a:solidFill>
                  <a:schemeClr val="hlink"/>
                </a:solidFill>
                <a:hlinkClick r:id="rId11"/>
              </a:rPr>
              <a:t>http://amcplearn.org</a:t>
            </a:r>
            <a:endParaRPr sz="2000"/>
          </a:p>
          <a:p>
            <a:pPr marL="3429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533400" y="4572000"/>
            <a:ext cx="7478712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5600" marR="0" lvl="0" indent="-34353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Statement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353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care pharmacy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 healthcare for all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533400" y="2625725"/>
            <a:ext cx="8364537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56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Statement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Empower its members to serve society by using sound medication management principles and strategies to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healthcare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all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209800" y="838200"/>
            <a:ext cx="4586288" cy="17875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-413287" y="0"/>
            <a:ext cx="9865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38620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>
                <a:solidFill>
                  <a:srgbClr val="FFFFFF"/>
                </a:solidFill>
              </a:rPr>
              <a:t>Origin </a:t>
            </a: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 Student Involvement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536588" y="1018563"/>
            <a:ext cx="7966200" cy="30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5600" marR="0" lvl="0" indent="-342900" algn="l" rtl="0">
              <a:lnSpc>
                <a:spcPct val="11993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AMCP activated its first student pharmacist chapter at the University of Illinois at Chicago in 1996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298450" algn="l" rtl="0">
              <a:lnSpc>
                <a:spcPct val="107142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42900" algn="l" rtl="0">
              <a:lnSpc>
                <a:spcPct val="11993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there are 74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pharmacist chapters and over 2,500 student pharmacist members</a:t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4720025" y="4045925"/>
            <a:ext cx="2976300" cy="182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Managed Care Principles are Ubiquitous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280988" y="914400"/>
            <a:ext cx="86344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managed care principles: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Cost-effective care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Evidence-based medicine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Population-based health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metrics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guidelines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Utilization management</a:t>
            </a:r>
            <a:endParaRPr/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can be applied to all areas of pharmacy and in many non-related industries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Preparing Student Pharmacists</a:t>
            </a:r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280988" y="914400"/>
            <a:ext cx="86344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care student pharmacists get an early start in understanding how basic managed care principles will affect them in their respective settings or areas of practice</a:t>
            </a:r>
            <a:endParaRPr/>
          </a:p>
          <a:p>
            <a:pPr marL="266700" marR="0" lvl="0" indent="-2571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care principles impact all pharmacists at some point in their careers</a:t>
            </a:r>
            <a:endParaRPr/>
          </a:p>
          <a:p>
            <a:pPr marL="266700" marR="0" lvl="0" indent="-2571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care is relevant to pharmacists in</a:t>
            </a:r>
            <a:r>
              <a:rPr lang="en-US" sz="2400"/>
              <a:t> </a:t>
            </a:r>
            <a:r>
              <a:rPr lang="en-US" sz="2400" i="1"/>
              <a:t>many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areas including: </a:t>
            </a:r>
            <a:endParaRPr/>
          </a:p>
          <a:p>
            <a:pPr marL="981075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/>
          </a:p>
          <a:p>
            <a:pPr marL="981075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</a:t>
            </a:r>
            <a:endParaRPr/>
          </a:p>
          <a:p>
            <a:pPr marL="981075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Specialty Pharmacies</a:t>
            </a:r>
            <a:endParaRPr/>
          </a:p>
          <a:p>
            <a:pPr marL="981075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Academia</a:t>
            </a:r>
            <a:endParaRPr/>
          </a:p>
          <a:p>
            <a:pPr marL="981075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Plans and PBMs</a:t>
            </a:r>
            <a:endParaRPr/>
          </a:p>
          <a:p>
            <a:pPr marL="409575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104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104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104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104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Community Pharmacists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280988" y="914400"/>
            <a:ext cx="86344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care concepts/integration in community pharmacy: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 therapy management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District/regional management projects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pharmacy management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contracts, pricing, and reimbursement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Connected care/Transition of care programs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Prescription assistance/access programs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authorization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Immunizations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Hospital Pharmacists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280988" y="990600"/>
            <a:ext cx="86344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care concepts/integration in hospital pharmacy: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Pharmacy &amp; Therapeutic (P&amp;T) Committee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 chain / Group Purchasing Order (GPO) initiatives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Contracting / strategic sourcing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 use evaluations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Coverage criteria / treatment protocols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i="0" u="none" strike="noStrike" cap="none">
                <a:solidFill>
                  <a:schemeClr val="dk1"/>
                </a:solidFill>
              </a:rPr>
              <a:t>Medication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reconciliation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of care programs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standards / accreditation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Specialty Pharmacy Pharmacists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280988" y="914400"/>
            <a:ext cx="86344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care concepts/integration in specialty pharmacy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center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 programs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education and monitoring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Chronic care management/education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access/assistance programs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Pricing, reimbursement, and contracts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authorization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standards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Pharmacists in Academia</a:t>
            </a: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280988" y="1066800"/>
            <a:ext cx="86344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care concepts/integration in academia: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Adjunct faculty appointments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Guest lecturing opportunities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Preceptorship 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Informal mentorship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Networking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Collaborative projects</a:t>
            </a:r>
            <a:endParaRPr/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Microsoft Office PowerPoint</Application>
  <PresentationFormat>On-screen Show (4:3)</PresentationFormat>
  <Paragraphs>183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Source Sans Pro</vt:lpstr>
      <vt:lpstr>Office Theme</vt:lpstr>
      <vt:lpstr>OPPORTUNITIES IN MANAGED CARE: ENHANCING THE FOUNDATION FOR SUCCESSFUL CAREERS IN PHARMACY</vt:lpstr>
      <vt:lpstr>PowerPoint Presentation</vt:lpstr>
      <vt:lpstr>The Origin of Student Involvement</vt:lpstr>
      <vt:lpstr>Managed Care Principles are Ubiquitous</vt:lpstr>
      <vt:lpstr>Preparing Student Pharmacists</vt:lpstr>
      <vt:lpstr>Community Pharmacists</vt:lpstr>
      <vt:lpstr>Hospital Pharmacists</vt:lpstr>
      <vt:lpstr>Specialty Pharmacy Pharmacists</vt:lpstr>
      <vt:lpstr>Pharmacists in Academia</vt:lpstr>
      <vt:lpstr>Health Plans / PBM Pharmacists</vt:lpstr>
      <vt:lpstr>PowerPoint Presentation</vt:lpstr>
      <vt:lpstr>    Membership Advantages</vt:lpstr>
      <vt:lpstr>Benefits of Student Membership</vt:lpstr>
      <vt:lpstr>AMCP Foundation P&amp;T Competition</vt:lpstr>
      <vt:lpstr>Starting an AMCP Chapter</vt:lpstr>
      <vt:lpstr>Conclusions</vt:lpstr>
      <vt:lpstr>Resources from AMCP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IN MANAGED CARE: ENHANCING THE FOUNDATION FOR SUCCESSFUL CAREERS IN PHARMACY</dc:title>
  <dc:creator>Brianna Palowitch</dc:creator>
  <cp:lastModifiedBy>Brianna Palowitch</cp:lastModifiedBy>
  <cp:revision>1</cp:revision>
  <dcterms:modified xsi:type="dcterms:W3CDTF">2018-09-05T17:58:55Z</dcterms:modified>
</cp:coreProperties>
</file>