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42"/>
  </p:notesMasterIdLst>
  <p:sldIdLst>
    <p:sldId id="2484" r:id="rId6"/>
    <p:sldId id="2500" r:id="rId7"/>
    <p:sldId id="3790" r:id="rId8"/>
    <p:sldId id="450" r:id="rId9"/>
    <p:sldId id="3780" r:id="rId10"/>
    <p:sldId id="3754" r:id="rId11"/>
    <p:sldId id="2554" r:id="rId12"/>
    <p:sldId id="3770" r:id="rId13"/>
    <p:sldId id="3781" r:id="rId14"/>
    <p:sldId id="552" r:id="rId15"/>
    <p:sldId id="3786" r:id="rId16"/>
    <p:sldId id="3787" r:id="rId17"/>
    <p:sldId id="3788" r:id="rId18"/>
    <p:sldId id="3782" r:id="rId19"/>
    <p:sldId id="3791" r:id="rId20"/>
    <p:sldId id="3792" r:id="rId21"/>
    <p:sldId id="3793" r:id="rId22"/>
    <p:sldId id="3794" r:id="rId23"/>
    <p:sldId id="3795" r:id="rId24"/>
    <p:sldId id="3796" r:id="rId25"/>
    <p:sldId id="3797" r:id="rId26"/>
    <p:sldId id="3783" r:id="rId27"/>
    <p:sldId id="3803" r:id="rId28"/>
    <p:sldId id="258" r:id="rId29"/>
    <p:sldId id="257" r:id="rId30"/>
    <p:sldId id="259" r:id="rId31"/>
    <p:sldId id="264" r:id="rId32"/>
    <p:sldId id="260" r:id="rId33"/>
    <p:sldId id="263" r:id="rId34"/>
    <p:sldId id="3789" r:id="rId35"/>
    <p:sldId id="3784" r:id="rId36"/>
    <p:sldId id="3799" r:id="rId37"/>
    <p:sldId id="3800" r:id="rId38"/>
    <p:sldId id="3801" r:id="rId39"/>
    <p:sldId id="3802" r:id="rId40"/>
    <p:sldId id="378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99A24-814F-485B-99B8-EBB16110D331}" v="397" dt="2022-08-22T15:05:40.823"/>
    <p1510:client id="{7444F995-AD52-F518-9737-FBEA9AF3C49E}" v="103" dt="2022-08-22T15:19:50.937"/>
    <p1510:client id="{BB8BDE42-852D-411B-B6B0-8FF173997495}" v="6" dt="2022-08-22T15:13:18.1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ACEFE-C6A5-4C35-9527-7CAEB6500379}" type="datetimeFigureOut">
              <a:rPr lang="en-US" smtClean="0"/>
              <a:t>8/23/2022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91387-1276-48BF-A9DB-7745494243FF}" type="slidenum">
              <a:rPr lang="en-US" smtClean="0"/>
              <a:t>‹#›</a:t>
            </a:fld>
            <a:endParaRPr lang="en-US"/>
          </a:p>
        </p:txBody>
      </p:sp>
    </p:spTree>
    <p:extLst>
      <p:ext uri="{BB962C8B-B14F-4D97-AF65-F5344CB8AC3E}">
        <p14:creationId xmlns:p14="http://schemas.microsoft.com/office/powerpoint/2010/main" val="2671410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074AE-70CD-48ED-945E-A0E11A1BC6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782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074AE-70CD-48ED-945E-A0E11A1BC6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444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0DCBE-31AB-4129-B535-855F44E0E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630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890DCBE-31AB-4129-B535-855F44E0E0E3}" type="slidenum">
              <a:rPr lang="en-US" smtClean="0"/>
              <a:t>14</a:t>
            </a:fld>
            <a:endParaRPr lang="en-US"/>
          </a:p>
        </p:txBody>
      </p:sp>
    </p:spTree>
    <p:extLst>
      <p:ext uri="{BB962C8B-B14F-4D97-AF65-F5344CB8AC3E}">
        <p14:creationId xmlns:p14="http://schemas.microsoft.com/office/powerpoint/2010/main" val="2789354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5074AE-70CD-48ED-945E-A0E11A1BC6BB}" type="slidenum">
              <a:rPr lang="en-US" smtClean="0"/>
              <a:t>15</a:t>
            </a:fld>
            <a:endParaRPr lang="en-US"/>
          </a:p>
        </p:txBody>
      </p:sp>
    </p:spTree>
    <p:extLst>
      <p:ext uri="{BB962C8B-B14F-4D97-AF65-F5344CB8AC3E}">
        <p14:creationId xmlns:p14="http://schemas.microsoft.com/office/powerpoint/2010/main" val="1949105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5074AE-70CD-48ED-945E-A0E11A1BC6BB}" type="slidenum">
              <a:rPr lang="en-US" smtClean="0"/>
              <a:t>16</a:t>
            </a:fld>
            <a:endParaRPr lang="en-US"/>
          </a:p>
        </p:txBody>
      </p:sp>
    </p:spTree>
    <p:extLst>
      <p:ext uri="{BB962C8B-B14F-4D97-AF65-F5344CB8AC3E}">
        <p14:creationId xmlns:p14="http://schemas.microsoft.com/office/powerpoint/2010/main" val="1813606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5074AE-70CD-48ED-945E-A0E11A1BC6BB}" type="slidenum">
              <a:rPr lang="en-US" smtClean="0"/>
              <a:t>17</a:t>
            </a:fld>
            <a:endParaRPr lang="en-US"/>
          </a:p>
        </p:txBody>
      </p:sp>
    </p:spTree>
    <p:extLst>
      <p:ext uri="{BB962C8B-B14F-4D97-AF65-F5344CB8AC3E}">
        <p14:creationId xmlns:p14="http://schemas.microsoft.com/office/powerpoint/2010/main" val="843337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5074AE-70CD-48ED-945E-A0E11A1BC6BB}" type="slidenum">
              <a:rPr lang="en-US" smtClean="0"/>
              <a:t>18</a:t>
            </a:fld>
            <a:endParaRPr lang="en-US"/>
          </a:p>
        </p:txBody>
      </p:sp>
    </p:spTree>
    <p:extLst>
      <p:ext uri="{BB962C8B-B14F-4D97-AF65-F5344CB8AC3E}">
        <p14:creationId xmlns:p14="http://schemas.microsoft.com/office/powerpoint/2010/main" val="331867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5074AE-70CD-48ED-945E-A0E11A1BC6BB}" type="slidenum">
              <a:rPr lang="en-US" smtClean="0"/>
              <a:t>19</a:t>
            </a:fld>
            <a:endParaRPr lang="en-US"/>
          </a:p>
        </p:txBody>
      </p:sp>
    </p:spTree>
    <p:extLst>
      <p:ext uri="{BB962C8B-B14F-4D97-AF65-F5344CB8AC3E}">
        <p14:creationId xmlns:p14="http://schemas.microsoft.com/office/powerpoint/2010/main" val="2998804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5074AE-70CD-48ED-945E-A0E11A1BC6BB}" type="slidenum">
              <a:rPr lang="en-US" smtClean="0"/>
              <a:t>20</a:t>
            </a:fld>
            <a:endParaRPr lang="en-US"/>
          </a:p>
        </p:txBody>
      </p:sp>
    </p:spTree>
    <p:extLst>
      <p:ext uri="{BB962C8B-B14F-4D97-AF65-F5344CB8AC3E}">
        <p14:creationId xmlns:p14="http://schemas.microsoft.com/office/powerpoint/2010/main" val="6278179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5074AE-70CD-48ED-945E-A0E11A1BC6BB}" type="slidenum">
              <a:rPr lang="en-US" smtClean="0"/>
              <a:t>21</a:t>
            </a:fld>
            <a:endParaRPr lang="en-US"/>
          </a:p>
        </p:txBody>
      </p:sp>
    </p:spTree>
    <p:extLst>
      <p:ext uri="{BB962C8B-B14F-4D97-AF65-F5344CB8AC3E}">
        <p14:creationId xmlns:p14="http://schemas.microsoft.com/office/powerpoint/2010/main" val="204484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E9CBD27-D6FE-4E25-8944-C777FE3B93DA}" type="slidenum">
              <a:rPr lang="en-US" smtClean="0"/>
              <a:t>2</a:t>
            </a:fld>
            <a:endParaRPr lang="en-US"/>
          </a:p>
        </p:txBody>
      </p:sp>
    </p:spTree>
    <p:extLst>
      <p:ext uri="{BB962C8B-B14F-4D97-AF65-F5344CB8AC3E}">
        <p14:creationId xmlns:p14="http://schemas.microsoft.com/office/powerpoint/2010/main" val="1986829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890DCBE-31AB-4129-B535-855F44E0E0E3}" type="slidenum">
              <a:rPr lang="en-US" smtClean="0"/>
              <a:t>22</a:t>
            </a:fld>
            <a:endParaRPr lang="en-US"/>
          </a:p>
        </p:txBody>
      </p:sp>
    </p:spTree>
    <p:extLst>
      <p:ext uri="{BB962C8B-B14F-4D97-AF65-F5344CB8AC3E}">
        <p14:creationId xmlns:p14="http://schemas.microsoft.com/office/powerpoint/2010/main" val="321683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890DCBE-31AB-4129-B535-855F44E0E0E3}" type="slidenum">
              <a:rPr lang="en-US" smtClean="0"/>
              <a:t>31</a:t>
            </a:fld>
            <a:endParaRPr lang="en-US"/>
          </a:p>
        </p:txBody>
      </p:sp>
    </p:spTree>
    <p:extLst>
      <p:ext uri="{BB962C8B-B14F-4D97-AF65-F5344CB8AC3E}">
        <p14:creationId xmlns:p14="http://schemas.microsoft.com/office/powerpoint/2010/main" val="3910391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890DCBE-31AB-4129-B535-855F44E0E0E3}" type="slidenum">
              <a:rPr lang="en-US" smtClean="0"/>
              <a:t>36</a:t>
            </a:fld>
            <a:endParaRPr lang="en-US"/>
          </a:p>
        </p:txBody>
      </p:sp>
    </p:spTree>
    <p:extLst>
      <p:ext uri="{BB962C8B-B14F-4D97-AF65-F5344CB8AC3E}">
        <p14:creationId xmlns:p14="http://schemas.microsoft.com/office/powerpoint/2010/main" val="2789354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5074AE-70CD-48ED-945E-A0E11A1BC6B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6699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Jennifer</a:t>
            </a: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890DCBE-31AB-4129-B535-855F44E0E0E3}" type="slidenum">
              <a:rPr lang="en-US" smtClean="0"/>
              <a:t>4</a:t>
            </a:fld>
            <a:endParaRPr lang="en-US"/>
          </a:p>
        </p:txBody>
      </p:sp>
    </p:spTree>
    <p:extLst>
      <p:ext uri="{BB962C8B-B14F-4D97-AF65-F5344CB8AC3E}">
        <p14:creationId xmlns:p14="http://schemas.microsoft.com/office/powerpoint/2010/main" val="4168173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65074AE-70CD-48ED-945E-A0E11A1BC6BB}" type="slidenum">
              <a:rPr lang="en-US" smtClean="0"/>
              <a:t>5</a:t>
            </a:fld>
            <a:endParaRPr lang="en-US"/>
          </a:p>
        </p:txBody>
      </p:sp>
    </p:spTree>
    <p:extLst>
      <p:ext uri="{BB962C8B-B14F-4D97-AF65-F5344CB8AC3E}">
        <p14:creationId xmlns:p14="http://schemas.microsoft.com/office/powerpoint/2010/main" val="1643444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7</a:t>
            </a:fld>
            <a:endParaRPr lang="en-US"/>
          </a:p>
        </p:txBody>
      </p:sp>
    </p:spTree>
    <p:extLst>
      <p:ext uri="{BB962C8B-B14F-4D97-AF65-F5344CB8AC3E}">
        <p14:creationId xmlns:p14="http://schemas.microsoft.com/office/powerpoint/2010/main" val="55629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8</a:t>
            </a:fld>
            <a:endParaRPr lang="en-US"/>
          </a:p>
        </p:txBody>
      </p:sp>
    </p:spTree>
    <p:extLst>
      <p:ext uri="{BB962C8B-B14F-4D97-AF65-F5344CB8AC3E}">
        <p14:creationId xmlns:p14="http://schemas.microsoft.com/office/powerpoint/2010/main" val="2769179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9</a:t>
            </a:fld>
            <a:endParaRPr lang="en-US"/>
          </a:p>
        </p:txBody>
      </p:sp>
    </p:spTree>
    <p:extLst>
      <p:ext uri="{BB962C8B-B14F-4D97-AF65-F5344CB8AC3E}">
        <p14:creationId xmlns:p14="http://schemas.microsoft.com/office/powerpoint/2010/main" val="3514478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Advanced Research Project Agency – Health Act</a:t>
            </a:r>
            <a:r>
              <a:rPr lang="en-US"/>
              <a:t> </a:t>
            </a:r>
          </a:p>
          <a:p>
            <a:pPr marL="171450" indent="-171450">
              <a:buFont typeface="Arial"/>
              <a:buChar char="•"/>
            </a:pPr>
            <a:r>
              <a:rPr lang="en-US"/>
              <a:t>Introduced by Rep. Eshoo, Chair of the Health Subcommittee </a:t>
            </a:r>
            <a:endParaRPr lang="en-US">
              <a:cs typeface="Calibri"/>
            </a:endParaRPr>
          </a:p>
          <a:p>
            <a:pPr marL="171450" indent="-171450">
              <a:buFont typeface="Arial"/>
              <a:buChar char="•"/>
            </a:pPr>
            <a:r>
              <a:rPr lang="en-US"/>
              <a:t>Establishes ARPA-H within HHS to accelerate innovation in health and medicine by investing in high-risk, high-reward research projects </a:t>
            </a:r>
            <a:endParaRPr lang="en-US">
              <a:cs typeface="Calibri"/>
            </a:endParaRPr>
          </a:p>
          <a:p>
            <a:pPr marL="171450" indent="-171450">
              <a:buFont typeface="Arial"/>
              <a:buChar char="•"/>
            </a:pPr>
            <a:r>
              <a:rPr lang="en-US"/>
              <a:t>Does not mention specific research priorities, but drafted broadly enough for agency to support research in broad platform technologies (e.g. cell and gene therapies), licensable production capabilities (e.g. rapid vaccine manufacturing "hot base"), as well as health disparities </a:t>
            </a:r>
            <a:endParaRPr lang="en-US">
              <a:cs typeface="Calibri"/>
            </a:endParaRPr>
          </a:p>
          <a:p>
            <a:pPr marL="171450" indent="-171450">
              <a:buFont typeface="Arial"/>
              <a:buChar char="•"/>
            </a:pPr>
            <a:r>
              <a:rPr lang="en-US"/>
              <a:t>Omnibus spending bill authorized $1 billion for ARPA-H, but Congress has yet to establish it. This was a key component of the BBBA, but with that package stalled lawmakers are considering creating the agency as part of UFA or the 21st Century Cures 2.0 Act</a:t>
            </a:r>
            <a:endParaRPr lang="en-US">
              <a:cs typeface="Calibri"/>
            </a:endParaRPr>
          </a:p>
          <a:p>
            <a:endParaRPr lang="en-US">
              <a:cs typeface="Calibri"/>
            </a:endParaRPr>
          </a:p>
          <a:p>
            <a:pPr marL="342900" lvl="1" indent="-171450">
              <a:buFont typeface="Arial"/>
              <a:buChar char="•"/>
            </a:pPr>
            <a:endParaRPr lang="en-US">
              <a:cs typeface="Calibri"/>
            </a:endParaRPr>
          </a:p>
          <a:p>
            <a:pPr marL="342900" lvl="1" indent="-171450">
              <a:buFont typeface="Arial"/>
              <a:buChar char="•"/>
            </a:pPr>
            <a:endParaRPr lang="en-US">
              <a:cs typeface="Calibri"/>
            </a:endParaRPr>
          </a:p>
          <a:p>
            <a:pPr marL="342900" lvl="1" indent="-171450">
              <a:buFont typeface="Arial"/>
              <a:buChar char="•"/>
            </a:pPr>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E890DCBE-31AB-4129-B535-855F44E0E0E3}" type="slidenum">
              <a:rPr lang="en-US" smtClean="0"/>
              <a:t>10</a:t>
            </a:fld>
            <a:endParaRPr lang="en-US"/>
          </a:p>
        </p:txBody>
      </p:sp>
    </p:spTree>
    <p:extLst>
      <p:ext uri="{BB962C8B-B14F-4D97-AF65-F5344CB8AC3E}">
        <p14:creationId xmlns:p14="http://schemas.microsoft.com/office/powerpoint/2010/main" val="2789306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73C47-4870-405C-8EBE-CA22B7306B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1B0FB6-0C1E-4F84-A9EB-4C535A7847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823C21-A013-42BA-BA51-7F93D5C70340}"/>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5" name="Footer Placeholder 4">
            <a:extLst>
              <a:ext uri="{FF2B5EF4-FFF2-40B4-BE49-F238E27FC236}">
                <a16:creationId xmlns:a16="http://schemas.microsoft.com/office/drawing/2014/main" id="{07A745C0-C4F0-48E4-A5E2-809D5FE96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BF7DD-4D7A-4B5C-B836-8F69BC654FC5}"/>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382925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78C41-A217-450A-B1F1-9F34C14C8D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6D8D87-9319-4032-AC00-7D3B4F63E9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C0930-8D68-49F2-A784-B1E7A62F0C0F}"/>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5" name="Footer Placeholder 4">
            <a:extLst>
              <a:ext uri="{FF2B5EF4-FFF2-40B4-BE49-F238E27FC236}">
                <a16:creationId xmlns:a16="http://schemas.microsoft.com/office/drawing/2014/main" id="{0DE9CE3D-267D-45C4-AA46-0604837734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D4F3D-F0B6-461D-9BAF-C22EA6B23FA2}"/>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3266092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441F98-0731-4450-AEB2-6A451AE7E6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48FDE4-84A1-40A1-BAB1-CD6D1F0AB4D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9791F-5E5C-4953-AFF0-13533BAF4E09}"/>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5" name="Footer Placeholder 4">
            <a:extLst>
              <a:ext uri="{FF2B5EF4-FFF2-40B4-BE49-F238E27FC236}">
                <a16:creationId xmlns:a16="http://schemas.microsoft.com/office/drawing/2014/main" id="{6451300F-6459-48F0-9FA4-4F37BFA005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4210BB-B01E-4C1B-8232-58FBB2324A4B}"/>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4227951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One-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5738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Faculty 2 wPhoto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F749AB-039A-9348-9B5F-EB7BC1B9ABC1}"/>
              </a:ext>
            </a:extLst>
          </p:cNvPr>
          <p:cNvSpPr/>
          <p:nvPr userDrawn="1"/>
        </p:nvSpPr>
        <p:spPr>
          <a:xfrm>
            <a:off x="0" y="1590805"/>
            <a:ext cx="12192000" cy="5267195"/>
          </a:xfrm>
          <a:prstGeom prst="rect">
            <a:avLst/>
          </a:prstGeom>
          <a:solidFill>
            <a:srgbClr val="00205B"/>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2F9528F7-C03B-4028-85E0-07CB8FCBBEE5}"/>
              </a:ext>
            </a:extLst>
          </p:cNvPr>
          <p:cNvSpPr>
            <a:spLocks noGrp="1"/>
          </p:cNvSpPr>
          <p:nvPr>
            <p:ph type="body" sz="quarter" idx="10" hasCustomPrompt="1"/>
          </p:nvPr>
        </p:nvSpPr>
        <p:spPr>
          <a:xfrm>
            <a:off x="2470601" y="4850231"/>
            <a:ext cx="2715217" cy="573655"/>
          </a:xfrm>
          <a:prstGeom prst="rect">
            <a:avLst/>
          </a:prstGeom>
        </p:spPr>
        <p:txBody>
          <a:bodyPr anchor="t" anchorCtr="1"/>
          <a:lstStyle>
            <a:lvl1pPr marL="0" indent="0" algn="ctr">
              <a:buNone/>
              <a:defRPr sz="1800" b="1" baseline="0">
                <a:solidFill>
                  <a:schemeClr val="bg1"/>
                </a:solidFill>
              </a:defRPr>
            </a:lvl1pPr>
          </a:lstStyle>
          <a:p>
            <a:pPr lvl="0"/>
            <a:r>
              <a:rPr lang="en-US"/>
              <a:t>Name, Credentials </a:t>
            </a:r>
          </a:p>
        </p:txBody>
      </p:sp>
      <p:sp>
        <p:nvSpPr>
          <p:cNvPr id="11" name="Text Placeholder 4">
            <a:extLst>
              <a:ext uri="{FF2B5EF4-FFF2-40B4-BE49-F238E27FC236}">
                <a16:creationId xmlns:a16="http://schemas.microsoft.com/office/drawing/2014/main" id="{B6E53C02-7FF9-4F5A-ADD0-6D195837F216}"/>
              </a:ext>
            </a:extLst>
          </p:cNvPr>
          <p:cNvSpPr>
            <a:spLocks noGrp="1"/>
          </p:cNvSpPr>
          <p:nvPr>
            <p:ph type="body" sz="quarter" idx="11" hasCustomPrompt="1"/>
          </p:nvPr>
        </p:nvSpPr>
        <p:spPr>
          <a:xfrm>
            <a:off x="2470601" y="5531371"/>
            <a:ext cx="2715217" cy="905144"/>
          </a:xfrm>
          <a:prstGeom prst="rect">
            <a:avLst/>
          </a:prstGeom>
        </p:spPr>
        <p:txBody>
          <a:bodyPr anchor="t" anchorCtr="1"/>
          <a:lstStyle>
            <a:lvl1pPr marL="0" indent="0" algn="ctr">
              <a:lnSpc>
                <a:spcPct val="100000"/>
              </a:lnSpc>
              <a:spcBef>
                <a:spcPts val="0"/>
              </a:spcBef>
              <a:buNone/>
              <a:defRPr sz="1600" baseline="0">
                <a:solidFill>
                  <a:schemeClr val="bg1"/>
                </a:solidFill>
              </a:defRPr>
            </a:lvl1pPr>
          </a:lstStyle>
          <a:p>
            <a:pPr lvl="0"/>
            <a:r>
              <a:rPr lang="en-US"/>
              <a:t>Title</a:t>
            </a:r>
          </a:p>
          <a:p>
            <a:pPr lvl="0"/>
            <a:r>
              <a:rPr lang="en-US"/>
              <a:t>Organization</a:t>
            </a:r>
          </a:p>
        </p:txBody>
      </p:sp>
      <p:sp>
        <p:nvSpPr>
          <p:cNvPr id="3" name="Picture Placeholder 2">
            <a:extLst>
              <a:ext uri="{FF2B5EF4-FFF2-40B4-BE49-F238E27FC236}">
                <a16:creationId xmlns:a16="http://schemas.microsoft.com/office/drawing/2014/main" id="{FCFA78CF-75C9-40A3-B5C5-3785D89547B5}"/>
              </a:ext>
            </a:extLst>
          </p:cNvPr>
          <p:cNvSpPr>
            <a:spLocks noGrp="1"/>
          </p:cNvSpPr>
          <p:nvPr>
            <p:ph type="pic" sz="quarter" idx="12"/>
          </p:nvPr>
        </p:nvSpPr>
        <p:spPr>
          <a:xfrm>
            <a:off x="2463255" y="1926506"/>
            <a:ext cx="2722563" cy="2720975"/>
          </a:xfrm>
          <a:prstGeom prst="rect">
            <a:avLst/>
          </a:prstGeom>
        </p:spPr>
        <p:txBody>
          <a:bodyPr/>
          <a:lstStyle>
            <a:lvl1pPr>
              <a:defRPr>
                <a:solidFill>
                  <a:schemeClr val="bg1"/>
                </a:solidFill>
              </a:defRPr>
            </a:lvl1pPr>
          </a:lstStyle>
          <a:p>
            <a:endParaRPr lang="en-US"/>
          </a:p>
        </p:txBody>
      </p:sp>
      <p:sp>
        <p:nvSpPr>
          <p:cNvPr id="13" name="Picture Placeholder 2">
            <a:extLst>
              <a:ext uri="{FF2B5EF4-FFF2-40B4-BE49-F238E27FC236}">
                <a16:creationId xmlns:a16="http://schemas.microsoft.com/office/drawing/2014/main" id="{6B9EBC77-77FF-BF4C-A0CD-B497B836069D}"/>
              </a:ext>
            </a:extLst>
          </p:cNvPr>
          <p:cNvSpPr>
            <a:spLocks noGrp="1"/>
          </p:cNvSpPr>
          <p:nvPr>
            <p:ph type="pic" sz="quarter" idx="15"/>
          </p:nvPr>
        </p:nvSpPr>
        <p:spPr>
          <a:xfrm>
            <a:off x="6784487" y="1920410"/>
            <a:ext cx="2722563" cy="2720975"/>
          </a:xfrm>
          <a:prstGeom prst="rect">
            <a:avLst/>
          </a:prstGeom>
        </p:spPr>
        <p:txBody>
          <a:bodyPr/>
          <a:lstStyle>
            <a:lvl1pPr>
              <a:defRPr>
                <a:solidFill>
                  <a:schemeClr val="bg1"/>
                </a:solidFill>
              </a:defRPr>
            </a:lvl1pPr>
          </a:lstStyle>
          <a:p>
            <a:endParaRPr lang="en-US"/>
          </a:p>
        </p:txBody>
      </p:sp>
      <p:sp>
        <p:nvSpPr>
          <p:cNvPr id="4" name="Title Placeholder 1">
            <a:extLst>
              <a:ext uri="{FF2B5EF4-FFF2-40B4-BE49-F238E27FC236}">
                <a16:creationId xmlns:a16="http://schemas.microsoft.com/office/drawing/2014/main" id="{232DE315-40CE-FB43-A72D-EB6DB941714F}"/>
              </a:ext>
            </a:extLst>
          </p:cNvPr>
          <p:cNvSpPr>
            <a:spLocks noGrp="1"/>
          </p:cNvSpPr>
          <p:nvPr>
            <p:ph type="title" hasCustomPrompt="1"/>
          </p:nvPr>
        </p:nvSpPr>
        <p:spPr>
          <a:xfrm>
            <a:off x="641805" y="708336"/>
            <a:ext cx="8840949" cy="581698"/>
          </a:xfrm>
          <a:prstGeom prst="rect">
            <a:avLst/>
          </a:prstGeom>
        </p:spPr>
        <p:txBody>
          <a:bodyPr vert="horz" lIns="0" tIns="0" rIns="0" bIns="0" rtlCol="0" anchor="t" anchorCtr="0">
            <a:noAutofit/>
          </a:bodyPr>
          <a:lstStyle>
            <a:lvl1pPr>
              <a:defRPr sz="4200" b="1">
                <a:solidFill>
                  <a:srgbClr val="00205B"/>
                </a:solidFill>
                <a:latin typeface="+mj-lt"/>
              </a:defRPr>
            </a:lvl1pPr>
          </a:lstStyle>
          <a:p>
            <a:r>
              <a:rPr lang="en-US"/>
              <a:t>Faculty</a:t>
            </a:r>
          </a:p>
        </p:txBody>
      </p:sp>
      <p:sp>
        <p:nvSpPr>
          <p:cNvPr id="12" name="Text Placeholder 2">
            <a:extLst>
              <a:ext uri="{FF2B5EF4-FFF2-40B4-BE49-F238E27FC236}">
                <a16:creationId xmlns:a16="http://schemas.microsoft.com/office/drawing/2014/main" id="{1E8AC607-786E-B243-ACB6-20B3B9733D23}"/>
              </a:ext>
            </a:extLst>
          </p:cNvPr>
          <p:cNvSpPr>
            <a:spLocks noGrp="1"/>
          </p:cNvSpPr>
          <p:nvPr>
            <p:ph type="body" sz="quarter" idx="17" hasCustomPrompt="1"/>
          </p:nvPr>
        </p:nvSpPr>
        <p:spPr>
          <a:xfrm>
            <a:off x="6784487" y="4850231"/>
            <a:ext cx="2715217" cy="573655"/>
          </a:xfrm>
          <a:prstGeom prst="rect">
            <a:avLst/>
          </a:prstGeom>
        </p:spPr>
        <p:txBody>
          <a:bodyPr anchor="t" anchorCtr="1"/>
          <a:lstStyle>
            <a:lvl1pPr marL="0" indent="0" algn="ctr">
              <a:buNone/>
              <a:defRPr sz="1800" b="1" baseline="0">
                <a:solidFill>
                  <a:schemeClr val="bg1"/>
                </a:solidFill>
              </a:defRPr>
            </a:lvl1pPr>
          </a:lstStyle>
          <a:p>
            <a:pPr lvl="0"/>
            <a:r>
              <a:rPr lang="en-US"/>
              <a:t>Name, Credentials </a:t>
            </a:r>
          </a:p>
        </p:txBody>
      </p:sp>
      <p:sp>
        <p:nvSpPr>
          <p:cNvPr id="16" name="Text Placeholder 4">
            <a:extLst>
              <a:ext uri="{FF2B5EF4-FFF2-40B4-BE49-F238E27FC236}">
                <a16:creationId xmlns:a16="http://schemas.microsoft.com/office/drawing/2014/main" id="{09AE3D15-494E-344A-B625-65565295142E}"/>
              </a:ext>
            </a:extLst>
          </p:cNvPr>
          <p:cNvSpPr>
            <a:spLocks noGrp="1"/>
          </p:cNvSpPr>
          <p:nvPr>
            <p:ph type="body" sz="quarter" idx="18" hasCustomPrompt="1"/>
          </p:nvPr>
        </p:nvSpPr>
        <p:spPr>
          <a:xfrm>
            <a:off x="6784487" y="5531371"/>
            <a:ext cx="2715217" cy="905144"/>
          </a:xfrm>
          <a:prstGeom prst="rect">
            <a:avLst/>
          </a:prstGeom>
        </p:spPr>
        <p:txBody>
          <a:bodyPr anchor="t" anchorCtr="1"/>
          <a:lstStyle>
            <a:lvl1pPr marL="0" indent="0" algn="ctr">
              <a:lnSpc>
                <a:spcPct val="100000"/>
              </a:lnSpc>
              <a:spcBef>
                <a:spcPts val="0"/>
              </a:spcBef>
              <a:buNone/>
              <a:defRPr sz="1600" baseline="0">
                <a:solidFill>
                  <a:schemeClr val="bg1"/>
                </a:solidFill>
              </a:defRPr>
            </a:lvl1pPr>
          </a:lstStyle>
          <a:p>
            <a:pPr lvl="0"/>
            <a:r>
              <a:rPr lang="en-US"/>
              <a:t>Title</a:t>
            </a:r>
          </a:p>
          <a:p>
            <a:pPr lvl="0"/>
            <a:r>
              <a:rPr lang="en-US"/>
              <a:t>Organization</a:t>
            </a:r>
          </a:p>
        </p:txBody>
      </p:sp>
      <p:pic>
        <p:nvPicPr>
          <p:cNvPr id="15" name="Picture 14">
            <a:extLst>
              <a:ext uri="{FF2B5EF4-FFF2-40B4-BE49-F238E27FC236}">
                <a16:creationId xmlns:a16="http://schemas.microsoft.com/office/drawing/2014/main" id="{45DD7ED9-3D28-A149-8B94-BE2D9D777F73}"/>
              </a:ext>
            </a:extLst>
          </p:cNvPr>
          <p:cNvPicPr>
            <a:picLocks noChangeAspect="1"/>
          </p:cNvPicPr>
          <p:nvPr userDrawn="1"/>
        </p:nvPicPr>
        <p:blipFill>
          <a:blip r:embed="rId2"/>
          <a:stretch>
            <a:fillRect/>
          </a:stretch>
        </p:blipFill>
        <p:spPr>
          <a:xfrm>
            <a:off x="9789318" y="253173"/>
            <a:ext cx="2123123" cy="656636"/>
          </a:xfrm>
          <a:prstGeom prst="rect">
            <a:avLst/>
          </a:prstGeom>
        </p:spPr>
      </p:pic>
    </p:spTree>
    <p:extLst>
      <p:ext uri="{BB962C8B-B14F-4D97-AF65-F5344CB8AC3E}">
        <p14:creationId xmlns:p14="http://schemas.microsoft.com/office/powerpoint/2010/main" val="2424626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genda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DEA535-A6B2-314B-A2A3-D33299E4F7B1}"/>
              </a:ext>
            </a:extLst>
          </p:cNvPr>
          <p:cNvPicPr>
            <a:picLocks noChangeAspect="1"/>
          </p:cNvPicPr>
          <p:nvPr userDrawn="1"/>
        </p:nvPicPr>
        <p:blipFill>
          <a:blip r:embed="rId2"/>
          <a:stretch>
            <a:fillRect/>
          </a:stretch>
        </p:blipFill>
        <p:spPr>
          <a:xfrm>
            <a:off x="-1860987" y="1820186"/>
            <a:ext cx="6949440" cy="6949440"/>
          </a:xfrm>
          <a:prstGeom prst="rect">
            <a:avLst/>
          </a:prstGeom>
        </p:spPr>
      </p:pic>
      <p:sp>
        <p:nvSpPr>
          <p:cNvPr id="5" name="Text Placeholder 4">
            <a:extLst>
              <a:ext uri="{FF2B5EF4-FFF2-40B4-BE49-F238E27FC236}">
                <a16:creationId xmlns:a16="http://schemas.microsoft.com/office/drawing/2014/main" id="{C86B4846-8895-4E10-9A2C-3A2D01987134}"/>
              </a:ext>
            </a:extLst>
          </p:cNvPr>
          <p:cNvSpPr>
            <a:spLocks noGrp="1"/>
          </p:cNvSpPr>
          <p:nvPr>
            <p:ph type="body" sz="quarter" idx="10" hasCustomPrompt="1"/>
          </p:nvPr>
        </p:nvSpPr>
        <p:spPr>
          <a:xfrm>
            <a:off x="4486275" y="2919412"/>
            <a:ext cx="7429499" cy="1019175"/>
          </a:xfrm>
          <a:prstGeom prst="rect">
            <a:avLst/>
          </a:prstGeom>
        </p:spPr>
        <p:txBody>
          <a:bodyPr/>
          <a:lstStyle>
            <a:lvl1pPr marL="0" indent="0" algn="l">
              <a:buNone/>
              <a:defRPr sz="7200" b="1">
                <a:latin typeface="+mj-lt"/>
              </a:defRPr>
            </a:lvl1pPr>
          </a:lstStyle>
          <a:p>
            <a:pPr lvl="0"/>
            <a:r>
              <a:rPr lang="en-US"/>
              <a:t>Agenda Item</a:t>
            </a:r>
          </a:p>
        </p:txBody>
      </p:sp>
    </p:spTree>
    <p:extLst>
      <p:ext uri="{BB962C8B-B14F-4D97-AF65-F5344CB8AC3E}">
        <p14:creationId xmlns:p14="http://schemas.microsoft.com/office/powerpoint/2010/main" val="123072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93261-EA92-D942-B897-06D8EB74C7D0}"/>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Content Placeholder 3">
            <a:extLst>
              <a:ext uri="{FF2B5EF4-FFF2-40B4-BE49-F238E27FC236}">
                <a16:creationId xmlns:a16="http://schemas.microsoft.com/office/drawing/2014/main" id="{9A2DFE24-1530-4A34-BC56-8B5A7D86569A}"/>
              </a:ext>
            </a:extLst>
          </p:cNvPr>
          <p:cNvSpPr>
            <a:spLocks noGrp="1"/>
          </p:cNvSpPr>
          <p:nvPr>
            <p:ph sz="half" idx="2"/>
          </p:nvPr>
        </p:nvSpPr>
        <p:spPr>
          <a:xfrm>
            <a:off x="612774" y="1604512"/>
            <a:ext cx="11008044" cy="4567687"/>
          </a:xfrm>
          <a:prstGeom prst="rect">
            <a:avLst/>
          </a:prstGeom>
        </p:spPr>
        <p:txBody>
          <a:bodyPr/>
          <a:lstStyle>
            <a:lvl1pPr marL="228600" indent="-228600" algn="l" defTabSz="914400" rtl="0" eaLnBrk="1" latinLnBrk="0" hangingPunct="1">
              <a:lnSpc>
                <a:spcPct val="90000"/>
              </a:lnSpc>
              <a:buClr>
                <a:srgbClr val="93C90E"/>
              </a:buClr>
              <a:buFont typeface="Arial" panose="020B0604020202020204" pitchFamily="34" charset="0"/>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93C90E"/>
              </a:buClr>
              <a:buFont typeface="Arial" panose="020B0604020202020204" pitchFamily="34" charset="0"/>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93C90E"/>
              </a:buClr>
              <a:buFont typeface="Arial" panose="020B0604020202020204" pitchFamily="34" charset="0"/>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9A344E7-AEE7-6048-9314-21115FD153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82" cy="365760"/>
          </a:xfrm>
          <a:prstGeom prst="rect">
            <a:avLst/>
          </a:prstGeom>
        </p:spPr>
      </p:pic>
      <p:sp>
        <p:nvSpPr>
          <p:cNvPr id="9" name="Title Placeholder 1">
            <a:extLst>
              <a:ext uri="{FF2B5EF4-FFF2-40B4-BE49-F238E27FC236}">
                <a16:creationId xmlns:a16="http://schemas.microsoft.com/office/drawing/2014/main" id="{4A128445-BFFF-2D43-B960-2C5FBB4A171A}"/>
              </a:ext>
            </a:extLst>
          </p:cNvPr>
          <p:cNvSpPr>
            <a:spLocks noGrp="1"/>
          </p:cNvSpPr>
          <p:nvPr>
            <p:ph type="title" hasCustomPrompt="1"/>
          </p:nvPr>
        </p:nvSpPr>
        <p:spPr>
          <a:xfrm>
            <a:off x="640080" y="640080"/>
            <a:ext cx="8840949" cy="581698"/>
          </a:xfrm>
          <a:prstGeom prst="rect">
            <a:avLst/>
          </a:prstGeom>
        </p:spPr>
        <p:txBody>
          <a:bodyPr vert="horz" lIns="0" tIns="0" rIns="0" bIns="0" rtlCol="0" anchor="t" anchorCtr="0">
            <a:noAutofit/>
          </a:bodyPr>
          <a:lstStyle>
            <a:lvl1pPr>
              <a:defRPr sz="4200" b="1">
                <a:solidFill>
                  <a:schemeClr val="bg1"/>
                </a:solidFill>
                <a:latin typeface="+mj-lt"/>
              </a:defRPr>
            </a:lvl1pPr>
          </a:lstStyle>
          <a:p>
            <a:r>
              <a:rPr lang="en-US"/>
              <a:t>Heading</a:t>
            </a:r>
          </a:p>
        </p:txBody>
      </p:sp>
    </p:spTree>
    <p:extLst>
      <p:ext uri="{BB962C8B-B14F-4D97-AF65-F5344CB8AC3E}">
        <p14:creationId xmlns:p14="http://schemas.microsoft.com/office/powerpoint/2010/main" val="1271318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Titl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622932-A547-6148-BD33-FC2C54CC8C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8952" cy="6863435"/>
          </a:xfrm>
          <a:prstGeom prst="rect">
            <a:avLst/>
          </a:prstGeom>
        </p:spPr>
      </p:pic>
    </p:spTree>
    <p:extLst>
      <p:ext uri="{BB962C8B-B14F-4D97-AF65-F5344CB8AC3E}">
        <p14:creationId xmlns:p14="http://schemas.microsoft.com/office/powerpoint/2010/main" val="12088723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Text Placeholder 6">
            <a:extLst>
              <a:ext uri="{FF2B5EF4-FFF2-40B4-BE49-F238E27FC236}">
                <a16:creationId xmlns:a16="http://schemas.microsoft.com/office/drawing/2014/main" id="{532085F4-02AD-F24F-8C60-92789BA128F9}"/>
              </a:ext>
            </a:extLst>
          </p:cNvPr>
          <p:cNvSpPr>
            <a:spLocks noGrp="1"/>
          </p:cNvSpPr>
          <p:nvPr>
            <p:ph type="body" sz="quarter" idx="12" hasCustomPrompt="1"/>
          </p:nvPr>
        </p:nvSpPr>
        <p:spPr>
          <a:xfrm>
            <a:off x="0" y="2963053"/>
            <a:ext cx="12188952" cy="931893"/>
          </a:xfrm>
          <a:prstGeom prst="rect">
            <a:avLst/>
          </a:prstGeom>
        </p:spPr>
        <p:txBody>
          <a:bodyPr/>
          <a:lstStyle>
            <a:lvl1pPr marL="0" indent="0" algn="ctr">
              <a:buNone/>
              <a:defRPr sz="7200" b="1">
                <a:solidFill>
                  <a:schemeClr val="bg1"/>
                </a:solidFill>
                <a:latin typeface="+mj-lt"/>
              </a:defRPr>
            </a:lvl1pPr>
          </a:lstStyle>
          <a:p>
            <a:pPr lvl="0"/>
            <a:r>
              <a:rPr lang="en-US"/>
              <a:t>Transition</a:t>
            </a:r>
          </a:p>
        </p:txBody>
      </p:sp>
      <p:pic>
        <p:nvPicPr>
          <p:cNvPr id="5" name="Picture 4">
            <a:extLst>
              <a:ext uri="{FF2B5EF4-FFF2-40B4-BE49-F238E27FC236}">
                <a16:creationId xmlns:a16="http://schemas.microsoft.com/office/drawing/2014/main" id="{C5FFB8B6-E903-254A-A81C-04E112E875D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45" b="33039"/>
          <a:stretch/>
        </p:blipFill>
        <p:spPr>
          <a:xfrm>
            <a:off x="0" y="3024501"/>
            <a:ext cx="4212003" cy="3833500"/>
          </a:xfrm>
          <a:prstGeom prst="rect">
            <a:avLst/>
          </a:prstGeom>
        </p:spPr>
      </p:pic>
    </p:spTree>
    <p:extLst>
      <p:ext uri="{BB962C8B-B14F-4D97-AF65-F5344CB8AC3E}">
        <p14:creationId xmlns:p14="http://schemas.microsoft.com/office/powerpoint/2010/main" val="26952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265198-CAC6-D642-AAA3-BCE33B3B8C93}"/>
              </a:ext>
            </a:extLst>
          </p:cNvPr>
          <p:cNvSpPr/>
          <p:nvPr userDrawn="1"/>
        </p:nvSpPr>
        <p:spPr>
          <a:xfrm>
            <a:off x="3048" y="1737360"/>
            <a:ext cx="12188952" cy="33832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BCA1ADAF-C2E4-A14D-86D8-16100CC830E8}"/>
              </a:ext>
            </a:extLst>
          </p:cNvPr>
          <p:cNvSpPr>
            <a:spLocks noGrp="1"/>
          </p:cNvSpPr>
          <p:nvPr>
            <p:ph type="body" sz="quarter" idx="12" hasCustomPrompt="1"/>
          </p:nvPr>
        </p:nvSpPr>
        <p:spPr>
          <a:xfrm>
            <a:off x="0" y="2963053"/>
            <a:ext cx="12188952" cy="931893"/>
          </a:xfrm>
          <a:prstGeom prst="rect">
            <a:avLst/>
          </a:prstGeom>
        </p:spPr>
        <p:txBody>
          <a:bodyPr/>
          <a:lstStyle>
            <a:lvl1pPr marL="0" indent="0" algn="ctr">
              <a:buNone/>
              <a:defRPr sz="7200" b="1">
                <a:solidFill>
                  <a:schemeClr val="bg1"/>
                </a:solidFill>
                <a:latin typeface="+mj-lt"/>
              </a:defRPr>
            </a:lvl1pPr>
          </a:lstStyle>
          <a:p>
            <a:pPr lvl="0"/>
            <a:r>
              <a:rPr lang="en-US"/>
              <a:t>Section Head</a:t>
            </a:r>
          </a:p>
        </p:txBody>
      </p:sp>
      <p:pic>
        <p:nvPicPr>
          <p:cNvPr id="4" name="Picture 3">
            <a:extLst>
              <a:ext uri="{FF2B5EF4-FFF2-40B4-BE49-F238E27FC236}">
                <a16:creationId xmlns:a16="http://schemas.microsoft.com/office/drawing/2014/main" id="{EDADE445-12BE-40E8-9324-4937BA74CD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78" cy="365760"/>
          </a:xfrm>
          <a:prstGeom prst="rect">
            <a:avLst/>
          </a:prstGeom>
        </p:spPr>
      </p:pic>
    </p:spTree>
    <p:extLst>
      <p:ext uri="{BB962C8B-B14F-4D97-AF65-F5344CB8AC3E}">
        <p14:creationId xmlns:p14="http://schemas.microsoft.com/office/powerpoint/2010/main" val="4285374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93261-EA92-D942-B897-06D8EB74C7D0}"/>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8" name="Content Placeholder 3">
            <a:extLst>
              <a:ext uri="{FF2B5EF4-FFF2-40B4-BE49-F238E27FC236}">
                <a16:creationId xmlns:a16="http://schemas.microsoft.com/office/drawing/2014/main" id="{9A2DFE24-1530-4A34-BC56-8B5A7D86569A}"/>
              </a:ext>
            </a:extLst>
          </p:cNvPr>
          <p:cNvSpPr>
            <a:spLocks noGrp="1"/>
          </p:cNvSpPr>
          <p:nvPr>
            <p:ph sz="half" idx="2"/>
          </p:nvPr>
        </p:nvSpPr>
        <p:spPr>
          <a:xfrm>
            <a:off x="612774" y="1604512"/>
            <a:ext cx="11008044" cy="4567687"/>
          </a:xfrm>
          <a:prstGeom prst="rect">
            <a:avLst/>
          </a:prstGeom>
        </p:spPr>
        <p:txBody>
          <a:bodyPr/>
          <a:lstStyle>
            <a:lvl1pPr marL="228600" indent="-228600" algn="l" defTabSz="914400" rtl="0" eaLnBrk="1" latinLnBrk="0" hangingPunct="1">
              <a:lnSpc>
                <a:spcPct val="90000"/>
              </a:lnSpc>
              <a:buClr>
                <a:srgbClr val="93C90E"/>
              </a:buClr>
              <a:buFont typeface="Arial" panose="020B0604020202020204" pitchFamily="34" charset="0"/>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93C90E"/>
              </a:buClr>
              <a:buFont typeface="Arial" panose="020B0604020202020204" pitchFamily="34" charset="0"/>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93C90E"/>
              </a:buClr>
              <a:buFont typeface="Arial" panose="020B0604020202020204" pitchFamily="34" charset="0"/>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9A344E7-AEE7-6048-9314-21115FD153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82" cy="365760"/>
          </a:xfrm>
          <a:prstGeom prst="rect">
            <a:avLst/>
          </a:prstGeom>
        </p:spPr>
      </p:pic>
      <p:sp>
        <p:nvSpPr>
          <p:cNvPr id="9" name="Title Placeholder 1">
            <a:extLst>
              <a:ext uri="{FF2B5EF4-FFF2-40B4-BE49-F238E27FC236}">
                <a16:creationId xmlns:a16="http://schemas.microsoft.com/office/drawing/2014/main" id="{4A128445-BFFF-2D43-B960-2C5FBB4A171A}"/>
              </a:ext>
            </a:extLst>
          </p:cNvPr>
          <p:cNvSpPr>
            <a:spLocks noGrp="1"/>
          </p:cNvSpPr>
          <p:nvPr>
            <p:ph type="title" hasCustomPrompt="1"/>
          </p:nvPr>
        </p:nvSpPr>
        <p:spPr>
          <a:xfrm>
            <a:off x="640080" y="640080"/>
            <a:ext cx="8840949" cy="581698"/>
          </a:xfrm>
          <a:prstGeom prst="rect">
            <a:avLst/>
          </a:prstGeom>
        </p:spPr>
        <p:txBody>
          <a:bodyPr vert="horz" lIns="0" tIns="0" rIns="0" bIns="0" rtlCol="0" anchor="t" anchorCtr="0">
            <a:noAutofit/>
          </a:bodyPr>
          <a:lstStyle>
            <a:lvl1pPr>
              <a:defRPr sz="4200" b="1">
                <a:solidFill>
                  <a:schemeClr val="bg1"/>
                </a:solidFill>
                <a:latin typeface="+mj-lt"/>
              </a:defRPr>
            </a:lvl1pPr>
          </a:lstStyle>
          <a:p>
            <a:r>
              <a:rPr lang="en-US"/>
              <a:t>Heading</a:t>
            </a:r>
          </a:p>
        </p:txBody>
      </p:sp>
    </p:spTree>
    <p:extLst>
      <p:ext uri="{BB962C8B-B14F-4D97-AF65-F5344CB8AC3E}">
        <p14:creationId xmlns:p14="http://schemas.microsoft.com/office/powerpoint/2010/main" val="1852457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B1170-54EA-465A-810F-4B439988FD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D8A65B-03A9-4081-9455-C562B788B9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1C9C47-E54C-4DB6-AAA6-0268C8E83B88}"/>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5" name="Footer Placeholder 4">
            <a:extLst>
              <a:ext uri="{FF2B5EF4-FFF2-40B4-BE49-F238E27FC236}">
                <a16:creationId xmlns:a16="http://schemas.microsoft.com/office/drawing/2014/main" id="{C0D91E7B-42BB-405A-8DD3-8B0C53C10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894CBF-9617-4392-A31B-15B03DACE55E}"/>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5889856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93261-EA92-D942-B897-06D8EB74C7D0}"/>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7" name="Picture 6">
            <a:extLst>
              <a:ext uri="{FF2B5EF4-FFF2-40B4-BE49-F238E27FC236}">
                <a16:creationId xmlns:a16="http://schemas.microsoft.com/office/drawing/2014/main" id="{29A344E7-AEE7-6048-9314-21115FD153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82" cy="365760"/>
          </a:xfrm>
          <a:prstGeom prst="rect">
            <a:avLst/>
          </a:prstGeom>
        </p:spPr>
      </p:pic>
      <p:sp>
        <p:nvSpPr>
          <p:cNvPr id="9" name="Title Placeholder 1">
            <a:extLst>
              <a:ext uri="{FF2B5EF4-FFF2-40B4-BE49-F238E27FC236}">
                <a16:creationId xmlns:a16="http://schemas.microsoft.com/office/drawing/2014/main" id="{4A128445-BFFF-2D43-B960-2C5FBB4A171A}"/>
              </a:ext>
            </a:extLst>
          </p:cNvPr>
          <p:cNvSpPr>
            <a:spLocks noGrp="1"/>
          </p:cNvSpPr>
          <p:nvPr>
            <p:ph type="title" hasCustomPrompt="1"/>
          </p:nvPr>
        </p:nvSpPr>
        <p:spPr>
          <a:xfrm>
            <a:off x="640080" y="640080"/>
            <a:ext cx="8840949" cy="581698"/>
          </a:xfrm>
          <a:prstGeom prst="rect">
            <a:avLst/>
          </a:prstGeom>
        </p:spPr>
        <p:txBody>
          <a:bodyPr vert="horz" lIns="0" tIns="0" rIns="0" bIns="0" rtlCol="0" anchor="t" anchorCtr="0">
            <a:noAutofit/>
          </a:bodyPr>
          <a:lstStyle>
            <a:lvl1pPr>
              <a:defRPr sz="4200" b="1">
                <a:solidFill>
                  <a:schemeClr val="bg1"/>
                </a:solidFill>
                <a:latin typeface="+mj-lt"/>
              </a:defRPr>
            </a:lvl1pPr>
          </a:lstStyle>
          <a:p>
            <a:r>
              <a:rPr lang="en-US"/>
              <a:t>Heading</a:t>
            </a:r>
          </a:p>
        </p:txBody>
      </p:sp>
    </p:spTree>
    <p:extLst>
      <p:ext uri="{BB962C8B-B14F-4D97-AF65-F5344CB8AC3E}">
        <p14:creationId xmlns:p14="http://schemas.microsoft.com/office/powerpoint/2010/main" val="791271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head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3393261-EA92-D942-B897-06D8EB74C7D0}"/>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3" name="Content Placeholder 3">
            <a:extLst>
              <a:ext uri="{FF2B5EF4-FFF2-40B4-BE49-F238E27FC236}">
                <a16:creationId xmlns:a16="http://schemas.microsoft.com/office/drawing/2014/main" id="{AB28C1B1-CD73-4E7E-886E-D69D148C1228}"/>
              </a:ext>
            </a:extLst>
          </p:cNvPr>
          <p:cNvSpPr>
            <a:spLocks noGrp="1"/>
          </p:cNvSpPr>
          <p:nvPr>
            <p:ph sz="half" idx="2"/>
          </p:nvPr>
        </p:nvSpPr>
        <p:spPr>
          <a:xfrm>
            <a:off x="640080" y="2015994"/>
            <a:ext cx="11008044" cy="3978692"/>
          </a:xfrm>
          <a:prstGeom prst="rect">
            <a:avLst/>
          </a:prstGeom>
        </p:spPr>
        <p:txBody>
          <a:bodyPr/>
          <a:lstStyle>
            <a:lvl1pPr marL="228600" indent="-228600" algn="l" defTabSz="914400" rtl="0" eaLnBrk="1" latinLnBrk="0" hangingPunct="1">
              <a:lnSpc>
                <a:spcPct val="90000"/>
              </a:lnSpc>
              <a:buClr>
                <a:srgbClr val="93C90E"/>
              </a:buClr>
              <a:buFont typeface="Arial" panose="020B0604020202020204" pitchFamily="34" charset="0"/>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93C90E"/>
              </a:buClr>
              <a:buFont typeface="Arial" panose="020B0604020202020204" pitchFamily="34" charset="0"/>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93C90E"/>
              </a:buClr>
              <a:buFont typeface="Arial" panose="020B0604020202020204" pitchFamily="34" charset="0"/>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9A344E7-AEE7-6048-9314-21115FD153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82" cy="365760"/>
          </a:xfrm>
          <a:prstGeom prst="rect">
            <a:avLst/>
          </a:prstGeom>
        </p:spPr>
      </p:pic>
      <p:sp>
        <p:nvSpPr>
          <p:cNvPr id="12" name="Text Placeholder 6">
            <a:extLst>
              <a:ext uri="{FF2B5EF4-FFF2-40B4-BE49-F238E27FC236}">
                <a16:creationId xmlns:a16="http://schemas.microsoft.com/office/drawing/2014/main" id="{20036CB9-DD8F-47B6-B98E-34FFFC340002}"/>
              </a:ext>
            </a:extLst>
          </p:cNvPr>
          <p:cNvSpPr>
            <a:spLocks noGrp="1"/>
          </p:cNvSpPr>
          <p:nvPr>
            <p:ph type="body" sz="quarter" idx="14" hasCustomPrompt="1"/>
          </p:nvPr>
        </p:nvSpPr>
        <p:spPr>
          <a:xfrm>
            <a:off x="640080" y="1371600"/>
            <a:ext cx="9543403" cy="457200"/>
          </a:xfrm>
          <a:prstGeom prst="rect">
            <a:avLst/>
          </a:prstGeom>
        </p:spPr>
        <p:txBody>
          <a:bodyPr/>
          <a:lstStyle>
            <a:lvl1pPr marL="0" indent="0" algn="l">
              <a:buNone/>
              <a:defRPr lang="en-US" sz="3200" b="0" i="0" kern="1200" baseline="0" dirty="0">
                <a:solidFill>
                  <a:schemeClr val="bg2">
                    <a:lumMod val="60000"/>
                    <a:lumOff val="40000"/>
                  </a:schemeClr>
                </a:solidFill>
                <a:latin typeface="+mj-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Sub-heading (optional)</a:t>
            </a:r>
          </a:p>
        </p:txBody>
      </p:sp>
      <p:sp>
        <p:nvSpPr>
          <p:cNvPr id="14" name="Title Placeholder 1">
            <a:extLst>
              <a:ext uri="{FF2B5EF4-FFF2-40B4-BE49-F238E27FC236}">
                <a16:creationId xmlns:a16="http://schemas.microsoft.com/office/drawing/2014/main" id="{DF62132F-DAA6-4C8A-BF63-9B87963D272C}"/>
              </a:ext>
            </a:extLst>
          </p:cNvPr>
          <p:cNvSpPr>
            <a:spLocks noGrp="1"/>
          </p:cNvSpPr>
          <p:nvPr>
            <p:ph type="title" hasCustomPrompt="1"/>
          </p:nvPr>
        </p:nvSpPr>
        <p:spPr>
          <a:xfrm>
            <a:off x="640080" y="640080"/>
            <a:ext cx="8840949" cy="581698"/>
          </a:xfrm>
          <a:prstGeom prst="rect">
            <a:avLst/>
          </a:prstGeom>
        </p:spPr>
        <p:txBody>
          <a:bodyPr vert="horz" lIns="0" tIns="0" rIns="0" bIns="0" rtlCol="0" anchor="t" anchorCtr="0">
            <a:noAutofit/>
          </a:bodyPr>
          <a:lstStyle>
            <a:lvl1pPr>
              <a:defRPr sz="4200" b="1">
                <a:solidFill>
                  <a:schemeClr val="bg1"/>
                </a:solidFill>
                <a:latin typeface="+mj-lt"/>
              </a:defRPr>
            </a:lvl1pPr>
          </a:lstStyle>
          <a:p>
            <a:r>
              <a:rPr lang="en-US"/>
              <a:t>Heading</a:t>
            </a:r>
          </a:p>
        </p:txBody>
      </p:sp>
    </p:spTree>
    <p:extLst>
      <p:ext uri="{BB962C8B-B14F-4D97-AF65-F5344CB8AC3E}">
        <p14:creationId xmlns:p14="http://schemas.microsoft.com/office/powerpoint/2010/main" val="1147894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37E82D-7AA3-4BF4-A3FD-5EEAEB04EE99}"/>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93C90E"/>
              </a:buClr>
              <a:buFont typeface="Arial" panose="020B0604020202020204" pitchFamily="34" charset="0"/>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93C90E"/>
              </a:buClr>
              <a:buFont typeface="Arial" panose="020B0604020202020204" pitchFamily="34" charset="0"/>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93C90E"/>
              </a:buClr>
              <a:buFont typeface="Arial" panose="020B0604020202020204" pitchFamily="34" charset="0"/>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93C90E"/>
              </a:buClr>
              <a:buFont typeface="Arial" panose="020B0604020202020204" pitchFamily="34" charset="0"/>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93C90E"/>
              </a:buClr>
              <a:buFont typeface="Arial" panose="020B0604020202020204" pitchFamily="34" charset="0"/>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93C90E"/>
              </a:buClr>
              <a:buFont typeface="Arial" panose="020B0604020202020204" pitchFamily="34" charset="0"/>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9308785B-BDA7-42DA-92FD-ABA89220325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82" cy="365760"/>
          </a:xfrm>
          <a:prstGeom prst="rect">
            <a:avLst/>
          </a:prstGeom>
        </p:spPr>
      </p:pic>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8840949" cy="581698"/>
          </a:xfrm>
          <a:prstGeom prst="rect">
            <a:avLst/>
          </a:prstGeom>
        </p:spPr>
        <p:txBody>
          <a:bodyPr vert="horz" lIns="0" tIns="0" rIns="0" bIns="0" rtlCol="0" anchor="t" anchorCtr="0">
            <a:noAutofit/>
          </a:bodyPr>
          <a:lstStyle>
            <a:lvl1pPr>
              <a:defRPr sz="4200" b="1">
                <a:solidFill>
                  <a:schemeClr val="bg1"/>
                </a:solidFill>
                <a:latin typeface="+mj-lt"/>
              </a:defRPr>
            </a:lvl1pPr>
          </a:lstStyle>
          <a:p>
            <a:r>
              <a:rPr lang="en-US"/>
              <a:t>Heading</a:t>
            </a:r>
          </a:p>
        </p:txBody>
      </p:sp>
    </p:spTree>
    <p:extLst>
      <p:ext uri="{BB962C8B-B14F-4D97-AF65-F5344CB8AC3E}">
        <p14:creationId xmlns:p14="http://schemas.microsoft.com/office/powerpoint/2010/main" val="991050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873760-ADC4-4482-B189-3341E9154421}"/>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424738"/>
            <a:ext cx="5330825" cy="640080"/>
          </a:xfrm>
          <a:prstGeom prst="rect">
            <a:avLst/>
          </a:prstGeom>
        </p:spPr>
        <p:txBody>
          <a:bodyPr anchor="ctr">
            <a:noAutofit/>
          </a:bodyPr>
          <a:lstStyle>
            <a:lvl1pPr marL="0" indent="0" algn="l">
              <a:spcBef>
                <a:spcPts val="0"/>
              </a:spcBef>
              <a:buNone/>
              <a:defRPr lang="en-US" sz="2800" b="0" i="0" kern="1200" baseline="0" dirty="0" smtClean="0">
                <a:solidFill>
                  <a:schemeClr val="bg1"/>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424738"/>
            <a:ext cx="5330825" cy="640080"/>
          </a:xfrm>
          <a:prstGeom prst="rect">
            <a:avLst/>
          </a:prstGeom>
        </p:spPr>
        <p:txBody>
          <a:bodyPr anchor="ctr">
            <a:normAutofit/>
          </a:bodyPr>
          <a:lstStyle>
            <a:lvl1pPr marL="0" indent="0" algn="l">
              <a:spcBef>
                <a:spcPts val="0"/>
              </a:spcBef>
              <a:buNone/>
              <a:defRPr sz="2800" b="0">
                <a:solidFill>
                  <a:schemeClr val="bg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243014"/>
            <a:ext cx="5330826" cy="4228124"/>
          </a:xfrm>
          <a:prstGeom prst="rect">
            <a:avLst/>
          </a:prstGeom>
        </p:spPr>
        <p:txBody>
          <a:bodyPr/>
          <a:lstStyle>
            <a:lvl1pPr marL="228600" indent="-228600" algn="l" defTabSz="914400" rtl="0" eaLnBrk="1" latinLnBrk="0" hangingPunct="1">
              <a:lnSpc>
                <a:spcPct val="90000"/>
              </a:lnSpc>
              <a:buClr>
                <a:srgbClr val="93C90E"/>
              </a:buClr>
              <a:buFont typeface="Arial" panose="020B0604020202020204" pitchFamily="34" charset="0"/>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93C90E"/>
              </a:buClr>
              <a:buFont typeface="Arial" panose="020B0604020202020204" pitchFamily="34" charset="0"/>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93C90E"/>
              </a:buClr>
              <a:buFont typeface="Arial" panose="020B0604020202020204" pitchFamily="34" charset="0"/>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243014"/>
            <a:ext cx="5330826" cy="4228124"/>
          </a:xfrm>
          <a:prstGeom prst="rect">
            <a:avLst/>
          </a:prstGeom>
        </p:spPr>
        <p:txBody>
          <a:bodyPr/>
          <a:lstStyle>
            <a:lvl1pPr marL="228600" indent="-228600" algn="l" defTabSz="914400" rtl="0" eaLnBrk="1" latinLnBrk="0" hangingPunct="1">
              <a:lnSpc>
                <a:spcPct val="90000"/>
              </a:lnSpc>
              <a:buClr>
                <a:srgbClr val="93C90E"/>
              </a:buClr>
              <a:buFont typeface="Arial" panose="020B0604020202020204" pitchFamily="34" charset="0"/>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93C90E"/>
              </a:buClr>
              <a:buFont typeface="Arial" panose="020B0604020202020204" pitchFamily="34" charset="0"/>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93C90E"/>
              </a:buClr>
              <a:buFont typeface="Arial" panose="020B0604020202020204" pitchFamily="34" charset="0"/>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93C90E"/>
              </a:buClr>
              <a:buFont typeface="Arial" panose="020B0604020202020204" pitchFamily="34" charset="0"/>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a:extLst>
              <a:ext uri="{FF2B5EF4-FFF2-40B4-BE49-F238E27FC236}">
                <a16:creationId xmlns:a16="http://schemas.microsoft.com/office/drawing/2014/main" id="{0BD8FF6A-347A-4852-8E33-CD129B4FBA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82" cy="365760"/>
          </a:xfrm>
          <a:prstGeom prst="rect">
            <a:avLst/>
          </a:prstGeom>
        </p:spPr>
      </p:pic>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8840949" cy="581698"/>
          </a:xfrm>
          <a:prstGeom prst="rect">
            <a:avLst/>
          </a:prstGeom>
        </p:spPr>
        <p:txBody>
          <a:bodyPr vert="horz" lIns="0" tIns="0" rIns="0" bIns="0" rtlCol="0" anchor="t" anchorCtr="0">
            <a:noAutofit/>
          </a:bodyPr>
          <a:lstStyle>
            <a:lvl1pPr>
              <a:defRPr sz="4200" b="1">
                <a:solidFill>
                  <a:schemeClr val="bg1"/>
                </a:solidFill>
                <a:latin typeface="+mj-lt"/>
              </a:defRPr>
            </a:lvl1pPr>
          </a:lstStyle>
          <a:p>
            <a:r>
              <a:rPr lang="en-US"/>
              <a:t>Heading</a:t>
            </a:r>
          </a:p>
        </p:txBody>
      </p:sp>
    </p:spTree>
    <p:extLst>
      <p:ext uri="{BB962C8B-B14F-4D97-AF65-F5344CB8AC3E}">
        <p14:creationId xmlns:p14="http://schemas.microsoft.com/office/powerpoint/2010/main" val="43683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AA45C-8546-4621-8062-3F596A04E55F}"/>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pic>
        <p:nvPicPr>
          <p:cNvPr id="3" name="Picture 2">
            <a:extLst>
              <a:ext uri="{FF2B5EF4-FFF2-40B4-BE49-F238E27FC236}">
                <a16:creationId xmlns:a16="http://schemas.microsoft.com/office/drawing/2014/main" id="{8F667A19-2FB3-45D6-9D5C-BA101B9A5B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82" cy="365760"/>
          </a:xfrm>
          <a:prstGeom prst="rect">
            <a:avLst/>
          </a:prstGeom>
        </p:spPr>
      </p:pic>
    </p:spTree>
    <p:extLst>
      <p:ext uri="{BB962C8B-B14F-4D97-AF65-F5344CB8AC3E}">
        <p14:creationId xmlns:p14="http://schemas.microsoft.com/office/powerpoint/2010/main" val="807580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68E8B7-FC5D-534C-BABB-055EE415E5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98480" y="274320"/>
            <a:ext cx="1213578" cy="365760"/>
          </a:xfrm>
          <a:prstGeom prst="rect">
            <a:avLst/>
          </a:prstGeom>
        </p:spPr>
      </p:pic>
    </p:spTree>
    <p:extLst>
      <p:ext uri="{BB962C8B-B14F-4D97-AF65-F5344CB8AC3E}">
        <p14:creationId xmlns:p14="http://schemas.microsoft.com/office/powerpoint/2010/main" val="3651765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White One-column 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0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0568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Blue Two-column Content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p:nvPr userDrawn="1"/>
        </p:nvSpPr>
        <p:spPr>
          <a:xfrm>
            <a:off x="-266700" y="0"/>
            <a:ext cx="12725400" cy="6972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E495D26-E35E-F741-968D-86841912DB32}"/>
              </a:ext>
            </a:extLst>
          </p:cNvPr>
          <p:cNvSpPr/>
          <p:nvPr userDrawn="1"/>
        </p:nvSpPr>
        <p:spPr>
          <a:xfrm>
            <a:off x="-100016" y="5878512"/>
            <a:ext cx="12725400" cy="1093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B602466-2543-1B45-A2B9-5BAE1E8C0E56}"/>
              </a:ext>
            </a:extLst>
          </p:cNvPr>
          <p:cNvPicPr>
            <a:picLocks noChangeAspect="1"/>
          </p:cNvPicPr>
          <p:nvPr userDrawn="1"/>
        </p:nvPicPr>
        <p:blipFill>
          <a:blip r:embed="rId2"/>
          <a:stretch>
            <a:fillRect/>
          </a:stretch>
        </p:blipFill>
        <p:spPr>
          <a:xfrm>
            <a:off x="820713" y="6112174"/>
            <a:ext cx="2123123" cy="656636"/>
          </a:xfrm>
          <a:prstGeom prst="rect">
            <a:avLst/>
          </a:prstGeom>
        </p:spPr>
      </p:pic>
      <p:sp>
        <p:nvSpPr>
          <p:cNvPr id="8" name="Text Placeholder 7">
            <a:extLst>
              <a:ext uri="{FF2B5EF4-FFF2-40B4-BE49-F238E27FC236}">
                <a16:creationId xmlns:a16="http://schemas.microsoft.com/office/drawing/2014/main" id="{954FC435-E5AA-4BE8-A749-DDB03060B7D4}"/>
              </a:ext>
            </a:extLst>
          </p:cNvPr>
          <p:cNvSpPr>
            <a:spLocks noGrp="1"/>
          </p:cNvSpPr>
          <p:nvPr>
            <p:ph type="body" sz="quarter" idx="10"/>
          </p:nvPr>
        </p:nvSpPr>
        <p:spPr>
          <a:xfrm>
            <a:off x="820738"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72E1F1CE-607B-47E6-BAF0-EE3A69520665}"/>
              </a:ext>
            </a:extLst>
          </p:cNvPr>
          <p:cNvSpPr>
            <a:spLocks noGrp="1"/>
          </p:cNvSpPr>
          <p:nvPr>
            <p:ph type="body" sz="quarter" idx="11"/>
          </p:nvPr>
        </p:nvSpPr>
        <p:spPr>
          <a:xfrm>
            <a:off x="6526213" y="1847850"/>
            <a:ext cx="4827587" cy="3943350"/>
          </a:xfrm>
          <a:prstGeom prst="rect">
            <a:avLst/>
          </a:prstGeom>
        </p:spPr>
        <p:txBody>
          <a:bodyPr/>
          <a:lstStyle>
            <a:lvl1pPr>
              <a:lnSpc>
                <a:spcPct val="150000"/>
              </a:lnSpc>
              <a:spcBef>
                <a:spcPts val="0"/>
              </a:spcBef>
              <a:defRPr>
                <a:solidFill>
                  <a:schemeClr val="bg1"/>
                </a:solidFill>
              </a:defRPr>
            </a:lvl1pPr>
            <a:lvl2pPr>
              <a:lnSpc>
                <a:spcPct val="150000"/>
              </a:lnSpc>
              <a:spcBef>
                <a:spcPts val="0"/>
              </a:spcBef>
              <a:defRPr>
                <a:solidFill>
                  <a:schemeClr val="bg1"/>
                </a:solidFill>
              </a:defRPr>
            </a:lvl2pPr>
            <a:lvl3pPr>
              <a:lnSpc>
                <a:spcPct val="150000"/>
              </a:lnSpc>
              <a:spcBef>
                <a:spcPts val="0"/>
              </a:spcBef>
              <a:defRPr>
                <a:solidFill>
                  <a:schemeClr val="bg1"/>
                </a:solidFill>
              </a:defRPr>
            </a:lvl3pPr>
            <a:lvl4pPr>
              <a:lnSpc>
                <a:spcPct val="150000"/>
              </a:lnSpc>
              <a:spcBef>
                <a:spcPts val="0"/>
              </a:spcBef>
              <a:defRPr>
                <a:solidFill>
                  <a:schemeClr val="bg1"/>
                </a:solidFill>
              </a:defRPr>
            </a:lvl4pPr>
            <a:lvl5pPr>
              <a:lnSpc>
                <a:spcPct val="150000"/>
              </a:lnSpc>
              <a:spcBef>
                <a:spcPts val="0"/>
              </a:spcBef>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14215879-269F-4DD9-A798-F7A76EBB7E17}"/>
              </a:ext>
            </a:extLst>
          </p:cNvPr>
          <p:cNvSpPr>
            <a:spLocks noGrp="1"/>
          </p:cNvSpPr>
          <p:nvPr>
            <p:ph type="body" sz="quarter" idx="12"/>
          </p:nvPr>
        </p:nvSpPr>
        <p:spPr>
          <a:xfrm>
            <a:off x="820713" y="228600"/>
            <a:ext cx="10533087" cy="1415760"/>
          </a:xfrm>
          <a:prstGeom prst="rect">
            <a:avLst/>
          </a:prstGeom>
        </p:spPr>
        <p:txBody>
          <a:bodyPr anchor="ctr"/>
          <a:lstStyle>
            <a:lvl1pPr marL="0" indent="0">
              <a:buNone/>
              <a:defRPr sz="4400" b="1">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13113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753C-343E-4A77-86FC-7D01F00161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ABA8CD-DC59-4994-9067-74F06FD570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C3A256-6366-4A87-A0EE-E7A72AFA8076}"/>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5" name="Footer Placeholder 4">
            <a:extLst>
              <a:ext uri="{FF2B5EF4-FFF2-40B4-BE49-F238E27FC236}">
                <a16:creationId xmlns:a16="http://schemas.microsoft.com/office/drawing/2014/main" id="{B5BA541F-8D58-4D04-94C4-9A10A7D769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1ED73-B52C-41E0-993A-0ABD05B013FB}"/>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2120841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D473D-3EC1-4273-89E1-7D7946E18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54893A-E8AE-4C20-9F34-DA6FC3782E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F149A7-435B-4F2F-A0A0-DD6D7E2548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E2367C-3ED9-4122-AA6D-B2C4FB6B90F1}"/>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6" name="Footer Placeholder 5">
            <a:extLst>
              <a:ext uri="{FF2B5EF4-FFF2-40B4-BE49-F238E27FC236}">
                <a16:creationId xmlns:a16="http://schemas.microsoft.com/office/drawing/2014/main" id="{1BA3DA15-36F4-4CD1-9875-450A893EDF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A08EF4-AA40-4E04-9F27-C38CF19B32BA}"/>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2481419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D15B-9F2A-4869-849E-81A856571F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3CF32C-EBF6-430D-8110-7DC383C2BE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B4785D-70B0-432B-9049-816A38465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E84C34-DB11-4C4A-ADB4-EFA5B12057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4429E3-696C-4756-89C2-8DDC3B2A2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CD376AE-3AA1-4AF6-BBCD-F8948ED01DB7}"/>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8" name="Footer Placeholder 7">
            <a:extLst>
              <a:ext uri="{FF2B5EF4-FFF2-40B4-BE49-F238E27FC236}">
                <a16:creationId xmlns:a16="http://schemas.microsoft.com/office/drawing/2014/main" id="{93B6907A-062D-4C86-A0C9-6FF9D3332B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6B0AC6-A6F3-4D66-BB72-3DDA63CF6D04}"/>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840787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1B83-0B9B-4840-9FBD-30EA116F0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FBE127-0A37-4043-963B-55A12B7943E1}"/>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4" name="Footer Placeholder 3">
            <a:extLst>
              <a:ext uri="{FF2B5EF4-FFF2-40B4-BE49-F238E27FC236}">
                <a16:creationId xmlns:a16="http://schemas.microsoft.com/office/drawing/2014/main" id="{AF61E190-DDDC-487D-9BFB-028C3AB78B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A739BE-6437-4F8E-832C-A148DA0511E6}"/>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2251947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90E489-1BC5-4007-92AC-36C64BB6ADA6}"/>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3" name="Footer Placeholder 2">
            <a:extLst>
              <a:ext uri="{FF2B5EF4-FFF2-40B4-BE49-F238E27FC236}">
                <a16:creationId xmlns:a16="http://schemas.microsoft.com/office/drawing/2014/main" id="{DE5CE30E-3F8B-43DB-B206-962F5DE0476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926B0A-BA25-4ACC-8B63-84EC65643146}"/>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3722057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384D-67F8-478D-8AC4-41DFEF01B7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7880FE-1998-4285-BC19-44B9F3A1C9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2A4602-CC55-48A9-B457-499A07CF2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2ED1A-45F5-4976-AF8A-03C305DB9DC7}"/>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6" name="Footer Placeholder 5">
            <a:extLst>
              <a:ext uri="{FF2B5EF4-FFF2-40B4-BE49-F238E27FC236}">
                <a16:creationId xmlns:a16="http://schemas.microsoft.com/office/drawing/2014/main" id="{37464636-B3A8-4B5C-86D7-18D87A9B3E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6FDB85-6063-4741-A3CE-F662CEA8E5B1}"/>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3484645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37120-D80E-4B54-B771-8BB79BE4D0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F235B2-2ECE-4703-8C07-95D7829A32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4CBF56-6437-46FD-8372-E213C63D3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65D4B3-41C8-448E-83FA-FA7041DCE261}"/>
              </a:ext>
            </a:extLst>
          </p:cNvPr>
          <p:cNvSpPr>
            <a:spLocks noGrp="1"/>
          </p:cNvSpPr>
          <p:nvPr>
            <p:ph type="dt" sz="half" idx="10"/>
          </p:nvPr>
        </p:nvSpPr>
        <p:spPr/>
        <p:txBody>
          <a:bodyPr/>
          <a:lstStyle/>
          <a:p>
            <a:fld id="{B79C3315-02C9-4A1C-82CF-42CB8BFE21E4}" type="datetimeFigureOut">
              <a:rPr lang="en-US" smtClean="0"/>
              <a:t>8/23/2022</a:t>
            </a:fld>
            <a:endParaRPr lang="en-US"/>
          </a:p>
        </p:txBody>
      </p:sp>
      <p:sp>
        <p:nvSpPr>
          <p:cNvPr id="6" name="Footer Placeholder 5">
            <a:extLst>
              <a:ext uri="{FF2B5EF4-FFF2-40B4-BE49-F238E27FC236}">
                <a16:creationId xmlns:a16="http://schemas.microsoft.com/office/drawing/2014/main" id="{330A0911-9188-4A99-B6FD-9C09C8A369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64DF99-AD29-4C41-8364-09A1A4C5B5CB}"/>
              </a:ext>
            </a:extLst>
          </p:cNvPr>
          <p:cNvSpPr>
            <a:spLocks noGrp="1"/>
          </p:cNvSpPr>
          <p:nvPr>
            <p:ph type="sldNum" sz="quarter" idx="12"/>
          </p:nvPr>
        </p:nvSpPr>
        <p:spPr/>
        <p:txBody>
          <a:bodyPr/>
          <a:lstStyle/>
          <a:p>
            <a:fld id="{B427AE34-8EFA-4EE1-96A0-3E0CA473E0B5}" type="slidenum">
              <a:rPr lang="en-US" smtClean="0"/>
              <a:t>‹#›</a:t>
            </a:fld>
            <a:endParaRPr lang="en-US"/>
          </a:p>
        </p:txBody>
      </p:sp>
    </p:spTree>
    <p:extLst>
      <p:ext uri="{BB962C8B-B14F-4D97-AF65-F5344CB8AC3E}">
        <p14:creationId xmlns:p14="http://schemas.microsoft.com/office/powerpoint/2010/main" val="2666074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0FA124-E8C5-4912-8596-C041B2AFD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89CBB9-2DDE-45A1-BBF3-204B2D579D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55AA5C-F716-4DB4-9E31-2AB250D44C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9C3315-02C9-4A1C-82CF-42CB8BFE21E4}" type="datetimeFigureOut">
              <a:rPr lang="en-US" smtClean="0"/>
              <a:t>8/23/2022</a:t>
            </a:fld>
            <a:endParaRPr lang="en-US"/>
          </a:p>
        </p:txBody>
      </p:sp>
      <p:sp>
        <p:nvSpPr>
          <p:cNvPr id="5" name="Footer Placeholder 4">
            <a:extLst>
              <a:ext uri="{FF2B5EF4-FFF2-40B4-BE49-F238E27FC236}">
                <a16:creationId xmlns:a16="http://schemas.microsoft.com/office/drawing/2014/main" id="{890AAB0F-824A-4AD7-86AB-0BFE4B423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2C419D3-C372-4026-9E59-B0A7709C31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7AE34-8EFA-4EE1-96A0-3E0CA473E0B5}" type="slidenum">
              <a:rPr lang="en-US" smtClean="0"/>
              <a:t>‹#›</a:t>
            </a:fld>
            <a:endParaRPr lang="en-US"/>
          </a:p>
        </p:txBody>
      </p:sp>
    </p:spTree>
    <p:extLst>
      <p:ext uri="{BB962C8B-B14F-4D97-AF65-F5344CB8AC3E}">
        <p14:creationId xmlns:p14="http://schemas.microsoft.com/office/powerpoint/2010/main" val="939148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19245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amcp.org/policy-advocacy/take-action/find-legislation" TargetMode="Externa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1EFB3332-E14E-F444-A3C7-09152B6C8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35"/>
            <a:ext cx="12188952" cy="6863435"/>
          </a:xfrm>
          <a:prstGeom prst="rect">
            <a:avLst/>
          </a:prstGeom>
        </p:spPr>
      </p:pic>
      <p:sp>
        <p:nvSpPr>
          <p:cNvPr id="4" name="Text Placeholder 1">
            <a:extLst>
              <a:ext uri="{FF2B5EF4-FFF2-40B4-BE49-F238E27FC236}">
                <a16:creationId xmlns:a16="http://schemas.microsoft.com/office/drawing/2014/main" id="{8A2B5B26-98D9-534C-959D-1ABD911AAF6C}"/>
              </a:ext>
            </a:extLst>
          </p:cNvPr>
          <p:cNvSpPr txBox="1">
            <a:spLocks/>
          </p:cNvSpPr>
          <p:nvPr/>
        </p:nvSpPr>
        <p:spPr>
          <a:xfrm>
            <a:off x="6105159" y="1255149"/>
            <a:ext cx="8020898" cy="996402"/>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800"/>
              </a:spcAft>
              <a:buClrTx/>
              <a:buSzTx/>
              <a:buFont typeface="Arial" panose="020B0604020202020204" pitchFamily="34" charset="0"/>
              <a:buNone/>
              <a:tabLst/>
              <a:defRPr/>
            </a:pPr>
            <a:endParaRPr kumimoji="0" lang="en-US" sz="2000" b="0" i="0" u="none" strike="noStrike" kern="1200" cap="none" spc="300" normalizeH="0" baseline="0" noProof="0">
              <a:ln>
                <a:noFill/>
              </a:ln>
              <a:solidFill>
                <a:srgbClr val="FFFFFF"/>
              </a:solidFill>
              <a:effectLst/>
              <a:uLnTx/>
              <a:uFillTx/>
              <a:latin typeface="Arial" panose="020B0604020202020204"/>
              <a:ea typeface="+mn-ea"/>
              <a:cs typeface="+mn-cs"/>
            </a:endParaRPr>
          </a:p>
        </p:txBody>
      </p:sp>
      <p:sp>
        <p:nvSpPr>
          <p:cNvPr id="5" name="Text Placeholder 1">
            <a:extLst>
              <a:ext uri="{FF2B5EF4-FFF2-40B4-BE49-F238E27FC236}">
                <a16:creationId xmlns:a16="http://schemas.microsoft.com/office/drawing/2014/main" id="{9D57508B-30BB-3046-A764-893CAF11565B}"/>
              </a:ext>
            </a:extLst>
          </p:cNvPr>
          <p:cNvSpPr txBox="1">
            <a:spLocks/>
          </p:cNvSpPr>
          <p:nvPr/>
        </p:nvSpPr>
        <p:spPr>
          <a:xfrm>
            <a:off x="6121051" y="5975500"/>
            <a:ext cx="5503101" cy="525508"/>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Aft>
                <a:spcPts val="1800"/>
              </a:spcAft>
              <a:defRPr/>
            </a:pPr>
            <a:r>
              <a:rPr lang="en-US" sz="3200">
                <a:solidFill>
                  <a:srgbClr val="FFFFFF"/>
                </a:solidFill>
                <a:latin typeface="Arial" panose="020B0604020202020204"/>
              </a:rPr>
              <a:t>August 23, 2022</a:t>
            </a:r>
            <a:endParaRPr kumimoji="0" lang="en-US" sz="320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BABC3797-43BB-48B7-86EA-34B1319AF53F}"/>
              </a:ext>
            </a:extLst>
          </p:cNvPr>
          <p:cNvSpPr txBox="1"/>
          <p:nvPr/>
        </p:nvSpPr>
        <p:spPr>
          <a:xfrm>
            <a:off x="3604846" y="1010703"/>
            <a:ext cx="8335552" cy="2923877"/>
          </a:xfrm>
          <a:prstGeom prst="rect">
            <a:avLst/>
          </a:prstGeom>
          <a:noFill/>
        </p:spPr>
        <p:txBody>
          <a:bodyPr wrap="square" rtlCol="0">
            <a:spAutoFit/>
          </a:bodyPr>
          <a:lstStyle/>
          <a:p>
            <a:pPr algn="r"/>
            <a:endParaRPr lang="en-US" sz="4600" b="1" dirty="0">
              <a:solidFill>
                <a:prstClr val="white"/>
              </a:solidFill>
              <a:latin typeface="+mj-lt"/>
            </a:endParaRPr>
          </a:p>
          <a:p>
            <a:pPr algn="r"/>
            <a:endParaRPr lang="en-US" sz="4600" b="1" dirty="0">
              <a:solidFill>
                <a:prstClr val="white"/>
              </a:solidFill>
              <a:latin typeface="+mj-lt"/>
            </a:endParaRPr>
          </a:p>
          <a:p>
            <a:pPr algn="r"/>
            <a:r>
              <a:rPr lang="en-US" sz="4600" b="1" dirty="0">
                <a:solidFill>
                  <a:prstClr val="white"/>
                </a:solidFill>
                <a:latin typeface="Arial" panose="020B0604020202020204" pitchFamily="34" charset="0"/>
                <a:cs typeface="Arial" panose="020B0604020202020204" pitchFamily="34" charset="0"/>
              </a:rPr>
              <a:t>AMCP Legislative &amp; Regulatory Briefing</a:t>
            </a:r>
            <a:endParaRPr lang="en-US" dirty="0">
              <a:latin typeface="Arial" panose="020B0604020202020204" pitchFamily="34" charset="0"/>
              <a:cs typeface="Arial" panose="020B0604020202020204" pitchFamily="34" charset="0"/>
            </a:endParaRPr>
          </a:p>
        </p:txBody>
      </p:sp>
      <p:sp>
        <p:nvSpPr>
          <p:cNvPr id="6" name="Text Placeholder 1">
            <a:extLst>
              <a:ext uri="{FF2B5EF4-FFF2-40B4-BE49-F238E27FC236}">
                <a16:creationId xmlns:a16="http://schemas.microsoft.com/office/drawing/2014/main" id="{2E4F0004-E23F-4883-8D37-C1D4681B116E}"/>
              </a:ext>
            </a:extLst>
          </p:cNvPr>
          <p:cNvSpPr txBox="1">
            <a:spLocks/>
          </p:cNvSpPr>
          <p:nvPr/>
        </p:nvSpPr>
        <p:spPr>
          <a:xfrm>
            <a:off x="150713" y="6072216"/>
            <a:ext cx="6153371" cy="525508"/>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spcAft>
                <a:spcPts val="1800"/>
              </a:spcAft>
              <a:defRPr/>
            </a:pPr>
            <a:r>
              <a:rPr lang="en-US" sz="2400">
                <a:solidFill>
                  <a:srgbClr val="FFFFFF"/>
                </a:solidFill>
                <a:latin typeface="Arial" panose="020B0604020202020204"/>
              </a:rPr>
              <a:t>Text </a:t>
            </a:r>
            <a:r>
              <a:rPr lang="en-US" sz="2400">
                <a:solidFill>
                  <a:schemeClr val="accent6"/>
                </a:solidFill>
                <a:latin typeface="Arial" panose="020B0604020202020204"/>
              </a:rPr>
              <a:t>AMCP</a:t>
            </a:r>
            <a:r>
              <a:rPr lang="en-US" sz="2400">
                <a:solidFill>
                  <a:srgbClr val="FFFFFF"/>
                </a:solidFill>
                <a:latin typeface="Arial" panose="020B0604020202020204"/>
              </a:rPr>
              <a:t> to 50457 to sign up for alerts</a:t>
            </a:r>
            <a:endParaRPr kumimoji="0" lang="en-US" sz="240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5557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AC3867-007B-4B86-803F-7E356D4C4956}"/>
              </a:ext>
            </a:extLst>
          </p:cNvPr>
          <p:cNvSpPr>
            <a:spLocks noGrp="1"/>
          </p:cNvSpPr>
          <p:nvPr>
            <p:ph type="title"/>
          </p:nvPr>
        </p:nvSpPr>
        <p:spPr/>
        <p:txBody>
          <a:bodyPr/>
          <a:lstStyle/>
          <a:p>
            <a:r>
              <a:rPr lang="en-US"/>
              <a:t>UFA Riders – House Version</a:t>
            </a:r>
          </a:p>
        </p:txBody>
      </p:sp>
      <p:sp>
        <p:nvSpPr>
          <p:cNvPr id="2" name="Content Placeholder 1">
            <a:extLst>
              <a:ext uri="{FF2B5EF4-FFF2-40B4-BE49-F238E27FC236}">
                <a16:creationId xmlns:a16="http://schemas.microsoft.com/office/drawing/2014/main" id="{FC6B0862-CD0F-4860-A5DD-05B491C093D9}"/>
              </a:ext>
            </a:extLst>
          </p:cNvPr>
          <p:cNvSpPr>
            <a:spLocks noGrp="1"/>
          </p:cNvSpPr>
          <p:nvPr>
            <p:ph type="body" sz="quarter" idx="10"/>
          </p:nvPr>
        </p:nvSpPr>
        <p:spPr>
          <a:xfrm>
            <a:off x="838200" y="1500187"/>
            <a:ext cx="10448925" cy="4347160"/>
          </a:xfrm>
        </p:spPr>
        <p:txBody>
          <a:bodyPr lIns="91440" tIns="45720" rIns="91440" bIns="45720" anchor="t">
            <a:normAutofit/>
          </a:bodyPr>
          <a:lstStyle/>
          <a:p>
            <a:pPr>
              <a:lnSpc>
                <a:spcPct val="100000"/>
              </a:lnSpc>
            </a:pPr>
            <a:r>
              <a:rPr lang="en-US" sz="3200">
                <a:solidFill>
                  <a:srgbClr val="00205B"/>
                </a:solidFill>
              </a:rPr>
              <a:t>Riders </a:t>
            </a:r>
            <a:endParaRPr lang="en-US" sz="3200">
              <a:solidFill>
                <a:srgbClr val="00205B"/>
              </a:solidFill>
              <a:cs typeface="Arial"/>
            </a:endParaRPr>
          </a:p>
          <a:p>
            <a:pPr lvl="1">
              <a:lnSpc>
                <a:spcPct val="100000"/>
              </a:lnSpc>
            </a:pPr>
            <a:r>
              <a:rPr lang="en-US" sz="2600">
                <a:solidFill>
                  <a:srgbClr val="00205B"/>
                </a:solidFill>
              </a:rPr>
              <a:t>ARPA-H</a:t>
            </a:r>
            <a:endParaRPr lang="en-US" sz="2600">
              <a:solidFill>
                <a:srgbClr val="00205B"/>
              </a:solidFill>
              <a:cs typeface="Arial"/>
            </a:endParaRPr>
          </a:p>
          <a:p>
            <a:pPr lvl="1">
              <a:lnSpc>
                <a:spcPct val="100000"/>
              </a:lnSpc>
            </a:pPr>
            <a:r>
              <a:rPr lang="en-US" sz="2600">
                <a:solidFill>
                  <a:srgbClr val="00205B"/>
                </a:solidFill>
              </a:rPr>
              <a:t>FDA modernization</a:t>
            </a:r>
            <a:endParaRPr lang="en-US" sz="2600">
              <a:solidFill>
                <a:srgbClr val="00205B"/>
              </a:solidFill>
              <a:cs typeface="Arial"/>
            </a:endParaRPr>
          </a:p>
          <a:p>
            <a:pPr lvl="1">
              <a:lnSpc>
                <a:spcPct val="100000"/>
              </a:lnSpc>
            </a:pPr>
            <a:r>
              <a:rPr lang="en-US" sz="2600">
                <a:solidFill>
                  <a:srgbClr val="00205B"/>
                </a:solidFill>
              </a:rPr>
              <a:t>Accelerated approval drugs</a:t>
            </a:r>
            <a:endParaRPr lang="en-US" sz="2600">
              <a:solidFill>
                <a:srgbClr val="00205B"/>
              </a:solidFill>
              <a:cs typeface="Arial"/>
            </a:endParaRPr>
          </a:p>
          <a:p>
            <a:pPr lvl="1">
              <a:lnSpc>
                <a:spcPct val="100000"/>
              </a:lnSpc>
            </a:pPr>
            <a:r>
              <a:rPr lang="en-US" sz="2600">
                <a:solidFill>
                  <a:srgbClr val="00205B"/>
                </a:solidFill>
              </a:rPr>
              <a:t>Pharmaceutical manufacturing </a:t>
            </a:r>
            <a:endParaRPr lang="en-US" sz="2600">
              <a:solidFill>
                <a:srgbClr val="00205B"/>
              </a:solidFill>
              <a:cs typeface="Arial"/>
            </a:endParaRPr>
          </a:p>
          <a:p>
            <a:pPr lvl="1">
              <a:lnSpc>
                <a:spcPct val="100000"/>
              </a:lnSpc>
            </a:pPr>
            <a:r>
              <a:rPr lang="en-US" sz="2600">
                <a:solidFill>
                  <a:srgbClr val="00205B"/>
                </a:solidFill>
              </a:rPr>
              <a:t>Biologics and biosimilars</a:t>
            </a:r>
            <a:endParaRPr lang="en-US" sz="2600">
              <a:solidFill>
                <a:srgbClr val="00205B"/>
              </a:solidFill>
              <a:cs typeface="Arial"/>
            </a:endParaRPr>
          </a:p>
          <a:p>
            <a:pPr lvl="1">
              <a:lnSpc>
                <a:spcPct val="100000"/>
              </a:lnSpc>
            </a:pPr>
            <a:r>
              <a:rPr lang="en-US" sz="2600">
                <a:solidFill>
                  <a:srgbClr val="00205B"/>
                </a:solidFill>
              </a:rPr>
              <a:t>Diversity and equity in clinical trials</a:t>
            </a:r>
            <a:endParaRPr lang="en-US" sz="2600">
              <a:solidFill>
                <a:srgbClr val="00205B"/>
              </a:solidFill>
              <a:cs typeface="Arial"/>
            </a:endParaRPr>
          </a:p>
        </p:txBody>
      </p:sp>
    </p:spTree>
    <p:extLst>
      <p:ext uri="{BB962C8B-B14F-4D97-AF65-F5344CB8AC3E}">
        <p14:creationId xmlns:p14="http://schemas.microsoft.com/office/powerpoint/2010/main" val="3272028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C5D8FE-DF1D-472C-A79E-420CA6478CD1}"/>
              </a:ext>
            </a:extLst>
          </p:cNvPr>
          <p:cNvSpPr>
            <a:spLocks noGrp="1"/>
          </p:cNvSpPr>
          <p:nvPr>
            <p:ph sz="half" idx="2"/>
          </p:nvPr>
        </p:nvSpPr>
        <p:spPr>
          <a:xfrm>
            <a:off x="631322" y="1547499"/>
            <a:ext cx="10990527" cy="4191067"/>
          </a:xfrm>
        </p:spPr>
        <p:txBody>
          <a:bodyPr lIns="91440" tIns="45720" rIns="91440" bIns="45720" anchor="t"/>
          <a:lstStyle/>
          <a:p>
            <a:r>
              <a:rPr lang="en-US"/>
              <a:t>Originally introduced as the Build Back Better Act by Congressman John Yarmuth (D-KY-03) on September 27, 2021</a:t>
            </a:r>
          </a:p>
          <a:p>
            <a:r>
              <a:rPr lang="en-US"/>
              <a:t>Following significant changes, passed the Senate on Aug. 7 and the House on Aug. 12, signed by President Biden on Aug. 16 </a:t>
            </a:r>
          </a:p>
          <a:p>
            <a:r>
              <a:rPr lang="en-US">
                <a:cs typeface="Arial"/>
              </a:rPr>
              <a:t>Drug pricing provisions include: </a:t>
            </a:r>
          </a:p>
          <a:p>
            <a:pPr lvl="1"/>
            <a:r>
              <a:rPr lang="en-US">
                <a:cs typeface="Arial"/>
              </a:rPr>
              <a:t>Drug Price Negotiation program </a:t>
            </a:r>
          </a:p>
          <a:p>
            <a:pPr lvl="1"/>
            <a:r>
              <a:rPr lang="en-US">
                <a:cs typeface="Arial"/>
              </a:rPr>
              <a:t>Inflationary rebates </a:t>
            </a:r>
          </a:p>
          <a:p>
            <a:pPr lvl="1"/>
            <a:r>
              <a:rPr lang="en-US">
                <a:cs typeface="Arial"/>
              </a:rPr>
              <a:t>Part D redesign</a:t>
            </a:r>
          </a:p>
          <a:p>
            <a:r>
              <a:rPr lang="en-US">
                <a:cs typeface="Arial"/>
              </a:rPr>
              <a:t>Also enhances payments for biosimilars, extends expanded Affordable Care Act (ACA) tax credits, and delays the Trump-era Rebate Rule</a:t>
            </a:r>
          </a:p>
        </p:txBody>
      </p:sp>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31322" y="640080"/>
            <a:ext cx="9243844" cy="1188720"/>
          </a:xfrm>
        </p:spPr>
        <p:txBody>
          <a:bodyPr/>
          <a:lstStyle/>
          <a:p>
            <a:r>
              <a:rPr lang="en-US"/>
              <a:t>Inflation Reduction Act (H.R. 5376)</a:t>
            </a:r>
            <a:br>
              <a:rPr lang="en-US"/>
            </a:br>
            <a:endParaRPr lang="en-US">
              <a:cs typeface="Arial"/>
            </a:endParaRPr>
          </a:p>
        </p:txBody>
      </p:sp>
    </p:spTree>
    <p:extLst>
      <p:ext uri="{BB962C8B-B14F-4D97-AF65-F5344CB8AC3E}">
        <p14:creationId xmlns:p14="http://schemas.microsoft.com/office/powerpoint/2010/main" val="2141610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68518" y="576748"/>
            <a:ext cx="7909874" cy="770948"/>
          </a:xfrm>
        </p:spPr>
        <p:txBody>
          <a:bodyPr>
            <a:normAutofit fontScale="90000"/>
          </a:bodyPr>
          <a:lstStyle/>
          <a:p>
            <a:r>
              <a:rPr lang="en-US" sz="3600"/>
              <a:t>Inflation Reduction Act – Drug Pricing Provisions</a:t>
            </a:r>
            <a:br>
              <a:rPr lang="en-US"/>
            </a:br>
            <a:endParaRPr lang="en-US">
              <a:cs typeface="Arial"/>
            </a:endParaRPr>
          </a:p>
        </p:txBody>
      </p:sp>
      <p:sp>
        <p:nvSpPr>
          <p:cNvPr id="4" name="Text Placeholder 3">
            <a:extLst>
              <a:ext uri="{FF2B5EF4-FFF2-40B4-BE49-F238E27FC236}">
                <a16:creationId xmlns:a16="http://schemas.microsoft.com/office/drawing/2014/main" id="{92C5D8FE-DF1D-472C-A79E-420CA6478CD1}"/>
              </a:ext>
            </a:extLst>
          </p:cNvPr>
          <p:cNvSpPr>
            <a:spLocks noGrp="1"/>
          </p:cNvSpPr>
          <p:nvPr>
            <p:ph type="body" sz="quarter" idx="10"/>
          </p:nvPr>
        </p:nvSpPr>
        <p:spPr>
          <a:xfrm>
            <a:off x="838200" y="1093173"/>
            <a:ext cx="10448925" cy="3954705"/>
          </a:xfrm>
        </p:spPr>
        <p:txBody>
          <a:bodyPr lIns="91440" tIns="45720" rIns="91440" bIns="45720" anchor="t"/>
          <a:lstStyle/>
          <a:p>
            <a:r>
              <a:rPr lang="en-US" sz="2400">
                <a:solidFill>
                  <a:srgbClr val="00205B"/>
                </a:solidFill>
                <a:cs typeface="Arial"/>
              </a:rPr>
              <a:t>Drug Price Negotiation Program</a:t>
            </a:r>
          </a:p>
          <a:p>
            <a:pPr lvl="1"/>
            <a:r>
              <a:rPr lang="en-US" b="0" i="0">
                <a:solidFill>
                  <a:srgbClr val="00205B"/>
                </a:solidFill>
                <a:effectLst/>
              </a:rPr>
              <a:t>Requires government negotiation of the prices of certain prescription drugs under Medicare beginning in 2026</a:t>
            </a:r>
            <a:endParaRPr lang="en-US">
              <a:solidFill>
                <a:srgbClr val="00205B"/>
              </a:solidFill>
              <a:cs typeface="Arial"/>
            </a:endParaRPr>
          </a:p>
          <a:p>
            <a:r>
              <a:rPr lang="en-US" sz="2400">
                <a:solidFill>
                  <a:srgbClr val="00205B"/>
                </a:solidFill>
                <a:cs typeface="Arial"/>
              </a:rPr>
              <a:t>Inflationary Rebates</a:t>
            </a:r>
          </a:p>
          <a:p>
            <a:pPr lvl="1"/>
            <a:r>
              <a:rPr lang="en-US">
                <a:solidFill>
                  <a:srgbClr val="00205B"/>
                </a:solidFill>
                <a:ea typeface="Calibri" panose="020F0502020204030204" pitchFamily="34" charset="0"/>
                <a:cs typeface="Arial" panose="020B0604020202020204" pitchFamily="34" charset="0"/>
              </a:rPr>
              <a:t>R</a:t>
            </a:r>
            <a:r>
              <a:rPr lang="en-US">
                <a:solidFill>
                  <a:srgbClr val="00205B"/>
                </a:solidFill>
                <a:effectLst/>
                <a:ea typeface="Calibri" panose="020F0502020204030204" pitchFamily="34" charset="0"/>
                <a:cs typeface="Arial" panose="020B0604020202020204" pitchFamily="34" charset="0"/>
              </a:rPr>
              <a:t>equires manufacturers to pay rebates for certain drugs paid under Medicare Parts B or D if their average prices increase faster than the rate of inflation</a:t>
            </a:r>
            <a:endParaRPr lang="en-US">
              <a:solidFill>
                <a:srgbClr val="00205B"/>
              </a:solidFill>
              <a:cs typeface="Arial" panose="020B0604020202020204" pitchFamily="34" charset="0"/>
            </a:endParaRPr>
          </a:p>
          <a:p>
            <a:r>
              <a:rPr lang="en-US" sz="2400">
                <a:solidFill>
                  <a:srgbClr val="00205B"/>
                </a:solidFill>
                <a:cs typeface="Arial"/>
              </a:rPr>
              <a:t>Part D Redesign</a:t>
            </a:r>
          </a:p>
        </p:txBody>
      </p:sp>
    </p:spTree>
    <p:extLst>
      <p:ext uri="{BB962C8B-B14F-4D97-AF65-F5344CB8AC3E}">
        <p14:creationId xmlns:p14="http://schemas.microsoft.com/office/powerpoint/2010/main" val="1749100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14B7D0-36A4-B644-7FA3-1F803FB85A98}"/>
              </a:ext>
            </a:extLst>
          </p:cNvPr>
          <p:cNvSpPr>
            <a:spLocks noGrp="1"/>
          </p:cNvSpPr>
          <p:nvPr>
            <p:ph sz="half" idx="2"/>
          </p:nvPr>
        </p:nvSpPr>
        <p:spPr/>
        <p:txBody>
          <a:bodyPr/>
          <a:lstStyle/>
          <a:p>
            <a:r>
              <a:rPr lang="en-US"/>
              <a:t>Enhanced Payments for Biosimilars</a:t>
            </a:r>
          </a:p>
          <a:p>
            <a:pPr lvl="1"/>
            <a:r>
              <a:rPr lang="en-US" sz="2800">
                <a:ea typeface="Calibri" panose="020F0502020204030204" pitchFamily="34" charset="0"/>
                <a:cs typeface="Times New Roman" panose="02020603050405020304" pitchFamily="18" charset="0"/>
              </a:rPr>
              <a:t>T</a:t>
            </a:r>
            <a:r>
              <a:rPr lang="en-US" sz="2800">
                <a:effectLst/>
                <a:ea typeface="Calibri" panose="020F0502020204030204" pitchFamily="34" charset="0"/>
                <a:cs typeface="Times New Roman" panose="02020603050405020304" pitchFamily="18" charset="0"/>
              </a:rPr>
              <a:t>emporarily increases the Part B add-on payment for qualifying biosimilars from 6% to 8% of the reference product’s ASP for a 5-year period</a:t>
            </a:r>
            <a:endParaRPr lang="en-US" sz="2800"/>
          </a:p>
          <a:p>
            <a:r>
              <a:rPr lang="en-US"/>
              <a:t>Extension of Expanded ACA Premium Tax Credit</a:t>
            </a:r>
          </a:p>
          <a:p>
            <a:pPr lvl="1"/>
            <a:r>
              <a:rPr lang="en-US" sz="2800">
                <a:ea typeface="Calibri" panose="020F0502020204030204" pitchFamily="34" charset="0"/>
                <a:cs typeface="Times New Roman" panose="02020603050405020304" pitchFamily="18" charset="0"/>
              </a:rPr>
              <a:t>E</a:t>
            </a:r>
            <a:r>
              <a:rPr lang="en-US" sz="2800">
                <a:effectLst/>
                <a:ea typeface="Calibri" panose="020F0502020204030204" pitchFamily="34" charset="0"/>
                <a:cs typeface="Times New Roman" panose="02020603050405020304" pitchFamily="18" charset="0"/>
              </a:rPr>
              <a:t>xtends the temporary ACA premium tax credit expansions that were included in the American Rescue Plan Act through 2025</a:t>
            </a:r>
            <a:endParaRPr lang="en-US" sz="2800"/>
          </a:p>
          <a:p>
            <a:r>
              <a:rPr lang="en-US"/>
              <a:t>Rebate Rule Delay</a:t>
            </a:r>
          </a:p>
          <a:p>
            <a:pPr lvl="1"/>
            <a:r>
              <a:rPr lang="en-US" sz="2800">
                <a:ea typeface="Calibri" panose="020F0502020204030204" pitchFamily="34" charset="0"/>
                <a:cs typeface="Times New Roman" panose="02020603050405020304" pitchFamily="18" charset="0"/>
              </a:rPr>
              <a:t>P</a:t>
            </a:r>
            <a:r>
              <a:rPr lang="en-US" sz="2800">
                <a:effectLst/>
                <a:ea typeface="Calibri" panose="020F0502020204030204" pitchFamily="34" charset="0"/>
                <a:cs typeface="Times New Roman" panose="02020603050405020304" pitchFamily="18" charset="0"/>
              </a:rPr>
              <a:t>revents implementation or enforcement of the Trump-era Rebate Rule until January 1, 2032</a:t>
            </a:r>
            <a:endParaRPr lang="en-US" sz="2800"/>
          </a:p>
        </p:txBody>
      </p:sp>
      <p:sp>
        <p:nvSpPr>
          <p:cNvPr id="3" name="Title 2">
            <a:extLst>
              <a:ext uri="{FF2B5EF4-FFF2-40B4-BE49-F238E27FC236}">
                <a16:creationId xmlns:a16="http://schemas.microsoft.com/office/drawing/2014/main" id="{DCE5E4D6-8A5C-5647-448E-C002F4F32F76}"/>
              </a:ext>
            </a:extLst>
          </p:cNvPr>
          <p:cNvSpPr>
            <a:spLocks noGrp="1"/>
          </p:cNvSpPr>
          <p:nvPr>
            <p:ph type="title"/>
          </p:nvPr>
        </p:nvSpPr>
        <p:spPr/>
        <p:txBody>
          <a:bodyPr/>
          <a:lstStyle/>
          <a:p>
            <a:r>
              <a:rPr lang="en-US" sz="3200"/>
              <a:t>Inflation Reduction Act – Other Healthcare Provisions</a:t>
            </a:r>
          </a:p>
        </p:txBody>
      </p:sp>
    </p:spTree>
    <p:extLst>
      <p:ext uri="{BB962C8B-B14F-4D97-AF65-F5344CB8AC3E}">
        <p14:creationId xmlns:p14="http://schemas.microsoft.com/office/powerpoint/2010/main" val="2970229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71411-DC30-4071-A479-C06DAA1B5785}"/>
              </a:ext>
            </a:extLst>
          </p:cNvPr>
          <p:cNvSpPr>
            <a:spLocks noGrp="1"/>
          </p:cNvSpPr>
          <p:nvPr>
            <p:ph type="body" sz="quarter" idx="10"/>
          </p:nvPr>
        </p:nvSpPr>
        <p:spPr>
          <a:xfrm>
            <a:off x="4275438" y="2919412"/>
            <a:ext cx="7916561" cy="1019175"/>
          </a:xfrm>
        </p:spPr>
        <p:txBody>
          <a:bodyPr lIns="91440" tIns="45720" rIns="91440" bIns="45720" anchor="t"/>
          <a:lstStyle/>
          <a:p>
            <a:pPr algn="ctr"/>
            <a:r>
              <a:rPr lang="en-US" sz="6600">
                <a:solidFill>
                  <a:srgbClr val="00205B"/>
                </a:solidFill>
                <a:latin typeface="Arial" panose="020B0604020202020204" pitchFamily="34" charset="0"/>
                <a:cs typeface="Arial" panose="020B0604020202020204" pitchFamily="34" charset="0"/>
              </a:rPr>
              <a:t>Federal Regulation</a:t>
            </a:r>
          </a:p>
        </p:txBody>
      </p:sp>
    </p:spTree>
    <p:extLst>
      <p:ext uri="{BB962C8B-B14F-4D97-AF65-F5344CB8AC3E}">
        <p14:creationId xmlns:p14="http://schemas.microsoft.com/office/powerpoint/2010/main" val="18468090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31322" y="640080"/>
            <a:ext cx="9243844" cy="1188720"/>
          </a:xfrm>
        </p:spPr>
        <p:txBody>
          <a:bodyPr/>
          <a:lstStyle/>
          <a:p>
            <a:r>
              <a:rPr lang="en-US">
                <a:latin typeface="Arial" panose="020B0604020202020204" pitchFamily="34" charset="0"/>
                <a:cs typeface="Arial" panose="020B0604020202020204" pitchFamily="34" charset="0"/>
              </a:rPr>
              <a:t>SUNSET Rule</a:t>
            </a:r>
          </a:p>
        </p:txBody>
      </p:sp>
      <p:sp>
        <p:nvSpPr>
          <p:cNvPr id="5" name="Content Placeholder 4">
            <a:extLst>
              <a:ext uri="{FF2B5EF4-FFF2-40B4-BE49-F238E27FC236}">
                <a16:creationId xmlns:a16="http://schemas.microsoft.com/office/drawing/2014/main" id="{20303676-856B-5323-8646-DC222D757829}"/>
              </a:ext>
            </a:extLst>
          </p:cNvPr>
          <p:cNvSpPr>
            <a:spLocks noGrp="1"/>
          </p:cNvSpPr>
          <p:nvPr>
            <p:ph sz="half" idx="2"/>
          </p:nvPr>
        </p:nvSpPr>
        <p:spPr/>
        <p:txBody>
          <a:bodyPr vert="horz" lIns="91440" tIns="45720" rIns="91440" bIns="45720" rtlCol="0" anchor="t">
            <a:normAutofit/>
          </a:bodyPr>
          <a:lstStyle/>
          <a:p>
            <a:pPr marL="457200" indent="-457200">
              <a:buSzPct val="150000"/>
              <a:defRPr/>
            </a:pPr>
            <a:r>
              <a:rPr lang="en-US" sz="2800">
                <a:latin typeface="Arial" panose="020B0604020202020204"/>
                <a:cs typeface="Arial" panose="020B0604020202020204"/>
              </a:rPr>
              <a:t>Originally finalized under the previous administration in </a:t>
            </a:r>
            <a:r>
              <a:rPr lang="en-US">
                <a:latin typeface="Arial" panose="020B0604020202020204"/>
                <a:cs typeface="Arial" panose="020B0604020202020204"/>
              </a:rPr>
              <a:t>January, </a:t>
            </a:r>
            <a:r>
              <a:rPr lang="en-US" sz="2800">
                <a:latin typeface="Arial" panose="020B0604020202020204"/>
                <a:cs typeface="Arial" panose="020B0604020202020204"/>
              </a:rPr>
              <a:t>2021</a:t>
            </a:r>
            <a:r>
              <a:rPr lang="en-US">
                <a:latin typeface="Arial" panose="020B0604020202020204"/>
                <a:cs typeface="Arial" panose="020B0604020202020204"/>
              </a:rPr>
              <a:t>.</a:t>
            </a:r>
            <a:endParaRPr lang="en-US" sz="2800">
              <a:latin typeface="Arial" panose="020B0604020202020204"/>
              <a:cs typeface="Arial" panose="020B0604020202020204"/>
            </a:endParaRPr>
          </a:p>
          <a:p>
            <a:pPr marL="457200" indent="-457200">
              <a:buClr>
                <a:srgbClr val="93C90E"/>
              </a:buClr>
              <a:buSzPct val="150000"/>
              <a:defRPr/>
            </a:pPr>
            <a:r>
              <a:rPr lang="en-US" sz="2800" b="0" i="0" u="none" strike="noStrike" kern="1200" cap="none" spc="0" normalizeH="0" baseline="0" noProof="0">
                <a:ln>
                  <a:noFill/>
                </a:ln>
                <a:effectLst/>
                <a:uLnTx/>
                <a:uFillTx/>
                <a:latin typeface="Arial" panose="020B0604020202020204"/>
                <a:cs typeface="Arial" panose="020B0604020202020204"/>
              </a:rPr>
              <a:t>Would have automatically expired all regulations issued by HHS on the later of:</a:t>
            </a:r>
          </a:p>
          <a:p>
            <a:pPr marL="914400" lvl="1" indent="-457200">
              <a:buSzPct val="150000"/>
              <a:defRPr/>
            </a:pPr>
            <a:r>
              <a:rPr lang="en-US" sz="2600" b="0" i="0" u="none" strike="noStrike" kern="1200" cap="none" spc="0" normalizeH="0" baseline="0" noProof="0">
                <a:ln>
                  <a:noFill/>
                </a:ln>
                <a:effectLst/>
                <a:uLnTx/>
                <a:uFillTx/>
                <a:latin typeface="Arial" panose="020B0604020202020204"/>
                <a:cs typeface="Arial" panose="020B0604020202020204"/>
              </a:rPr>
              <a:t>two (2) years after the SUNSET Rule’s effective date,</a:t>
            </a:r>
            <a:r>
              <a:rPr lang="en-US" sz="2600">
                <a:latin typeface="Arial" panose="020B0604020202020204"/>
                <a:cs typeface="Arial" panose="020B0604020202020204"/>
              </a:rPr>
              <a:t> </a:t>
            </a:r>
          </a:p>
          <a:p>
            <a:pPr marL="914400" lvl="1" indent="-457200">
              <a:buSzPct val="150000"/>
              <a:defRPr/>
            </a:pPr>
            <a:r>
              <a:rPr lang="en-US" sz="2600" b="0" i="0" u="none" strike="noStrike" kern="1200" cap="none" spc="0" normalizeH="0" baseline="0" noProof="0">
                <a:ln>
                  <a:noFill/>
                </a:ln>
                <a:effectLst/>
                <a:uLnTx/>
                <a:uFillTx/>
                <a:latin typeface="Arial" panose="020B0604020202020204"/>
                <a:cs typeface="Arial" panose="020B0604020202020204"/>
              </a:rPr>
              <a:t>ten (10) years after a regulation’s promulgation, or</a:t>
            </a:r>
            <a:r>
              <a:rPr lang="en-US" sz="2600">
                <a:latin typeface="Arial" panose="020B0604020202020204"/>
                <a:cs typeface="Arial" panose="020B0604020202020204"/>
              </a:rPr>
              <a:t> </a:t>
            </a:r>
            <a:endParaRPr lang="en-US" sz="2600" b="0" i="0" u="none" strike="noStrike" kern="1200" cap="none" spc="0" normalizeH="0" baseline="0" noProof="0">
              <a:ln>
                <a:noFill/>
              </a:ln>
              <a:effectLst/>
              <a:uLnTx/>
              <a:uFillTx/>
              <a:latin typeface="Arial" panose="020B0604020202020204"/>
              <a:cs typeface="Arial" panose="020B0604020202020204"/>
            </a:endParaRPr>
          </a:p>
          <a:p>
            <a:pPr marL="914400" lvl="1" indent="-457200">
              <a:buSzPct val="150000"/>
              <a:defRPr/>
            </a:pPr>
            <a:r>
              <a:rPr lang="en-US" sz="2600" b="0" i="0" u="none" strike="noStrike" kern="1200" cap="none" spc="0" normalizeH="0" baseline="0" noProof="0">
                <a:ln>
                  <a:noFill/>
                </a:ln>
                <a:effectLst/>
                <a:uLnTx/>
                <a:uFillTx/>
                <a:latin typeface="Arial" panose="020B0604020202020204"/>
                <a:cs typeface="Arial" panose="020B0604020202020204"/>
              </a:rPr>
              <a:t>ten (10) years after HHS’s most recent assessment of the </a:t>
            </a:r>
            <a:r>
              <a:rPr lang="en-US" sz="2600">
                <a:latin typeface="Arial" panose="020B0604020202020204"/>
                <a:cs typeface="Arial" panose="020B0604020202020204"/>
              </a:rPr>
              <a:t>regulation</a:t>
            </a:r>
            <a:r>
              <a:rPr lang="en-US" sz="2600" b="0" i="0" u="none" strike="noStrike" kern="1200" cap="none" spc="0" normalizeH="0" baseline="0" noProof="0">
                <a:ln>
                  <a:noFill/>
                </a:ln>
                <a:effectLst/>
                <a:uLnTx/>
                <a:uFillTx/>
                <a:latin typeface="Arial" panose="020B0604020202020204"/>
                <a:cs typeface="Arial" panose="020B0604020202020204"/>
              </a:rPr>
              <a:t>.</a:t>
            </a:r>
          </a:p>
          <a:p>
            <a:pPr marL="457200" indent="-457200">
              <a:buClr>
                <a:srgbClr val="93C90E"/>
              </a:buClr>
              <a:buSzPct val="150000"/>
              <a:defRPr/>
            </a:pPr>
            <a:r>
              <a:rPr lang="en-US">
                <a:latin typeface="Arial" panose="020B0604020202020204"/>
                <a:cs typeface="Arial" panose="020B0604020202020204"/>
              </a:rPr>
              <a:t>Update: on May 26, 2022, HHS repealed the SUNSET Rule.</a:t>
            </a:r>
            <a:endParaRPr lang="en-US" sz="2000" b="0" i="0" u="none" strike="noStrike" kern="1200" cap="none" spc="0" normalizeH="0" baseline="0" noProof="0">
              <a:ln>
                <a:noFill/>
              </a:ln>
              <a:effectLst/>
              <a:uLnTx/>
              <a:uFillTx/>
              <a:latin typeface="Arial" panose="020B0604020202020204"/>
              <a:cs typeface="Arial" panose="020B0604020202020204"/>
            </a:endParaRPr>
          </a:p>
          <a:p>
            <a:endParaRPr lang="en-US"/>
          </a:p>
        </p:txBody>
      </p:sp>
    </p:spTree>
    <p:extLst>
      <p:ext uri="{BB962C8B-B14F-4D97-AF65-F5344CB8AC3E}">
        <p14:creationId xmlns:p14="http://schemas.microsoft.com/office/powerpoint/2010/main" val="29409476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31320" y="640080"/>
            <a:ext cx="10947905" cy="1188720"/>
          </a:xfrm>
        </p:spPr>
        <p:txBody>
          <a:bodyPr/>
          <a:lstStyle/>
          <a:p>
            <a:r>
              <a:rPr lang="en-US">
                <a:latin typeface="Arial" panose="020B0604020202020204" pitchFamily="34" charset="0"/>
                <a:cs typeface="Arial" panose="020B0604020202020204" pitchFamily="34" charset="0"/>
              </a:rPr>
              <a:t>Notice of Benefit &amp; Payment Parameters</a:t>
            </a:r>
          </a:p>
        </p:txBody>
      </p:sp>
      <p:sp>
        <p:nvSpPr>
          <p:cNvPr id="5" name="Content Placeholder 4">
            <a:extLst>
              <a:ext uri="{FF2B5EF4-FFF2-40B4-BE49-F238E27FC236}">
                <a16:creationId xmlns:a16="http://schemas.microsoft.com/office/drawing/2014/main" id="{20303676-856B-5323-8646-DC222D757829}"/>
              </a:ext>
            </a:extLst>
          </p:cNvPr>
          <p:cNvSpPr>
            <a:spLocks noGrp="1"/>
          </p:cNvSpPr>
          <p:nvPr>
            <p:ph sz="half" idx="2"/>
          </p:nvPr>
        </p:nvSpPr>
        <p:spPr/>
        <p:txBody>
          <a:bodyPr vert="horz" lIns="91440" tIns="45720" rIns="91440" bIns="45720" rtlCol="0" anchor="t">
            <a:normAutofit/>
          </a:bodyPr>
          <a:lstStyle/>
          <a:p>
            <a:r>
              <a:rPr lang="en-US">
                <a:latin typeface="Arial"/>
                <a:cs typeface="Arial"/>
              </a:rPr>
              <a:t>Final Rule was published on May 6, 2022.</a:t>
            </a:r>
          </a:p>
          <a:p>
            <a:pPr lvl="1"/>
            <a:r>
              <a:rPr lang="en-US" sz="2600">
                <a:latin typeface="Arial"/>
                <a:cs typeface="Arial"/>
              </a:rPr>
              <a:t>Requires certain issuers to offer standardized plan options beginning in PY 2023. </a:t>
            </a:r>
          </a:p>
          <a:p>
            <a:pPr lvl="1"/>
            <a:r>
              <a:rPr lang="en-US" sz="2600">
                <a:latin typeface="Arial"/>
                <a:cs typeface="Arial"/>
              </a:rPr>
              <a:t>Indirect Quality Improvement Activity (QIA) expenses that can be included for Medical Loss Ratio (MLR) reporting and rebate calculation must be directly related to activities that improve health care quality.</a:t>
            </a:r>
          </a:p>
          <a:p>
            <a:pPr lvl="1"/>
            <a:r>
              <a:rPr lang="en-US" sz="2600">
                <a:latin typeface="Arial"/>
                <a:cs typeface="Arial"/>
              </a:rPr>
              <a:t>Adverse tiering - policies that place most or all drugs that treat a specific condition on the highest tier are presumptively discriminatory.</a:t>
            </a:r>
          </a:p>
        </p:txBody>
      </p:sp>
    </p:spTree>
    <p:extLst>
      <p:ext uri="{BB962C8B-B14F-4D97-AF65-F5344CB8AC3E}">
        <p14:creationId xmlns:p14="http://schemas.microsoft.com/office/powerpoint/2010/main" val="140461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31320" y="640080"/>
            <a:ext cx="10947905" cy="1188720"/>
          </a:xfrm>
        </p:spPr>
        <p:txBody>
          <a:bodyPr/>
          <a:lstStyle/>
          <a:p>
            <a:r>
              <a:rPr lang="en-US">
                <a:latin typeface="Arial" panose="020B0604020202020204" pitchFamily="34" charset="0"/>
                <a:cs typeface="Arial" panose="020B0604020202020204" pitchFamily="34" charset="0"/>
              </a:rPr>
              <a:t>CMS RFI on Medicare Advantage</a:t>
            </a:r>
          </a:p>
        </p:txBody>
      </p:sp>
      <p:sp>
        <p:nvSpPr>
          <p:cNvPr id="5" name="Content Placeholder 4">
            <a:extLst>
              <a:ext uri="{FF2B5EF4-FFF2-40B4-BE49-F238E27FC236}">
                <a16:creationId xmlns:a16="http://schemas.microsoft.com/office/drawing/2014/main" id="{20303676-856B-5323-8646-DC222D757829}"/>
              </a:ext>
            </a:extLst>
          </p:cNvPr>
          <p:cNvSpPr>
            <a:spLocks noGrp="1"/>
          </p:cNvSpPr>
          <p:nvPr>
            <p:ph sz="half" idx="2"/>
          </p:nvPr>
        </p:nvSpPr>
        <p:spPr/>
        <p:txBody>
          <a:bodyPr vert="horz" lIns="91440" tIns="45720" rIns="91440" bIns="45720" rtlCol="0" anchor="t">
            <a:normAutofit/>
          </a:bodyPr>
          <a:lstStyle/>
          <a:p>
            <a:r>
              <a:rPr lang="en-US">
                <a:effectLst/>
                <a:latin typeface="Arial"/>
                <a:ea typeface="Times New Roman" panose="02020603050405020304" pitchFamily="18" charset="0"/>
                <a:cs typeface="Arial"/>
              </a:rPr>
              <a:t>CMS released a Request for Information (RFI) seeking public comment on the Medicare Advantage program.</a:t>
            </a:r>
            <a:r>
              <a:rPr lang="en-US">
                <a:latin typeface="Arial"/>
                <a:ea typeface="Times New Roman" panose="02020603050405020304" pitchFamily="18" charset="0"/>
                <a:cs typeface="Arial"/>
              </a:rPr>
              <a:t> </a:t>
            </a:r>
            <a:endParaRPr lang="en-US">
              <a:effectLst/>
              <a:latin typeface="Arial" panose="020B0604020202020204" pitchFamily="34" charset="0"/>
              <a:ea typeface="Times New Roman" panose="02020603050405020304" pitchFamily="18" charset="0"/>
            </a:endParaRPr>
          </a:p>
          <a:p>
            <a:r>
              <a:rPr lang="en-US">
                <a:effectLst/>
                <a:latin typeface="Arial"/>
                <a:ea typeface="Times New Roman" panose="02020603050405020304" pitchFamily="18" charset="0"/>
                <a:cs typeface="Arial"/>
              </a:rPr>
              <a:t>CMS is asking for input on ways to achieve the agency’s vision so that all parts of Medicare are working towards a future where people with Medicare receive more equitable, high quality, and person-centered care that is affordable and sustainable.</a:t>
            </a:r>
            <a:r>
              <a:rPr lang="en-US">
                <a:latin typeface="Arial"/>
                <a:ea typeface="Times New Roman" panose="02020603050405020304" pitchFamily="18" charset="0"/>
                <a:cs typeface="Arial"/>
              </a:rPr>
              <a:t> </a:t>
            </a:r>
          </a:p>
          <a:p>
            <a:r>
              <a:rPr lang="en-US">
                <a:ea typeface="+mn-lt"/>
                <a:cs typeface="+mn-lt"/>
              </a:rPr>
              <a:t>AMCP is commenting on advancing health equity and value-based care.</a:t>
            </a:r>
            <a:endParaRPr lang="en-US">
              <a:effectLst/>
              <a:latin typeface="Arial" panose="020B0604020202020204" pitchFamily="34" charset="0"/>
              <a:ea typeface="Times New Roman" panose="02020603050405020304" pitchFamily="18" charset="0"/>
              <a:cs typeface="Arial"/>
            </a:endParaRPr>
          </a:p>
          <a:p>
            <a:r>
              <a:rPr lang="en-US">
                <a:effectLst/>
                <a:latin typeface="Arial"/>
                <a:ea typeface="Times New Roman" panose="02020603050405020304" pitchFamily="18" charset="0"/>
                <a:cs typeface="Arial"/>
              </a:rPr>
              <a:t>The public comment period ends August 31, 2022.</a:t>
            </a:r>
            <a:endParaRPr lang="en-US">
              <a:latin typeface="Arial"/>
              <a:cs typeface="Arial"/>
            </a:endParaRPr>
          </a:p>
        </p:txBody>
      </p:sp>
    </p:spTree>
    <p:extLst>
      <p:ext uri="{BB962C8B-B14F-4D97-AF65-F5344CB8AC3E}">
        <p14:creationId xmlns:p14="http://schemas.microsoft.com/office/powerpoint/2010/main" val="4031383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31320" y="640080"/>
            <a:ext cx="10947905" cy="1188720"/>
          </a:xfrm>
        </p:spPr>
        <p:txBody>
          <a:bodyPr/>
          <a:lstStyle/>
          <a:p>
            <a:r>
              <a:rPr lang="en-US">
                <a:latin typeface="Arial" panose="020B0604020202020204" pitchFamily="34" charset="0"/>
                <a:cs typeface="Arial" panose="020B0604020202020204" pitchFamily="34" charset="0"/>
              </a:rPr>
              <a:t>HHS Notice of Proposed Rulemaking</a:t>
            </a:r>
          </a:p>
        </p:txBody>
      </p:sp>
      <p:sp>
        <p:nvSpPr>
          <p:cNvPr id="5" name="Content Placeholder 4">
            <a:extLst>
              <a:ext uri="{FF2B5EF4-FFF2-40B4-BE49-F238E27FC236}">
                <a16:creationId xmlns:a16="http://schemas.microsoft.com/office/drawing/2014/main" id="{20303676-856B-5323-8646-DC222D757829}"/>
              </a:ext>
            </a:extLst>
          </p:cNvPr>
          <p:cNvSpPr>
            <a:spLocks noGrp="1"/>
          </p:cNvSpPr>
          <p:nvPr>
            <p:ph sz="half" idx="2"/>
          </p:nvPr>
        </p:nvSpPr>
        <p:spPr/>
        <p:txBody>
          <a:bodyPr>
            <a:normAutofit/>
          </a:bodyPr>
          <a:lstStyle/>
          <a:p>
            <a:r>
              <a:rPr lang="en-US">
                <a:latin typeface="Arial" panose="020B0604020202020204" pitchFamily="34" charset="0"/>
                <a:cs typeface="Arial" panose="020B0604020202020204" pitchFamily="34" charset="0"/>
              </a:rPr>
              <a:t>Proposed Rule was published on August 4, 2022.</a:t>
            </a:r>
          </a:p>
          <a:p>
            <a:r>
              <a:rPr lang="en-US" i="0">
                <a:effectLst/>
                <a:latin typeface="Arial" panose="020B0604020202020204" pitchFamily="34" charset="0"/>
                <a:cs typeface="Arial" panose="020B0604020202020204" pitchFamily="34" charset="0"/>
              </a:rPr>
              <a:t>Reinstates protections on the basis of gender identity and sexual orientation and aligns sex discrimination requirements with Federal court decisions.</a:t>
            </a:r>
          </a:p>
          <a:p>
            <a:r>
              <a:rPr lang="en-US" i="0">
                <a:effectLst/>
                <a:latin typeface="Arial" panose="020B0604020202020204" pitchFamily="34" charset="0"/>
                <a:cs typeface="Arial" panose="020B0604020202020204" pitchFamily="34" charset="0"/>
              </a:rPr>
              <a:t>Clarifies the application of Section 1557 nondiscrimination requirements to health insurance issuers.</a:t>
            </a:r>
          </a:p>
          <a:p>
            <a:r>
              <a:rPr lang="en-US" i="0">
                <a:effectLst/>
                <a:latin typeface="Arial" panose="020B0604020202020204" pitchFamily="34" charset="0"/>
                <a:cs typeface="Arial" panose="020B0604020202020204" pitchFamily="34" charset="0"/>
              </a:rPr>
              <a:t>Requires covered entities to provide notice of the availability of language assistance services and auxiliary aids and services.</a:t>
            </a:r>
          </a:p>
          <a:p>
            <a:r>
              <a:rPr lang="en-US">
                <a:latin typeface="Arial" panose="020B0604020202020204" pitchFamily="34" charset="0"/>
                <a:cs typeface="Arial" panose="020B0604020202020204" pitchFamily="34" charset="0"/>
              </a:rPr>
              <a:t>Comments are due October 3, 2022.</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4565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31320" y="640080"/>
            <a:ext cx="10947905" cy="1188720"/>
          </a:xfrm>
        </p:spPr>
        <p:txBody>
          <a:bodyPr/>
          <a:lstStyle/>
          <a:p>
            <a:r>
              <a:rPr lang="en-US" i="0">
                <a:effectLst/>
                <a:latin typeface="Arial"/>
                <a:cs typeface="Arial"/>
              </a:rPr>
              <a:t>MA-PD Final Rate Notice</a:t>
            </a:r>
            <a:endParaRPr lang="en-US">
              <a:latin typeface="Arial"/>
              <a:cs typeface="Arial"/>
            </a:endParaRPr>
          </a:p>
        </p:txBody>
      </p:sp>
      <p:sp>
        <p:nvSpPr>
          <p:cNvPr id="5" name="Content Placeholder 4">
            <a:extLst>
              <a:ext uri="{FF2B5EF4-FFF2-40B4-BE49-F238E27FC236}">
                <a16:creationId xmlns:a16="http://schemas.microsoft.com/office/drawing/2014/main" id="{20303676-856B-5323-8646-DC222D757829}"/>
              </a:ext>
            </a:extLst>
          </p:cNvPr>
          <p:cNvSpPr>
            <a:spLocks noGrp="1"/>
          </p:cNvSpPr>
          <p:nvPr>
            <p:ph sz="half" idx="2"/>
          </p:nvPr>
        </p:nvSpPr>
        <p:spPr/>
        <p:txBody>
          <a:bodyPr>
            <a:normAutofit/>
          </a:bodyPr>
          <a:lstStyle/>
          <a:p>
            <a:r>
              <a:rPr lang="en-US">
                <a:latin typeface="Arial" panose="020B0604020202020204" pitchFamily="34" charset="0"/>
                <a:cs typeface="Arial" panose="020B0604020202020204" pitchFamily="34" charset="0"/>
              </a:rPr>
              <a:t>On April 4, 2022, CMS issued the capitation rates for Part C and Part D payment policies.</a:t>
            </a:r>
          </a:p>
          <a:p>
            <a:r>
              <a:rPr lang="en-US">
                <a:latin typeface="Arial" panose="020B0604020202020204" pitchFamily="34" charset="0"/>
                <a:cs typeface="Arial" panose="020B0604020202020204" pitchFamily="34" charset="0"/>
              </a:rPr>
              <a:t>CMS updated the </a:t>
            </a:r>
            <a:r>
              <a:rPr lang="en-US" err="1">
                <a:latin typeface="Arial" panose="020B0604020202020204" pitchFamily="34" charset="0"/>
                <a:cs typeface="Arial" panose="020B0604020202020204" pitchFamily="34" charset="0"/>
              </a:rPr>
              <a:t>RxHCC</a:t>
            </a:r>
            <a:r>
              <a:rPr lang="en-US">
                <a:latin typeface="Arial" panose="020B0604020202020204" pitchFamily="34" charset="0"/>
                <a:cs typeface="Arial" panose="020B0604020202020204" pitchFamily="34" charset="0"/>
              </a:rPr>
              <a:t> risk adjustment model for Part D sponsors other than PACE. The </a:t>
            </a:r>
            <a:r>
              <a:rPr lang="en-US" err="1">
                <a:latin typeface="Arial" panose="020B0604020202020204" pitchFamily="34" charset="0"/>
                <a:cs typeface="Arial" panose="020B0604020202020204" pitchFamily="34" charset="0"/>
              </a:rPr>
              <a:t>RxHCC</a:t>
            </a:r>
            <a:r>
              <a:rPr lang="en-US">
                <a:latin typeface="Arial" panose="020B0604020202020204" pitchFamily="34" charset="0"/>
                <a:cs typeface="Arial" panose="020B0604020202020204" pitchFamily="34" charset="0"/>
              </a:rPr>
              <a:t> model is used to adjust direct subsidy payments for Part D benefits offered by stand-alone prescription drug plans (PDPs) and Medicare Advantage prescription drug plans (MA-PDs). </a:t>
            </a:r>
          </a:p>
        </p:txBody>
      </p:sp>
    </p:spTree>
    <p:extLst>
      <p:ext uri="{BB962C8B-B14F-4D97-AF65-F5344CB8AC3E}">
        <p14:creationId xmlns:p14="http://schemas.microsoft.com/office/powerpoint/2010/main" val="3506366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5A4D0-F134-4A05-9238-8D5F0B29DA19}"/>
              </a:ext>
            </a:extLst>
          </p:cNvPr>
          <p:cNvSpPr>
            <a:spLocks noGrp="1"/>
          </p:cNvSpPr>
          <p:nvPr>
            <p:ph type="title"/>
          </p:nvPr>
        </p:nvSpPr>
        <p:spPr/>
        <p:txBody>
          <a:bodyPr/>
          <a:lstStyle/>
          <a:p>
            <a:r>
              <a:rPr lang="en-US"/>
              <a:t>Disclaimer</a:t>
            </a:r>
          </a:p>
        </p:txBody>
      </p:sp>
      <p:sp>
        <p:nvSpPr>
          <p:cNvPr id="3" name="Text Placeholder 2">
            <a:extLst>
              <a:ext uri="{FF2B5EF4-FFF2-40B4-BE49-F238E27FC236}">
                <a16:creationId xmlns:a16="http://schemas.microsoft.com/office/drawing/2014/main" id="{A9FE88E8-6DED-4362-B903-E3A0CC56DB29}"/>
              </a:ext>
            </a:extLst>
          </p:cNvPr>
          <p:cNvSpPr>
            <a:spLocks noGrp="1"/>
          </p:cNvSpPr>
          <p:nvPr>
            <p:ph type="body" sz="quarter" idx="10"/>
          </p:nvPr>
        </p:nvSpPr>
        <p:spPr>
          <a:xfrm>
            <a:off x="838200" y="1546157"/>
            <a:ext cx="10448925" cy="3857625"/>
          </a:xfrm>
        </p:spPr>
        <p:txBody>
          <a:bodyPr/>
          <a:lstStyle/>
          <a:p>
            <a:pPr marL="0" indent="0">
              <a:buNone/>
            </a:pPr>
            <a:r>
              <a:rPr lang="en-US" sz="1800"/>
              <a:t>Organizations may not re-use material presented at this AMCP webinar for commercial purposes without the written consent of the presenter, the person or organization holding copyright to the material (if applicable), and AMCP. Commercial purposes include but are not limited to symposia, educational programs, and other forms of presentation, whether developed or offered by for-profit or not-for-profit entities, and that involve funding from for-profit firms or a registration fee that is other than nominal. In addition, organizations may not widely redistribute or re-use this webinar material without the written consent of the presenter, the person or organization holding copyright to the material (if applicable), and AMCP. This includes large quantity redistribution of the material or storage of the material on electronic systems for other than personal use.</a:t>
            </a:r>
          </a:p>
        </p:txBody>
      </p:sp>
    </p:spTree>
    <p:extLst>
      <p:ext uri="{BB962C8B-B14F-4D97-AF65-F5344CB8AC3E}">
        <p14:creationId xmlns:p14="http://schemas.microsoft.com/office/powerpoint/2010/main" val="23758746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31320" y="640080"/>
            <a:ext cx="10947905" cy="1188720"/>
          </a:xfrm>
        </p:spPr>
        <p:txBody>
          <a:bodyPr/>
          <a:lstStyle/>
          <a:p>
            <a:r>
              <a:rPr lang="en-US" i="0">
                <a:effectLst/>
                <a:latin typeface="Arial"/>
                <a:cs typeface="Arial"/>
              </a:rPr>
              <a:t>Medicaid/CHIP RFI</a:t>
            </a:r>
            <a:endParaRPr lang="en-US">
              <a:latin typeface="Arial"/>
              <a:cs typeface="Arial"/>
            </a:endParaRPr>
          </a:p>
        </p:txBody>
      </p:sp>
      <p:sp>
        <p:nvSpPr>
          <p:cNvPr id="5" name="Content Placeholder 4">
            <a:extLst>
              <a:ext uri="{FF2B5EF4-FFF2-40B4-BE49-F238E27FC236}">
                <a16:creationId xmlns:a16="http://schemas.microsoft.com/office/drawing/2014/main" id="{20303676-856B-5323-8646-DC222D757829}"/>
              </a:ext>
            </a:extLst>
          </p:cNvPr>
          <p:cNvSpPr>
            <a:spLocks noGrp="1"/>
          </p:cNvSpPr>
          <p:nvPr>
            <p:ph sz="half" idx="2"/>
          </p:nvPr>
        </p:nvSpPr>
        <p:spPr/>
        <p:txBody>
          <a:bodyPr vert="horz" lIns="91440" tIns="45720" rIns="91440" bIns="45720" rtlCol="0" anchor="t">
            <a:normAutofit fontScale="92500"/>
          </a:bodyPr>
          <a:lstStyle/>
          <a:p>
            <a:r>
              <a:rPr lang="en-US">
                <a:latin typeface="Arial" panose="020B0604020202020204" pitchFamily="34" charset="0"/>
                <a:cs typeface="Arial" panose="020B0604020202020204" pitchFamily="34" charset="0"/>
              </a:rPr>
              <a:t>RFI released on February 17, 2022.</a:t>
            </a:r>
          </a:p>
          <a:p>
            <a:r>
              <a:rPr lang="en-US">
                <a:latin typeface="Arial" panose="020B0604020202020204" pitchFamily="34" charset="0"/>
                <a:cs typeface="Arial" panose="020B0604020202020204" pitchFamily="34" charset="0"/>
              </a:rPr>
              <a:t>Objective of the RFI was to identify strategies to:</a:t>
            </a:r>
          </a:p>
          <a:p>
            <a:pPr lvl="1"/>
            <a:r>
              <a:rPr lang="en-US" sz="2600">
                <a:latin typeface="Arial"/>
                <a:cs typeface="Arial"/>
              </a:rPr>
              <a:t>increase access to coverage for individuals eligible for Medicaid and CHIP</a:t>
            </a:r>
          </a:p>
          <a:p>
            <a:pPr lvl="1"/>
            <a:r>
              <a:rPr lang="en-US" sz="2600">
                <a:latin typeface="Arial"/>
                <a:cs typeface="Arial"/>
              </a:rPr>
              <a:t>keep coverage consistent</a:t>
            </a:r>
          </a:p>
          <a:p>
            <a:pPr lvl="1"/>
            <a:r>
              <a:rPr lang="en-US" sz="2600">
                <a:latin typeface="Arial"/>
                <a:cs typeface="Arial"/>
              </a:rPr>
              <a:t>establish minimum standard for equitable and timely access to providers </a:t>
            </a:r>
          </a:p>
          <a:p>
            <a:pPr lvl="1"/>
            <a:r>
              <a:rPr lang="en-US" sz="2600">
                <a:latin typeface="Arial"/>
                <a:cs typeface="Arial"/>
              </a:rPr>
              <a:t>measure, monitor, and support improvement efforts for access to services </a:t>
            </a:r>
            <a:endParaRPr lang="en-US" sz="2600">
              <a:latin typeface="Arial" panose="020B0604020202020204" pitchFamily="34" charset="0"/>
              <a:cs typeface="Arial" panose="020B0604020202020204" pitchFamily="34" charset="0"/>
            </a:endParaRPr>
          </a:p>
          <a:p>
            <a:pPr lvl="1"/>
            <a:r>
              <a:rPr lang="en-US" sz="2600">
                <a:latin typeface="Arial"/>
                <a:cs typeface="Arial"/>
              </a:rPr>
              <a:t>assure that payments are sufficient to enlist and retain enough providers to keep services accessible</a:t>
            </a:r>
          </a:p>
          <a:p>
            <a:r>
              <a:rPr lang="en-US">
                <a:latin typeface="Arial" panose="020B0604020202020204" pitchFamily="34" charset="0"/>
                <a:cs typeface="Arial" panose="020B0604020202020204" pitchFamily="34" charset="0"/>
              </a:rPr>
              <a:t>AMCP submitted a comment encouraging CMS to recognize the role of pharmacists in whole person care and care coordination as well as being health care providers that address primary health care needs.</a:t>
            </a:r>
          </a:p>
        </p:txBody>
      </p:sp>
    </p:spTree>
    <p:extLst>
      <p:ext uri="{BB962C8B-B14F-4D97-AF65-F5344CB8AC3E}">
        <p14:creationId xmlns:p14="http://schemas.microsoft.com/office/powerpoint/2010/main" val="6221818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31320" y="640080"/>
            <a:ext cx="10947905" cy="1188720"/>
          </a:xfrm>
        </p:spPr>
        <p:txBody>
          <a:bodyPr/>
          <a:lstStyle/>
          <a:p>
            <a:r>
              <a:rPr lang="en-US" i="0">
                <a:effectLst/>
                <a:latin typeface="Arial" panose="020B0604020202020204" pitchFamily="34" charset="0"/>
                <a:cs typeface="Arial" panose="020B0604020202020204" pitchFamily="34" charset="0"/>
              </a:rPr>
              <a:t>Part C/D Final Rule</a:t>
            </a:r>
            <a:endParaRPr lang="en-US">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20303676-856B-5323-8646-DC222D757829}"/>
              </a:ext>
            </a:extLst>
          </p:cNvPr>
          <p:cNvSpPr>
            <a:spLocks noGrp="1"/>
          </p:cNvSpPr>
          <p:nvPr>
            <p:ph sz="half" idx="2"/>
          </p:nvPr>
        </p:nvSpPr>
        <p:spPr/>
        <p:txBody>
          <a:bodyPr>
            <a:normAutofit/>
          </a:bodyPr>
          <a:lstStyle/>
          <a:p>
            <a:pPr marL="457200" indent="-457200">
              <a:buClr>
                <a:srgbClr val="93C90E"/>
              </a:buClr>
              <a:buSzPct val="150000"/>
              <a:defRPr/>
            </a:pPr>
            <a:r>
              <a:rPr lang="en-US" sz="2800">
                <a:latin typeface="Arial" panose="020B0604020202020204"/>
              </a:rPr>
              <a:t>In January, CMS </a:t>
            </a:r>
            <a:r>
              <a:rPr lang="en-US">
                <a:latin typeface="Arial" panose="020B0604020202020204"/>
              </a:rPr>
              <a:t>published a</a:t>
            </a:r>
            <a:r>
              <a:rPr lang="en-US" sz="2800">
                <a:latin typeface="Arial" panose="020B0604020202020204"/>
              </a:rPr>
              <a:t> Proposed Rule that would require pharmacy price concessions be applied at the point-of-sale (POS)</a:t>
            </a:r>
            <a:r>
              <a:rPr lang="en-US" sz="2800">
                <a:latin typeface="Arial" panose="020B0604020202020204" pitchFamily="34" charset="0"/>
                <a:cs typeface="Arial" panose="020B0604020202020204" pitchFamily="34" charset="0"/>
              </a:rPr>
              <a:t>.</a:t>
            </a:r>
          </a:p>
          <a:p>
            <a:pPr marL="457200" indent="-457200">
              <a:buClr>
                <a:srgbClr val="93C90E"/>
              </a:buClr>
              <a:buSzPct val="150000"/>
              <a:defRPr/>
            </a:pPr>
            <a:r>
              <a:rPr lang="en-US">
                <a:latin typeface="Arial" panose="020B0604020202020204" pitchFamily="34" charset="0"/>
                <a:cs typeface="Arial" panose="020B0604020202020204" pitchFamily="34" charset="0"/>
              </a:rPr>
              <a:t>In March, AMCP submitted comments opposing this requirement.</a:t>
            </a:r>
          </a:p>
          <a:p>
            <a:pPr marL="457200" indent="-457200">
              <a:buClr>
                <a:srgbClr val="93C90E"/>
              </a:buClr>
              <a:buSzPct val="150000"/>
              <a:defRPr/>
            </a:pPr>
            <a:r>
              <a:rPr lang="en-US">
                <a:latin typeface="Arial" panose="020B0604020202020204" pitchFamily="34" charset="0"/>
                <a:cs typeface="Arial" panose="020B0604020202020204" pitchFamily="34" charset="0"/>
              </a:rPr>
              <a:t>On May 9, 2022, CMS finalized the rule, including the pharmacy price concession requirement. </a:t>
            </a:r>
          </a:p>
          <a:p>
            <a:pPr marL="457200" indent="-457200">
              <a:buClr>
                <a:srgbClr val="93C90E"/>
              </a:buClr>
              <a:buSzPct val="150000"/>
              <a:defRPr/>
            </a:pPr>
            <a:endParaRPr lang="en-US" sz="2800">
              <a:latin typeface="Arial" panose="020B0604020202020204"/>
            </a:endParaRPr>
          </a:p>
          <a:p>
            <a:pPr marL="457200" indent="-457200">
              <a:buClr>
                <a:srgbClr val="93C90E"/>
              </a:buClr>
              <a:buSzPct val="150000"/>
              <a:defRPr/>
            </a:pPr>
            <a:endParaRPr lang="en-US" sz="2000" b="0" i="0" u="none" strike="noStrike" kern="1200" cap="none" spc="0" normalizeH="0" baseline="0" noProof="0">
              <a:ln>
                <a:noFill/>
              </a:ln>
              <a:effectLst/>
              <a:uLnTx/>
              <a:uFillTx/>
              <a:latin typeface="Arial" panose="020B0604020202020204"/>
              <a:cs typeface="Arial" panose="020B0604020202020204"/>
            </a:endParaRPr>
          </a:p>
        </p:txBody>
      </p:sp>
    </p:spTree>
    <p:extLst>
      <p:ext uri="{BB962C8B-B14F-4D97-AF65-F5344CB8AC3E}">
        <p14:creationId xmlns:p14="http://schemas.microsoft.com/office/powerpoint/2010/main" val="28283402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71411-DC30-4071-A479-C06DAA1B5785}"/>
              </a:ext>
            </a:extLst>
          </p:cNvPr>
          <p:cNvSpPr>
            <a:spLocks noGrp="1"/>
          </p:cNvSpPr>
          <p:nvPr>
            <p:ph type="body" sz="quarter" idx="10"/>
          </p:nvPr>
        </p:nvSpPr>
        <p:spPr>
          <a:xfrm>
            <a:off x="4275438" y="2919412"/>
            <a:ext cx="7916561" cy="1019175"/>
          </a:xfrm>
        </p:spPr>
        <p:txBody>
          <a:bodyPr lIns="91440" tIns="45720" rIns="91440" bIns="45720" anchor="t"/>
          <a:lstStyle/>
          <a:p>
            <a:pPr algn="ctr"/>
            <a:r>
              <a:rPr lang="en-US" sz="6600">
                <a:solidFill>
                  <a:srgbClr val="00205B"/>
                </a:solidFill>
                <a:latin typeface="Arial" panose="020B0604020202020204" pitchFamily="34" charset="0"/>
                <a:cs typeface="Arial" panose="020B0604020202020204" pitchFamily="34" charset="0"/>
              </a:rPr>
              <a:t>State Legislation</a:t>
            </a:r>
          </a:p>
        </p:txBody>
      </p:sp>
    </p:spTree>
    <p:extLst>
      <p:ext uri="{BB962C8B-B14F-4D97-AF65-F5344CB8AC3E}">
        <p14:creationId xmlns:p14="http://schemas.microsoft.com/office/powerpoint/2010/main" val="559930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ED10A-B8FE-0E83-8DBB-54611A78D0BB}"/>
              </a:ext>
            </a:extLst>
          </p:cNvPr>
          <p:cNvSpPr>
            <a:spLocks noGrp="1"/>
          </p:cNvSpPr>
          <p:nvPr>
            <p:ph type="title"/>
          </p:nvPr>
        </p:nvSpPr>
        <p:spPr>
          <a:xfrm>
            <a:off x="838200" y="156358"/>
            <a:ext cx="10515600" cy="1325563"/>
          </a:xfrm>
        </p:spPr>
        <p:txBody>
          <a:bodyPr>
            <a:normAutofit/>
          </a:bodyPr>
          <a:lstStyle/>
          <a:p>
            <a:pPr algn="ctr"/>
            <a:r>
              <a:rPr lang="en-US" sz="3600">
                <a:latin typeface="Arial"/>
                <a:ea typeface="Calibri Light"/>
                <a:cs typeface="Calibri Light"/>
              </a:rPr>
              <a:t>State Legislative Sessions</a:t>
            </a:r>
            <a:endParaRPr lang="en-US" sz="3600">
              <a:latin typeface="Arial"/>
              <a:cs typeface="Arial"/>
            </a:endParaRPr>
          </a:p>
        </p:txBody>
      </p:sp>
      <p:sp>
        <p:nvSpPr>
          <p:cNvPr id="3" name="Text Placeholder 2">
            <a:extLst>
              <a:ext uri="{FF2B5EF4-FFF2-40B4-BE49-F238E27FC236}">
                <a16:creationId xmlns:a16="http://schemas.microsoft.com/office/drawing/2014/main" id="{D38252B6-B830-46F9-2352-41915DA322BA}"/>
              </a:ext>
            </a:extLst>
          </p:cNvPr>
          <p:cNvSpPr>
            <a:spLocks noGrp="1"/>
          </p:cNvSpPr>
          <p:nvPr>
            <p:ph type="body" sz="quarter" idx="10"/>
          </p:nvPr>
        </p:nvSpPr>
        <p:spPr/>
        <p:txBody>
          <a:bodyPr vert="horz" lIns="91440" tIns="45720" rIns="91440" bIns="45720" rtlCol="0" anchor="t">
            <a:normAutofit lnSpcReduction="10000"/>
          </a:bodyPr>
          <a:lstStyle/>
          <a:p>
            <a:pPr marL="0" indent="0">
              <a:buNone/>
            </a:pPr>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a:p>
            <a:pPr marL="0" indent="0">
              <a:buNone/>
            </a:pPr>
            <a:endParaRPr lang="en-US">
              <a:ea typeface="Calibri" panose="020F0502020204030204"/>
              <a:cs typeface="Calibri" panose="020F0502020204030204"/>
            </a:endParaRPr>
          </a:p>
          <a:p>
            <a:pPr marL="0" indent="0" algn="r">
              <a:buNone/>
            </a:pPr>
            <a:r>
              <a:rPr lang="en-US" sz="1800">
                <a:ea typeface="Calibri" panose="020F0502020204030204"/>
                <a:cs typeface="Calibri" panose="020F0502020204030204"/>
              </a:rPr>
              <a:t>*Source: NCSL</a:t>
            </a:r>
          </a:p>
          <a:p>
            <a:pPr marL="0" indent="0" algn="r">
              <a:buNone/>
            </a:pPr>
            <a:r>
              <a:rPr lang="en-US" sz="1800">
                <a:ea typeface="Calibri" panose="020F0502020204030204"/>
                <a:cs typeface="Calibri" panose="020F0502020204030204"/>
              </a:rPr>
              <a:t>As of 8/18/22</a:t>
            </a:r>
          </a:p>
          <a:p>
            <a:pPr marL="0" indent="0" algn="r">
              <a:buNone/>
            </a:pPr>
            <a:endParaRPr lang="en-US" sz="1800">
              <a:ea typeface="Calibri" panose="020F0502020204030204"/>
              <a:cs typeface="Calibri" panose="020F0502020204030204"/>
            </a:endParaRPr>
          </a:p>
        </p:txBody>
      </p:sp>
      <p:pic>
        <p:nvPicPr>
          <p:cNvPr id="4" name="Picture 4" descr="Map&#10;&#10;Description automatically generated">
            <a:extLst>
              <a:ext uri="{FF2B5EF4-FFF2-40B4-BE49-F238E27FC236}">
                <a16:creationId xmlns:a16="http://schemas.microsoft.com/office/drawing/2014/main" id="{6C41A4E9-7A21-C964-3167-174B42F927D5}"/>
              </a:ext>
            </a:extLst>
          </p:cNvPr>
          <p:cNvPicPr>
            <a:picLocks noChangeAspect="1"/>
          </p:cNvPicPr>
          <p:nvPr/>
        </p:nvPicPr>
        <p:blipFill>
          <a:blip r:embed="rId2"/>
          <a:stretch>
            <a:fillRect/>
          </a:stretch>
        </p:blipFill>
        <p:spPr>
          <a:xfrm>
            <a:off x="2824619" y="1114355"/>
            <a:ext cx="6542760" cy="4775427"/>
          </a:xfrm>
          <a:prstGeom prst="rect">
            <a:avLst/>
          </a:prstGeom>
        </p:spPr>
      </p:pic>
    </p:spTree>
    <p:extLst>
      <p:ext uri="{BB962C8B-B14F-4D97-AF65-F5344CB8AC3E}">
        <p14:creationId xmlns:p14="http://schemas.microsoft.com/office/powerpoint/2010/main" val="39233736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2E24508-9C00-34B9-4DB9-60C0C9FBDBFE}"/>
              </a:ext>
            </a:extLst>
          </p:cNvPr>
          <p:cNvSpPr txBox="1"/>
          <p:nvPr/>
        </p:nvSpPr>
        <p:spPr>
          <a:xfrm>
            <a:off x="1291746" y="423823"/>
            <a:ext cx="1003386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00205B"/>
                </a:solidFill>
                <a:latin typeface="Arial"/>
                <a:ea typeface="Calibri Light"/>
                <a:cs typeface="Calibri Light"/>
              </a:rPr>
              <a:t>Bills Enacted by Issue</a:t>
            </a:r>
            <a:endParaRPr lang="en-US" sz="3200">
              <a:latin typeface="Arial"/>
            </a:endParaRPr>
          </a:p>
        </p:txBody>
      </p:sp>
      <p:pic>
        <p:nvPicPr>
          <p:cNvPr id="7" name="Picture 7" descr="Chart, bar chart&#10;&#10;Description automatically generated">
            <a:extLst>
              <a:ext uri="{FF2B5EF4-FFF2-40B4-BE49-F238E27FC236}">
                <a16:creationId xmlns:a16="http://schemas.microsoft.com/office/drawing/2014/main" id="{AD1DF257-A0DA-AC3F-E76B-949762FD578A}"/>
              </a:ext>
            </a:extLst>
          </p:cNvPr>
          <p:cNvPicPr>
            <a:picLocks noChangeAspect="1"/>
          </p:cNvPicPr>
          <p:nvPr/>
        </p:nvPicPr>
        <p:blipFill>
          <a:blip r:embed="rId2"/>
          <a:stretch>
            <a:fillRect/>
          </a:stretch>
        </p:blipFill>
        <p:spPr>
          <a:xfrm>
            <a:off x="2135689" y="1010682"/>
            <a:ext cx="7931061" cy="4742688"/>
          </a:xfrm>
          <a:prstGeom prst="rect">
            <a:avLst/>
          </a:prstGeom>
        </p:spPr>
      </p:pic>
    </p:spTree>
    <p:extLst>
      <p:ext uri="{BB962C8B-B14F-4D97-AF65-F5344CB8AC3E}">
        <p14:creationId xmlns:p14="http://schemas.microsoft.com/office/powerpoint/2010/main" val="3324689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A032CD-CA38-4332-A9E3-DD539886A4E8}"/>
              </a:ext>
            </a:extLst>
          </p:cNvPr>
          <p:cNvSpPr>
            <a:spLocks noGrp="1"/>
          </p:cNvSpPr>
          <p:nvPr>
            <p:ph type="title"/>
          </p:nvPr>
        </p:nvSpPr>
        <p:spPr>
          <a:xfrm>
            <a:off x="838200" y="0"/>
            <a:ext cx="10515600" cy="1325563"/>
          </a:xfrm>
        </p:spPr>
        <p:txBody>
          <a:bodyPr>
            <a:normAutofit/>
          </a:bodyPr>
          <a:lstStyle/>
          <a:p>
            <a:pPr algn="ctr"/>
            <a:r>
              <a:rPr lang="en-US" sz="3200">
                <a:latin typeface="Arial"/>
                <a:ea typeface="Calibri Light"/>
                <a:cs typeface="Calibri Light"/>
              </a:rPr>
              <a:t>Bills Enacted by State</a:t>
            </a:r>
            <a:endParaRPr lang="en-US" sz="3200">
              <a:latin typeface="Arial"/>
            </a:endParaRPr>
          </a:p>
        </p:txBody>
      </p:sp>
      <p:sp>
        <p:nvSpPr>
          <p:cNvPr id="7" name="Rectangle 6">
            <a:extLst>
              <a:ext uri="{FF2B5EF4-FFF2-40B4-BE49-F238E27FC236}">
                <a16:creationId xmlns:a16="http://schemas.microsoft.com/office/drawing/2014/main" id="{BD9AF09B-8D42-4289-BC4B-50C24855F278}"/>
              </a:ext>
            </a:extLst>
          </p:cNvPr>
          <p:cNvSpPr/>
          <p:nvPr/>
        </p:nvSpPr>
        <p:spPr>
          <a:xfrm>
            <a:off x="5847585" y="886130"/>
            <a:ext cx="2851841" cy="402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11C873E-3AC8-4BAD-95D2-37397117279E}"/>
              </a:ext>
            </a:extLst>
          </p:cNvPr>
          <p:cNvSpPr/>
          <p:nvPr/>
        </p:nvSpPr>
        <p:spPr>
          <a:xfrm>
            <a:off x="8270542" y="5238781"/>
            <a:ext cx="2851841" cy="402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152F6EE-8087-4C94-990C-DC02787C50B3}"/>
              </a:ext>
            </a:extLst>
          </p:cNvPr>
          <p:cNvSpPr/>
          <p:nvPr/>
        </p:nvSpPr>
        <p:spPr>
          <a:xfrm>
            <a:off x="78459" y="4372823"/>
            <a:ext cx="600552" cy="348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5" descr="Map&#10;&#10;Description automatically generated">
            <a:extLst>
              <a:ext uri="{FF2B5EF4-FFF2-40B4-BE49-F238E27FC236}">
                <a16:creationId xmlns:a16="http://schemas.microsoft.com/office/drawing/2014/main" id="{20CBFE81-A530-49CF-3A4E-92DEF01B11A7}"/>
              </a:ext>
            </a:extLst>
          </p:cNvPr>
          <p:cNvPicPr>
            <a:picLocks noChangeAspect="1"/>
          </p:cNvPicPr>
          <p:nvPr/>
        </p:nvPicPr>
        <p:blipFill>
          <a:blip r:embed="rId2"/>
          <a:stretch>
            <a:fillRect/>
          </a:stretch>
        </p:blipFill>
        <p:spPr>
          <a:xfrm>
            <a:off x="2198319" y="882757"/>
            <a:ext cx="7722293" cy="5019415"/>
          </a:xfrm>
          <a:prstGeom prst="rect">
            <a:avLst/>
          </a:prstGeom>
        </p:spPr>
      </p:pic>
    </p:spTree>
    <p:extLst>
      <p:ext uri="{BB962C8B-B14F-4D97-AF65-F5344CB8AC3E}">
        <p14:creationId xmlns:p14="http://schemas.microsoft.com/office/powerpoint/2010/main" val="750632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3B19E-18A6-A3CA-67CC-55E1415627C8}"/>
              </a:ext>
            </a:extLst>
          </p:cNvPr>
          <p:cNvSpPr>
            <a:spLocks noGrp="1"/>
          </p:cNvSpPr>
          <p:nvPr>
            <p:ph type="title"/>
          </p:nvPr>
        </p:nvSpPr>
        <p:spPr>
          <a:xfrm>
            <a:off x="838200" y="267433"/>
            <a:ext cx="10515600" cy="1325563"/>
          </a:xfrm>
        </p:spPr>
        <p:txBody>
          <a:bodyPr>
            <a:normAutofit/>
          </a:bodyPr>
          <a:lstStyle/>
          <a:p>
            <a:r>
              <a:rPr lang="en-US" sz="3600">
                <a:latin typeface="Arial" panose="020B0604020202020204" pitchFamily="34" charset="0"/>
                <a:ea typeface="Calibri Light"/>
                <a:cs typeface="Arial" panose="020B0604020202020204" pitchFamily="34" charset="0"/>
              </a:rPr>
              <a:t>PBM Transparency and Oversight</a:t>
            </a:r>
          </a:p>
        </p:txBody>
      </p:sp>
      <p:sp>
        <p:nvSpPr>
          <p:cNvPr id="3" name="Text Placeholder 2">
            <a:extLst>
              <a:ext uri="{FF2B5EF4-FFF2-40B4-BE49-F238E27FC236}">
                <a16:creationId xmlns:a16="http://schemas.microsoft.com/office/drawing/2014/main" id="{A72D2492-2974-CEE1-CC24-B06754C1E910}"/>
              </a:ext>
            </a:extLst>
          </p:cNvPr>
          <p:cNvSpPr>
            <a:spLocks noGrp="1"/>
          </p:cNvSpPr>
          <p:nvPr>
            <p:ph type="body" sz="quarter" idx="10"/>
          </p:nvPr>
        </p:nvSpPr>
        <p:spPr>
          <a:xfrm>
            <a:off x="838200" y="1280014"/>
            <a:ext cx="10448925" cy="4199548"/>
          </a:xfrm>
        </p:spPr>
        <p:txBody>
          <a:bodyPr vert="horz" lIns="91440" tIns="45720" rIns="91440" bIns="45720" rtlCol="0" anchor="t">
            <a:normAutofit fontScale="85000" lnSpcReduction="10000"/>
          </a:bodyPr>
          <a:lstStyle/>
          <a:p>
            <a:r>
              <a:rPr lang="en-US">
                <a:latin typeface="Arial" panose="020B0604020202020204" pitchFamily="34" charset="0"/>
                <a:ea typeface="Calibri"/>
                <a:cs typeface="Arial" panose="020B0604020202020204" pitchFamily="34" charset="0"/>
              </a:rPr>
              <a:t>FL HB 357 – establishes standards for PBM audits</a:t>
            </a:r>
            <a:endParaRPr lang="en-US">
              <a:latin typeface="Arial" panose="020B0604020202020204" pitchFamily="34" charset="0"/>
              <a:cs typeface="Arial" panose="020B0604020202020204" pitchFamily="34" charset="0"/>
            </a:endParaRPr>
          </a:p>
          <a:p>
            <a:r>
              <a:rPr lang="en-US">
                <a:latin typeface="Arial" panose="020B0604020202020204" pitchFamily="34" charset="0"/>
                <a:ea typeface="Calibri"/>
                <a:cs typeface="Arial" panose="020B0604020202020204" pitchFamily="34" charset="0"/>
              </a:rPr>
              <a:t>MI SB 447 – requires insurers to supply claims utilization and cost information to large employers, including fees paid to PBMs, upon request</a:t>
            </a:r>
          </a:p>
          <a:p>
            <a:r>
              <a:rPr lang="en-US">
                <a:latin typeface="Arial" panose="020B0604020202020204" pitchFamily="34" charset="0"/>
                <a:ea typeface="Calibri"/>
                <a:cs typeface="Arial" panose="020B0604020202020204" pitchFamily="34" charset="0"/>
              </a:rPr>
              <a:t>TN HB 2661 - </a:t>
            </a:r>
            <a:r>
              <a:rPr lang="en-US">
                <a:latin typeface="Arial" panose="020B0604020202020204" pitchFamily="34" charset="0"/>
                <a:ea typeface="+mn-lt"/>
                <a:cs typeface="Arial" panose="020B0604020202020204" pitchFamily="34" charset="0"/>
              </a:rPr>
              <a:t>requires PBMs to adopt certain reimbursement methods</a:t>
            </a:r>
          </a:p>
          <a:p>
            <a:r>
              <a:rPr lang="en-US">
                <a:latin typeface="Arial" panose="020B0604020202020204" pitchFamily="34" charset="0"/>
                <a:ea typeface="Calibri"/>
                <a:cs typeface="Arial" panose="020B0604020202020204" pitchFamily="34" charset="0"/>
              </a:rPr>
              <a:t>VT H 353 – prohibits patient steering and requires state to investigate PBM practices</a:t>
            </a:r>
          </a:p>
          <a:p>
            <a:endParaRPr lang="en-US" sz="2400">
              <a:latin typeface="Arial" panose="020B0604020202020204" pitchFamily="34" charset="0"/>
              <a:ea typeface="Calibri"/>
              <a:cs typeface="Arial" panose="020B0604020202020204" pitchFamily="34" charset="0"/>
            </a:endParaRPr>
          </a:p>
          <a:p>
            <a:pPr lvl="1"/>
            <a:endParaRPr lang="en-US" sz="200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9835262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11F7-246C-BFE4-C7FA-734F77B2D839}"/>
              </a:ext>
            </a:extLst>
          </p:cNvPr>
          <p:cNvSpPr>
            <a:spLocks noGrp="1"/>
          </p:cNvSpPr>
          <p:nvPr>
            <p:ph type="title"/>
          </p:nvPr>
        </p:nvSpPr>
        <p:spPr/>
        <p:txBody>
          <a:bodyPr>
            <a:normAutofit/>
          </a:bodyPr>
          <a:lstStyle/>
          <a:p>
            <a:r>
              <a:rPr lang="en-US" sz="3600">
                <a:latin typeface="Arial" panose="020B0604020202020204" pitchFamily="34" charset="0"/>
                <a:cs typeface="Arial" panose="020B0604020202020204" pitchFamily="34" charset="0"/>
              </a:rPr>
              <a:t>PBM Rebates and Spread Pricing</a:t>
            </a:r>
          </a:p>
        </p:txBody>
      </p:sp>
      <p:sp>
        <p:nvSpPr>
          <p:cNvPr id="3" name="Text Placeholder 2">
            <a:extLst>
              <a:ext uri="{FF2B5EF4-FFF2-40B4-BE49-F238E27FC236}">
                <a16:creationId xmlns:a16="http://schemas.microsoft.com/office/drawing/2014/main" id="{3E4B56C0-16D1-408D-1B2C-70E2ADD687CA}"/>
              </a:ext>
            </a:extLst>
          </p:cNvPr>
          <p:cNvSpPr>
            <a:spLocks noGrp="1"/>
          </p:cNvSpPr>
          <p:nvPr>
            <p:ph type="body" sz="quarter" idx="10"/>
          </p:nvPr>
        </p:nvSpPr>
        <p:spPr>
          <a:xfrm>
            <a:off x="838200" y="1475399"/>
            <a:ext cx="10448925" cy="4277701"/>
          </a:xfrm>
        </p:spPr>
        <p:txBody>
          <a:bodyPr vert="horz" lIns="91440" tIns="45720" rIns="91440" bIns="45720" rtlCol="0" anchor="t">
            <a:normAutofit/>
          </a:bodyPr>
          <a:lstStyle/>
          <a:p>
            <a:r>
              <a:rPr lang="en-US">
                <a:latin typeface="Arial" panose="020B0604020202020204" pitchFamily="34" charset="0"/>
                <a:cs typeface="Arial" panose="020B0604020202020204" pitchFamily="34" charset="0"/>
              </a:rPr>
              <a:t>CO HB 22-1370 – requires plans and PBMs to use all rebates received from formulary drugs to reduce costs for either the plan sponsor or individuals beginning in 2024</a:t>
            </a:r>
          </a:p>
          <a:p>
            <a:r>
              <a:rPr lang="en-US">
                <a:latin typeface="Arial" panose="020B0604020202020204" pitchFamily="34" charset="0"/>
                <a:cs typeface="Arial" panose="020B0604020202020204" pitchFamily="34" charset="0"/>
              </a:rPr>
              <a:t>VA SB 663 – prohibits spread pricing in contracts between Medicaid MCOs and PBMs</a:t>
            </a:r>
          </a:p>
        </p:txBody>
      </p:sp>
    </p:spTree>
    <p:extLst>
      <p:ext uri="{BB962C8B-B14F-4D97-AF65-F5344CB8AC3E}">
        <p14:creationId xmlns:p14="http://schemas.microsoft.com/office/powerpoint/2010/main" val="2468158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1018C-BEB9-129D-CDD1-D6927105D91E}"/>
              </a:ext>
            </a:extLst>
          </p:cNvPr>
          <p:cNvSpPr>
            <a:spLocks noGrp="1"/>
          </p:cNvSpPr>
          <p:nvPr>
            <p:ph type="title"/>
          </p:nvPr>
        </p:nvSpPr>
        <p:spPr/>
        <p:txBody>
          <a:bodyPr>
            <a:normAutofit/>
          </a:bodyPr>
          <a:lstStyle/>
          <a:p>
            <a:r>
              <a:rPr lang="en-US" sz="3600">
                <a:latin typeface="Arial" panose="020B0604020202020204" pitchFamily="34" charset="0"/>
                <a:cs typeface="Arial" panose="020B0604020202020204" pitchFamily="34" charset="0"/>
              </a:rPr>
              <a:t>Step Therapy and </a:t>
            </a:r>
            <a:r>
              <a:rPr lang="en-US" sz="3600" err="1">
                <a:latin typeface="Arial" panose="020B0604020202020204" pitchFamily="34" charset="0"/>
                <a:cs typeface="Arial" panose="020B0604020202020204" pitchFamily="34" charset="0"/>
              </a:rPr>
              <a:t>ePA</a:t>
            </a:r>
            <a:r>
              <a:rPr lang="en-US" sz="3600">
                <a:latin typeface="Arial" panose="020B0604020202020204" pitchFamily="34" charset="0"/>
                <a:cs typeface="Arial" panose="020B0604020202020204" pitchFamily="34" charset="0"/>
              </a:rPr>
              <a:t> </a:t>
            </a:r>
          </a:p>
        </p:txBody>
      </p:sp>
      <p:sp>
        <p:nvSpPr>
          <p:cNvPr id="3" name="Text Placeholder 2">
            <a:extLst>
              <a:ext uri="{FF2B5EF4-FFF2-40B4-BE49-F238E27FC236}">
                <a16:creationId xmlns:a16="http://schemas.microsoft.com/office/drawing/2014/main" id="{BD614473-8274-EA4E-607D-A3399C224566}"/>
              </a:ext>
            </a:extLst>
          </p:cNvPr>
          <p:cNvSpPr>
            <a:spLocks noGrp="1"/>
          </p:cNvSpPr>
          <p:nvPr>
            <p:ph type="body" sz="quarter" idx="10"/>
          </p:nvPr>
        </p:nvSpPr>
        <p:spPr>
          <a:xfrm>
            <a:off x="838200" y="1250707"/>
            <a:ext cx="10448925" cy="4502393"/>
          </a:xfrm>
        </p:spPr>
        <p:txBody>
          <a:bodyPr vert="horz" lIns="91440" tIns="45720" rIns="91440" bIns="45720" rtlCol="0" anchor="t">
            <a:normAutofit fontScale="92500"/>
          </a:bodyPr>
          <a:lstStyle/>
          <a:p>
            <a:pPr marL="457200" indent="-457200"/>
            <a:r>
              <a:rPr lang="en-US" dirty="0">
                <a:latin typeface="Arial" panose="020B0604020202020204" pitchFamily="34" charset="0"/>
                <a:ea typeface="Calibri"/>
                <a:cs typeface="Arial" panose="020B0604020202020204" pitchFamily="34" charset="0"/>
              </a:rPr>
              <a:t>FL HB 459; TN HB 677 – establishes guidelines for step-therapy programs and requires plans to provide an exception process</a:t>
            </a:r>
            <a:endParaRPr lang="en-US" dirty="0">
              <a:latin typeface="Arial" panose="020B0604020202020204" pitchFamily="34" charset="0"/>
              <a:cs typeface="Arial" panose="020B0604020202020204" pitchFamily="34" charset="0"/>
            </a:endParaRPr>
          </a:p>
          <a:p>
            <a:pPr marL="457200" indent="-457200"/>
            <a:r>
              <a:rPr lang="en-US" dirty="0">
                <a:latin typeface="Arial" panose="020B0604020202020204" pitchFamily="34" charset="0"/>
                <a:ea typeface="Calibri"/>
                <a:cs typeface="Arial" panose="020B0604020202020204" pitchFamily="34" charset="0"/>
              </a:rPr>
              <a:t>MI SB 247 – requires insurers to utilize a standard electronic prior authorization (</a:t>
            </a:r>
            <a:r>
              <a:rPr lang="en-US" dirty="0" err="1">
                <a:latin typeface="Arial" panose="020B0604020202020204" pitchFamily="34" charset="0"/>
                <a:ea typeface="Calibri"/>
                <a:cs typeface="Arial" panose="020B0604020202020204" pitchFamily="34" charset="0"/>
              </a:rPr>
              <a:t>ePA</a:t>
            </a:r>
            <a:r>
              <a:rPr lang="en-US" dirty="0">
                <a:latin typeface="Arial" panose="020B0604020202020204" pitchFamily="34" charset="0"/>
                <a:ea typeface="Calibri"/>
                <a:cs typeface="Arial" panose="020B0604020202020204" pitchFamily="34" charset="0"/>
              </a:rPr>
              <a:t>) transaction process beginning June 1, 2023</a:t>
            </a:r>
          </a:p>
          <a:p>
            <a:pPr marL="457200" indent="-457200"/>
            <a:r>
              <a:rPr lang="en-US" dirty="0">
                <a:latin typeface="Arial" panose="020B0604020202020204" pitchFamily="34" charset="0"/>
                <a:ea typeface="Calibri"/>
                <a:cs typeface="Arial" panose="020B0604020202020204" pitchFamily="34" charset="0"/>
              </a:rPr>
              <a:t>VA SB 428 – requires insurers to establish an </a:t>
            </a:r>
            <a:r>
              <a:rPr lang="en-US" dirty="0" err="1">
                <a:latin typeface="Arial" panose="020B0604020202020204" pitchFamily="34" charset="0"/>
                <a:ea typeface="Calibri"/>
                <a:cs typeface="Arial" panose="020B0604020202020204" pitchFamily="34" charset="0"/>
              </a:rPr>
              <a:t>ePA</a:t>
            </a:r>
            <a:r>
              <a:rPr lang="en-US">
                <a:latin typeface="Arial" panose="020B0604020202020204" pitchFamily="34" charset="0"/>
                <a:ea typeface="Calibri"/>
                <a:cs typeface="Arial" panose="020B0604020202020204" pitchFamily="34" charset="0"/>
              </a:rPr>
              <a:t> program that links to electronic health record systems that use the SCRIPT standard by July 1, 2025</a:t>
            </a:r>
          </a:p>
          <a:p>
            <a:endParaRPr lang="en-US" dirty="0">
              <a:latin typeface="Arial" panose="020B0604020202020204" pitchFamily="34" charset="0"/>
              <a:ea typeface="Calibri"/>
              <a:cs typeface="Arial" panose="020B0604020202020204" pitchFamily="34" charset="0"/>
            </a:endParaRPr>
          </a:p>
          <a:p>
            <a:pPr lvl="1"/>
            <a:endParaRPr lang="en-US" dirty="0">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9971124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FC0C2-F907-D723-41EA-0E18FF38B3EB}"/>
              </a:ext>
            </a:extLst>
          </p:cNvPr>
          <p:cNvSpPr>
            <a:spLocks noGrp="1"/>
          </p:cNvSpPr>
          <p:nvPr>
            <p:ph type="title"/>
          </p:nvPr>
        </p:nvSpPr>
        <p:spPr>
          <a:xfrm>
            <a:off x="871537" y="365125"/>
            <a:ext cx="10515600" cy="1325563"/>
          </a:xfrm>
        </p:spPr>
        <p:txBody>
          <a:bodyPr>
            <a:normAutofit/>
          </a:bodyPr>
          <a:lstStyle/>
          <a:p>
            <a:r>
              <a:rPr lang="en-US" sz="3600">
                <a:latin typeface="Arial" panose="020B0604020202020204" pitchFamily="34" charset="0"/>
                <a:cs typeface="Arial" panose="020B0604020202020204" pitchFamily="34" charset="0"/>
              </a:rPr>
              <a:t>Other Key Bills</a:t>
            </a:r>
          </a:p>
        </p:txBody>
      </p:sp>
      <p:sp>
        <p:nvSpPr>
          <p:cNvPr id="3" name="Text Placeholder 2">
            <a:extLst>
              <a:ext uri="{FF2B5EF4-FFF2-40B4-BE49-F238E27FC236}">
                <a16:creationId xmlns:a16="http://schemas.microsoft.com/office/drawing/2014/main" id="{BFE792C5-C2F4-8F00-7F56-EA0A3B1CDD3D}"/>
              </a:ext>
            </a:extLst>
          </p:cNvPr>
          <p:cNvSpPr>
            <a:spLocks noGrp="1"/>
          </p:cNvSpPr>
          <p:nvPr>
            <p:ph type="body" sz="quarter" idx="10"/>
          </p:nvPr>
        </p:nvSpPr>
        <p:spPr>
          <a:xfrm>
            <a:off x="871537" y="1524245"/>
            <a:ext cx="10448925" cy="4228855"/>
          </a:xfrm>
        </p:spPr>
        <p:txBody>
          <a:bodyPr vert="horz" lIns="91440" tIns="45720" rIns="91440" bIns="45720" rtlCol="0" anchor="t">
            <a:normAutofit/>
          </a:bodyPr>
          <a:lstStyle/>
          <a:p>
            <a:r>
              <a:rPr lang="en-US">
                <a:latin typeface="Arial" panose="020B0604020202020204" pitchFamily="34" charset="0"/>
                <a:ea typeface="Calibri"/>
                <a:cs typeface="Arial" panose="020B0604020202020204" pitchFamily="34" charset="0"/>
              </a:rPr>
              <a:t>Oklahoma Medicaid Managed Care: OK SB 1337; OK HB 2322</a:t>
            </a:r>
            <a:endParaRPr lang="en-US">
              <a:latin typeface="Arial" panose="020B0604020202020204" pitchFamily="34" charset="0"/>
              <a:ea typeface="+mn-lt"/>
              <a:cs typeface="Arial" panose="020B0604020202020204" pitchFamily="34" charset="0"/>
            </a:endParaRPr>
          </a:p>
          <a:p>
            <a:endParaRPr lang="en-US">
              <a:latin typeface="Arial" panose="020B0604020202020204" pitchFamily="34" charset="0"/>
              <a:ea typeface="Calibri"/>
              <a:cs typeface="Arial" panose="020B0604020202020204" pitchFamily="34" charset="0"/>
            </a:endParaRPr>
          </a:p>
          <a:p>
            <a:r>
              <a:rPr lang="en-US">
                <a:latin typeface="Arial" panose="020B0604020202020204" pitchFamily="34" charset="0"/>
                <a:ea typeface="Calibri"/>
                <a:cs typeface="Arial" panose="020B0604020202020204" pitchFamily="34" charset="0"/>
              </a:rPr>
              <a:t>Canadian Reference Pricing: ME SP 520</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North Carolina Medicaid Expansion </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261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1B963E-4E1F-4DD8-99FF-A3EABAD36A0A}"/>
              </a:ext>
            </a:extLst>
          </p:cNvPr>
          <p:cNvSpPr>
            <a:spLocks noGrp="1"/>
          </p:cNvSpPr>
          <p:nvPr>
            <p:ph type="title"/>
          </p:nvPr>
        </p:nvSpPr>
        <p:spPr>
          <a:xfrm>
            <a:off x="634483" y="541176"/>
            <a:ext cx="8848272" cy="748858"/>
          </a:xfrm>
        </p:spPr>
        <p:txBody>
          <a:bodyPr/>
          <a:lstStyle/>
          <a:p>
            <a:r>
              <a:rPr lang="en-US" sz="4400">
                <a:latin typeface="Arial"/>
                <a:cs typeface="Didot" panose="02000503000000020003" pitchFamily="2" charset="-79"/>
              </a:rPr>
              <a:t>Presenters </a:t>
            </a:r>
            <a:endParaRPr lang="en-US">
              <a:latin typeface="Arial"/>
              <a:cs typeface="Didot" panose="02000503000000020003" pitchFamily="2" charset="-79"/>
            </a:endParaRPr>
          </a:p>
        </p:txBody>
      </p:sp>
      <p:cxnSp>
        <p:nvCxnSpPr>
          <p:cNvPr id="19" name="Straight Connector 18">
            <a:extLst>
              <a:ext uri="{FF2B5EF4-FFF2-40B4-BE49-F238E27FC236}">
                <a16:creationId xmlns:a16="http://schemas.microsoft.com/office/drawing/2014/main" id="{97975FDF-4141-944C-8BC8-C5B08F43FC8C}"/>
              </a:ext>
            </a:extLst>
          </p:cNvPr>
          <p:cNvCxnSpPr>
            <a:cxnSpLocks/>
          </p:cNvCxnSpPr>
          <p:nvPr/>
        </p:nvCxnSpPr>
        <p:spPr>
          <a:xfrm>
            <a:off x="4144116" y="2011518"/>
            <a:ext cx="0" cy="4363268"/>
          </a:xfrm>
          <a:prstGeom prst="line">
            <a:avLst/>
          </a:prstGeom>
          <a:ln w="22225">
            <a:solidFill>
              <a:srgbClr val="97999B">
                <a:alpha val="50000"/>
              </a:srgbClr>
            </a:solidFill>
            <a:prstDash val="sysDot"/>
          </a:ln>
        </p:spPr>
        <p:style>
          <a:lnRef idx="1">
            <a:schemeClr val="accent1"/>
          </a:lnRef>
          <a:fillRef idx="0">
            <a:schemeClr val="accent1"/>
          </a:fillRef>
          <a:effectRef idx="0">
            <a:schemeClr val="accent1"/>
          </a:effectRef>
          <a:fontRef idx="minor">
            <a:schemeClr val="tx1"/>
          </a:fontRef>
        </p:style>
      </p:cxnSp>
      <p:sp>
        <p:nvSpPr>
          <p:cNvPr id="20" name="Text Placeholder 1">
            <a:extLst>
              <a:ext uri="{FF2B5EF4-FFF2-40B4-BE49-F238E27FC236}">
                <a16:creationId xmlns:a16="http://schemas.microsoft.com/office/drawing/2014/main" id="{CBDA85B2-D6F8-9247-A7C8-6E5A98B365AE}"/>
              </a:ext>
            </a:extLst>
          </p:cNvPr>
          <p:cNvSpPr>
            <a:spLocks noGrp="1"/>
          </p:cNvSpPr>
          <p:nvPr>
            <p:ph type="body" sz="quarter" idx="10"/>
          </p:nvPr>
        </p:nvSpPr>
        <p:spPr>
          <a:xfrm>
            <a:off x="611717" y="5067186"/>
            <a:ext cx="2988839" cy="573655"/>
          </a:xfrm>
        </p:spPr>
        <p:txBody>
          <a:bodyPr/>
          <a:lstStyle/>
          <a:p>
            <a:r>
              <a:rPr lang="en-US" sz="2400"/>
              <a:t>Adam Colborn</a:t>
            </a:r>
          </a:p>
        </p:txBody>
      </p:sp>
      <p:sp>
        <p:nvSpPr>
          <p:cNvPr id="21" name="Text Placeholder 2">
            <a:extLst>
              <a:ext uri="{FF2B5EF4-FFF2-40B4-BE49-F238E27FC236}">
                <a16:creationId xmlns:a16="http://schemas.microsoft.com/office/drawing/2014/main" id="{DDC24405-DB9E-9640-AA92-9A0DD6E8C410}"/>
              </a:ext>
            </a:extLst>
          </p:cNvPr>
          <p:cNvSpPr>
            <a:spLocks noGrp="1"/>
          </p:cNvSpPr>
          <p:nvPr>
            <p:ph type="body" sz="quarter" idx="11"/>
          </p:nvPr>
        </p:nvSpPr>
        <p:spPr>
          <a:xfrm>
            <a:off x="147962" y="5524710"/>
            <a:ext cx="3916347" cy="1140959"/>
          </a:xfrm>
        </p:spPr>
        <p:txBody>
          <a:bodyPr/>
          <a:lstStyle/>
          <a:p>
            <a:r>
              <a:rPr lang="en-US" sz="1800"/>
              <a:t>Director, Government Relations</a:t>
            </a:r>
          </a:p>
          <a:p>
            <a:r>
              <a:rPr lang="en-US" sz="1800"/>
              <a:t>AMCP</a:t>
            </a:r>
          </a:p>
        </p:txBody>
      </p:sp>
      <p:sp>
        <p:nvSpPr>
          <p:cNvPr id="22" name="Text Placeholder 6">
            <a:extLst>
              <a:ext uri="{FF2B5EF4-FFF2-40B4-BE49-F238E27FC236}">
                <a16:creationId xmlns:a16="http://schemas.microsoft.com/office/drawing/2014/main" id="{C9F514EA-B7E5-6E4E-92BF-234ADB54DBBE}"/>
              </a:ext>
            </a:extLst>
          </p:cNvPr>
          <p:cNvSpPr>
            <a:spLocks noGrp="1"/>
          </p:cNvSpPr>
          <p:nvPr>
            <p:ph type="body" sz="quarter" idx="17"/>
          </p:nvPr>
        </p:nvSpPr>
        <p:spPr>
          <a:xfrm>
            <a:off x="4376961" y="5035928"/>
            <a:ext cx="3538963" cy="636169"/>
          </a:xfrm>
        </p:spPr>
        <p:txBody>
          <a:bodyPr/>
          <a:lstStyle/>
          <a:p>
            <a:r>
              <a:rPr lang="en-US" sz="2400" err="1"/>
              <a:t>Geni</a:t>
            </a:r>
            <a:r>
              <a:rPr lang="en-US" sz="2400"/>
              <a:t> Tunstall</a:t>
            </a:r>
          </a:p>
        </p:txBody>
      </p:sp>
      <p:sp>
        <p:nvSpPr>
          <p:cNvPr id="23" name="Text Placeholder 7">
            <a:extLst>
              <a:ext uri="{FF2B5EF4-FFF2-40B4-BE49-F238E27FC236}">
                <a16:creationId xmlns:a16="http://schemas.microsoft.com/office/drawing/2014/main" id="{397A88F7-75E4-A944-87DE-B91933EB04CA}"/>
              </a:ext>
            </a:extLst>
          </p:cNvPr>
          <p:cNvSpPr>
            <a:spLocks noGrp="1"/>
          </p:cNvSpPr>
          <p:nvPr>
            <p:ph type="body" sz="quarter" idx="18"/>
          </p:nvPr>
        </p:nvSpPr>
        <p:spPr>
          <a:xfrm>
            <a:off x="3923181" y="5524710"/>
            <a:ext cx="4446521" cy="1183110"/>
          </a:xfrm>
        </p:spPr>
        <p:txBody>
          <a:bodyPr/>
          <a:lstStyle/>
          <a:p>
            <a:r>
              <a:rPr lang="en-US" sz="1800"/>
              <a:t>Director, Regulatory Affairs</a:t>
            </a:r>
          </a:p>
          <a:p>
            <a:r>
              <a:rPr lang="en-US" sz="1800"/>
              <a:t>AMCP</a:t>
            </a:r>
          </a:p>
          <a:p>
            <a:endParaRPr lang="en-US" sz="1800"/>
          </a:p>
        </p:txBody>
      </p:sp>
      <p:cxnSp>
        <p:nvCxnSpPr>
          <p:cNvPr id="10" name="Straight Connector 9">
            <a:extLst>
              <a:ext uri="{FF2B5EF4-FFF2-40B4-BE49-F238E27FC236}">
                <a16:creationId xmlns:a16="http://schemas.microsoft.com/office/drawing/2014/main" id="{34C315CB-0B62-47B0-90C4-AA3E75C04094}"/>
              </a:ext>
            </a:extLst>
          </p:cNvPr>
          <p:cNvCxnSpPr/>
          <p:nvPr/>
        </p:nvCxnSpPr>
        <p:spPr>
          <a:xfrm>
            <a:off x="8238594" y="2011518"/>
            <a:ext cx="0" cy="4305306"/>
          </a:xfrm>
          <a:prstGeom prst="line">
            <a:avLst/>
          </a:prstGeom>
          <a:ln w="22225">
            <a:solidFill>
              <a:srgbClr val="97999B">
                <a:alpha val="50000"/>
              </a:srgb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AA4EC54-D417-472B-8E63-E2E490CC9BAB}"/>
              </a:ext>
            </a:extLst>
          </p:cNvPr>
          <p:cNvPicPr>
            <a:picLocks noChangeAspect="1"/>
          </p:cNvPicPr>
          <p:nvPr/>
        </p:nvPicPr>
        <p:blipFill rotWithShape="1">
          <a:blip r:embed="rId3"/>
          <a:srcRect t="1500" r="374" b="11092"/>
          <a:stretch/>
        </p:blipFill>
        <p:spPr>
          <a:xfrm>
            <a:off x="1051732" y="2161643"/>
            <a:ext cx="2090291" cy="2801683"/>
          </a:xfrm>
          <a:prstGeom prst="rect">
            <a:avLst/>
          </a:prstGeom>
          <a:ln>
            <a:solidFill>
              <a:schemeClr val="bg1"/>
            </a:solidFill>
          </a:ln>
        </p:spPr>
      </p:pic>
      <p:sp>
        <p:nvSpPr>
          <p:cNvPr id="13" name="TextBox 12">
            <a:extLst>
              <a:ext uri="{FF2B5EF4-FFF2-40B4-BE49-F238E27FC236}">
                <a16:creationId xmlns:a16="http://schemas.microsoft.com/office/drawing/2014/main" id="{AC0BE3DD-5482-4E7A-B750-49E8A5BC9295}"/>
              </a:ext>
            </a:extLst>
          </p:cNvPr>
          <p:cNvSpPr txBox="1"/>
          <p:nvPr/>
        </p:nvSpPr>
        <p:spPr>
          <a:xfrm>
            <a:off x="8920251" y="5031493"/>
            <a:ext cx="26019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mn-ea"/>
                <a:cs typeface="+mn-cs"/>
              </a:rPr>
              <a:t>Tom Casey</a:t>
            </a:r>
          </a:p>
        </p:txBody>
      </p:sp>
      <p:sp>
        <p:nvSpPr>
          <p:cNvPr id="14" name="TextBox 13">
            <a:extLst>
              <a:ext uri="{FF2B5EF4-FFF2-40B4-BE49-F238E27FC236}">
                <a16:creationId xmlns:a16="http://schemas.microsoft.com/office/drawing/2014/main" id="{52286ED8-736E-4D61-BB06-EBDD830DFF39}"/>
              </a:ext>
            </a:extLst>
          </p:cNvPr>
          <p:cNvSpPr txBox="1"/>
          <p:nvPr/>
        </p:nvSpPr>
        <p:spPr>
          <a:xfrm>
            <a:off x="8692327" y="5493158"/>
            <a:ext cx="3053859" cy="923330"/>
          </a:xfrm>
          <a:prstGeom prst="rect">
            <a:avLst/>
          </a:prstGeom>
          <a:noFill/>
        </p:spPr>
        <p:txBody>
          <a:bodyPr wrap="square" lIns="91440" tIns="45720" rIns="91440" bIns="45720" rtlCol="0" anchor="t">
            <a:spAutoFit/>
          </a:bodyPr>
          <a:lstStyle/>
          <a:p>
            <a:pPr algn="ctr">
              <a:defRPr/>
            </a:pPr>
            <a:r>
              <a:rPr lang="en-US">
                <a:solidFill>
                  <a:srgbClr val="FFFFFF"/>
                </a:solidFill>
                <a:latin typeface="Arial" panose="020B0604020202020204"/>
              </a:rPr>
              <a:t>Manager</a:t>
            </a: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Policy &amp; Government Relations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AMCP</a:t>
            </a:r>
            <a:endParaRPr lang="en-US" sz="1800" b="0" i="0" u="none" strike="noStrike" kern="1200" cap="none" spc="0" normalizeH="0" baseline="0" noProof="0">
              <a:ln>
                <a:noFill/>
              </a:ln>
              <a:solidFill>
                <a:srgbClr val="FFFFFF"/>
              </a:solidFill>
              <a:effectLst/>
              <a:uLnTx/>
              <a:uFillTx/>
              <a:latin typeface="Arial" panose="020B0604020202020204"/>
              <a:cs typeface="Arial"/>
            </a:endParaRPr>
          </a:p>
        </p:txBody>
      </p:sp>
      <p:pic>
        <p:nvPicPr>
          <p:cNvPr id="2" name="Picture 2" descr="A person wearing a suit and tie&#10;&#10;Description automatically generated">
            <a:extLst>
              <a:ext uri="{FF2B5EF4-FFF2-40B4-BE49-F238E27FC236}">
                <a16:creationId xmlns:a16="http://schemas.microsoft.com/office/drawing/2014/main" id="{617AC6CF-71FD-47E3-B1F3-3E5CC5D156E0}"/>
              </a:ext>
            </a:extLst>
          </p:cNvPr>
          <p:cNvPicPr>
            <a:picLocks noChangeAspect="1"/>
          </p:cNvPicPr>
          <p:nvPr/>
        </p:nvPicPr>
        <p:blipFill>
          <a:blip r:embed="rId4"/>
          <a:stretch>
            <a:fillRect/>
          </a:stretch>
        </p:blipFill>
        <p:spPr>
          <a:xfrm>
            <a:off x="9182352" y="2161643"/>
            <a:ext cx="2073807" cy="2800200"/>
          </a:xfrm>
          <a:prstGeom prst="rect">
            <a:avLst/>
          </a:prstGeom>
          <a:ln w="9525">
            <a:solidFill>
              <a:schemeClr val="bg1"/>
            </a:solidFill>
            <a:prstDash val="solid"/>
          </a:ln>
        </p:spPr>
      </p:pic>
      <p:pic>
        <p:nvPicPr>
          <p:cNvPr id="9" name="Picture 8" descr="A picture containing outdoor, person, grass, tree&#10;&#10;Description automatically generated">
            <a:extLst>
              <a:ext uri="{FF2B5EF4-FFF2-40B4-BE49-F238E27FC236}">
                <a16:creationId xmlns:a16="http://schemas.microsoft.com/office/drawing/2014/main" id="{D5353AA5-7088-88F0-8159-2FC61ECB9B1B}"/>
              </a:ext>
            </a:extLst>
          </p:cNvPr>
          <p:cNvPicPr>
            <a:picLocks noChangeAspect="1"/>
          </p:cNvPicPr>
          <p:nvPr/>
        </p:nvPicPr>
        <p:blipFill rotWithShape="1">
          <a:blip r:embed="rId5">
            <a:extLst>
              <a:ext uri="{28A0092B-C50C-407E-A947-70E740481C1C}">
                <a14:useLocalDpi xmlns:a14="http://schemas.microsoft.com/office/drawing/2010/main" val="0"/>
              </a:ext>
            </a:extLst>
          </a:blip>
          <a:srcRect l="15774" t="6211" r="9836" b="5631"/>
          <a:stretch/>
        </p:blipFill>
        <p:spPr>
          <a:xfrm>
            <a:off x="4971423" y="2161643"/>
            <a:ext cx="2249153" cy="2798065"/>
          </a:xfrm>
          <a:prstGeom prst="rect">
            <a:avLst/>
          </a:prstGeom>
          <a:ln w="9525">
            <a:solidFill>
              <a:schemeClr val="bg1"/>
            </a:solidFill>
          </a:ln>
        </p:spPr>
      </p:pic>
    </p:spTree>
    <p:extLst>
      <p:ext uri="{BB962C8B-B14F-4D97-AF65-F5344CB8AC3E}">
        <p14:creationId xmlns:p14="http://schemas.microsoft.com/office/powerpoint/2010/main" val="3680274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6650E8-E50D-4B21-BEAD-01A73D649EE0}"/>
              </a:ext>
            </a:extLst>
          </p:cNvPr>
          <p:cNvSpPr>
            <a:spLocks noGrp="1"/>
          </p:cNvSpPr>
          <p:nvPr>
            <p:ph type="body" sz="quarter" idx="10"/>
          </p:nvPr>
        </p:nvSpPr>
        <p:spPr/>
        <p:txBody>
          <a:bodyPr>
            <a:normAutofit lnSpcReduction="10000"/>
          </a:bodyPr>
          <a:lstStyle/>
          <a:p>
            <a:endParaRPr lang="en-US"/>
          </a:p>
          <a:p>
            <a:endParaRPr lang="en-US"/>
          </a:p>
          <a:p>
            <a:endParaRPr lang="en-US"/>
          </a:p>
          <a:p>
            <a:endParaRPr lang="en-US"/>
          </a:p>
          <a:p>
            <a:endParaRPr lang="en-US"/>
          </a:p>
          <a:p>
            <a:pPr marL="0" indent="0" algn="ctr">
              <a:buNone/>
            </a:pPr>
            <a:r>
              <a:rPr lang="en-US">
                <a:hlinkClick r:id="rId2"/>
              </a:rPr>
              <a:t>https://www.amcp.org/policy-advocacy/take-action/find-legislation</a:t>
            </a:r>
            <a:r>
              <a:rPr lang="en-US"/>
              <a:t> </a:t>
            </a:r>
          </a:p>
        </p:txBody>
      </p:sp>
      <p:pic>
        <p:nvPicPr>
          <p:cNvPr id="11" name="Picture 10">
            <a:extLst>
              <a:ext uri="{FF2B5EF4-FFF2-40B4-BE49-F238E27FC236}">
                <a16:creationId xmlns:a16="http://schemas.microsoft.com/office/drawing/2014/main" id="{3C93C5BB-2055-487E-B79E-AEC2A5D7568A}"/>
              </a:ext>
            </a:extLst>
          </p:cNvPr>
          <p:cNvPicPr>
            <a:picLocks noChangeAspect="1"/>
          </p:cNvPicPr>
          <p:nvPr/>
        </p:nvPicPr>
        <p:blipFill>
          <a:blip r:embed="rId3"/>
          <a:stretch>
            <a:fillRect/>
          </a:stretch>
        </p:blipFill>
        <p:spPr>
          <a:xfrm>
            <a:off x="3011680" y="313949"/>
            <a:ext cx="6168640" cy="4705773"/>
          </a:xfrm>
          <a:prstGeom prst="rect">
            <a:avLst/>
          </a:prstGeom>
        </p:spPr>
      </p:pic>
    </p:spTree>
    <p:extLst>
      <p:ext uri="{BB962C8B-B14F-4D97-AF65-F5344CB8AC3E}">
        <p14:creationId xmlns:p14="http://schemas.microsoft.com/office/powerpoint/2010/main" val="3405045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71411-DC30-4071-A479-C06DAA1B5785}"/>
              </a:ext>
            </a:extLst>
          </p:cNvPr>
          <p:cNvSpPr>
            <a:spLocks noGrp="1"/>
          </p:cNvSpPr>
          <p:nvPr>
            <p:ph type="body" sz="quarter" idx="10"/>
          </p:nvPr>
        </p:nvSpPr>
        <p:spPr>
          <a:xfrm>
            <a:off x="4275438" y="2919411"/>
            <a:ext cx="7916561" cy="2021865"/>
          </a:xfrm>
        </p:spPr>
        <p:txBody>
          <a:bodyPr lIns="91440" tIns="45720" rIns="91440" bIns="45720" anchor="t">
            <a:noAutofit/>
          </a:bodyPr>
          <a:lstStyle/>
          <a:p>
            <a:pPr algn="ctr"/>
            <a:r>
              <a:rPr lang="en-US" sz="6600">
                <a:solidFill>
                  <a:srgbClr val="00205B"/>
                </a:solidFill>
                <a:latin typeface="Arial" panose="020B0604020202020204" pitchFamily="34" charset="0"/>
                <a:cs typeface="Arial" panose="020B0604020202020204" pitchFamily="34" charset="0"/>
              </a:rPr>
              <a:t>Federal Election </a:t>
            </a:r>
          </a:p>
          <a:p>
            <a:pPr algn="ctr"/>
            <a:r>
              <a:rPr lang="en-US" sz="6600">
                <a:solidFill>
                  <a:srgbClr val="00205B"/>
                </a:solidFill>
                <a:latin typeface="Arial" panose="020B0604020202020204" pitchFamily="34" charset="0"/>
                <a:cs typeface="Arial" panose="020B0604020202020204" pitchFamily="34" charset="0"/>
              </a:rPr>
              <a:t>Outlook</a:t>
            </a:r>
          </a:p>
        </p:txBody>
      </p:sp>
      <p:sp>
        <p:nvSpPr>
          <p:cNvPr id="3" name="object 7">
            <a:extLst>
              <a:ext uri="{FF2B5EF4-FFF2-40B4-BE49-F238E27FC236}">
                <a16:creationId xmlns:a16="http://schemas.microsoft.com/office/drawing/2014/main" id="{352D6140-818A-4831-82E2-C222DDD0CFF4}"/>
              </a:ext>
            </a:extLst>
          </p:cNvPr>
          <p:cNvSpPr txBox="1"/>
          <p:nvPr/>
        </p:nvSpPr>
        <p:spPr>
          <a:xfrm>
            <a:off x="8233718" y="6545179"/>
            <a:ext cx="3755284" cy="192360"/>
          </a:xfrm>
          <a:prstGeom prst="rect">
            <a:avLst/>
          </a:prstGeom>
        </p:spPr>
        <p:txBody>
          <a:bodyPr vert="horz" wrap="square" lIns="0" tIns="12700" rIns="0" bIns="0" rtlCol="0">
            <a:spAutoFit/>
          </a:bodyPr>
          <a:lstStyle/>
          <a:p>
            <a:pPr marR="5080" algn="r">
              <a:lnSpc>
                <a:spcPts val="1415"/>
              </a:lnSpc>
              <a:spcBef>
                <a:spcPts val="100"/>
              </a:spcBef>
            </a:pPr>
            <a:r>
              <a:rPr lang="en-US" sz="1200" i="1">
                <a:solidFill>
                  <a:srgbClr val="5B5B5B"/>
                </a:solidFill>
                <a:latin typeface="Georgia"/>
                <a:cs typeface="Georgia"/>
              </a:rPr>
              <a:t>Information provided to AMCP by Tiber Creek Group</a:t>
            </a:r>
            <a:endParaRPr sz="1200">
              <a:latin typeface="Georgia"/>
              <a:cs typeface="Georgia"/>
            </a:endParaRPr>
          </a:p>
        </p:txBody>
      </p:sp>
    </p:spTree>
    <p:extLst>
      <p:ext uri="{BB962C8B-B14F-4D97-AF65-F5344CB8AC3E}">
        <p14:creationId xmlns:p14="http://schemas.microsoft.com/office/powerpoint/2010/main" val="24380352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611528" y="1264679"/>
            <a:ext cx="4306494" cy="2573063"/>
          </a:xfrm>
          <a:prstGeom prst="rect">
            <a:avLst/>
          </a:prstGeom>
        </p:spPr>
      </p:pic>
      <p:sp>
        <p:nvSpPr>
          <p:cNvPr id="3" name="object 3"/>
          <p:cNvSpPr txBox="1"/>
          <p:nvPr/>
        </p:nvSpPr>
        <p:spPr>
          <a:xfrm>
            <a:off x="6493978" y="852475"/>
            <a:ext cx="4500245" cy="4872355"/>
          </a:xfrm>
          <a:prstGeom prst="rect">
            <a:avLst/>
          </a:prstGeom>
          <a:ln w="3175">
            <a:solidFill>
              <a:srgbClr val="D9D9D9"/>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35"/>
              </a:spcBef>
            </a:pPr>
            <a:endParaRPr sz="2200">
              <a:latin typeface="Times New Roman"/>
              <a:cs typeface="Times New Roman"/>
            </a:endParaRPr>
          </a:p>
          <a:p>
            <a:pPr marL="887094" marR="1100455" algn="ctr">
              <a:lnSpc>
                <a:spcPct val="100000"/>
              </a:lnSpc>
            </a:pPr>
            <a:r>
              <a:rPr sz="1500" b="1">
                <a:latin typeface="Georgia"/>
                <a:cs typeface="Georgia"/>
              </a:rPr>
              <a:t>House</a:t>
            </a:r>
            <a:r>
              <a:rPr sz="1500" b="1" spc="-10">
                <a:latin typeface="Georgia"/>
                <a:cs typeface="Georgia"/>
              </a:rPr>
              <a:t> </a:t>
            </a:r>
            <a:r>
              <a:rPr sz="1500" b="1">
                <a:latin typeface="Georgia"/>
                <a:cs typeface="Georgia"/>
              </a:rPr>
              <a:t>of</a:t>
            </a:r>
            <a:r>
              <a:rPr sz="1500" b="1" spc="-10">
                <a:latin typeface="Georgia"/>
                <a:cs typeface="Georgia"/>
              </a:rPr>
              <a:t> Representatives </a:t>
            </a:r>
            <a:r>
              <a:rPr sz="1500" b="1">
                <a:latin typeface="Georgia"/>
                <a:cs typeface="Georgia"/>
              </a:rPr>
              <a:t>220</a:t>
            </a:r>
            <a:r>
              <a:rPr sz="1500" b="1" spc="-15">
                <a:latin typeface="Georgia"/>
                <a:cs typeface="Georgia"/>
              </a:rPr>
              <a:t> </a:t>
            </a:r>
            <a:r>
              <a:rPr sz="1500" b="1">
                <a:latin typeface="Georgia"/>
                <a:cs typeface="Georgia"/>
              </a:rPr>
              <a:t>Ds</a:t>
            </a:r>
            <a:r>
              <a:rPr sz="1500" b="1" spc="-10">
                <a:latin typeface="Georgia"/>
                <a:cs typeface="Georgia"/>
              </a:rPr>
              <a:t> </a:t>
            </a:r>
            <a:r>
              <a:rPr sz="1500" b="1">
                <a:latin typeface="Georgia"/>
                <a:cs typeface="Georgia"/>
              </a:rPr>
              <a:t>–</a:t>
            </a:r>
            <a:r>
              <a:rPr sz="1500" b="1" spc="-15">
                <a:latin typeface="Georgia"/>
                <a:cs typeface="Georgia"/>
              </a:rPr>
              <a:t> </a:t>
            </a:r>
            <a:r>
              <a:rPr sz="1500" b="1">
                <a:latin typeface="Georgia"/>
                <a:cs typeface="Georgia"/>
              </a:rPr>
              <a:t>211</a:t>
            </a:r>
            <a:r>
              <a:rPr sz="1500" b="1" spc="-10">
                <a:latin typeface="Georgia"/>
                <a:cs typeface="Georgia"/>
              </a:rPr>
              <a:t> </a:t>
            </a:r>
            <a:r>
              <a:rPr sz="1500" b="1" spc="-25">
                <a:latin typeface="Georgia"/>
                <a:cs typeface="Georgia"/>
              </a:rPr>
              <a:t>Rs</a:t>
            </a:r>
            <a:endParaRPr sz="1500">
              <a:latin typeface="Georgia"/>
              <a:cs typeface="Georgia"/>
            </a:endParaRPr>
          </a:p>
          <a:p>
            <a:pPr marL="421640" marR="634365" algn="ctr">
              <a:lnSpc>
                <a:spcPts val="1390"/>
              </a:lnSpc>
              <a:spcBef>
                <a:spcPts val="1495"/>
              </a:spcBef>
            </a:pPr>
            <a:r>
              <a:rPr sz="1200">
                <a:latin typeface="Georgia"/>
                <a:cs typeface="Georgia"/>
              </a:rPr>
              <a:t>(5</a:t>
            </a:r>
            <a:r>
              <a:rPr sz="1200" spc="-10">
                <a:latin typeface="Georgia"/>
                <a:cs typeface="Georgia"/>
              </a:rPr>
              <a:t> </a:t>
            </a:r>
            <a:r>
              <a:rPr sz="1200">
                <a:latin typeface="Georgia"/>
                <a:cs typeface="Georgia"/>
              </a:rPr>
              <a:t>vacancies: </a:t>
            </a:r>
            <a:r>
              <a:rPr sz="1200" spc="-10">
                <a:latin typeface="Georgia"/>
                <a:cs typeface="Georgia"/>
              </a:rPr>
              <a:t>AK-</a:t>
            </a:r>
            <a:r>
              <a:rPr sz="1200">
                <a:latin typeface="Georgia"/>
                <a:cs typeface="Georgia"/>
              </a:rPr>
              <a:t>At</a:t>
            </a:r>
            <a:r>
              <a:rPr sz="1200" spc="-5">
                <a:latin typeface="Georgia"/>
                <a:cs typeface="Georgia"/>
              </a:rPr>
              <a:t> </a:t>
            </a:r>
            <a:r>
              <a:rPr sz="1200">
                <a:latin typeface="Georgia"/>
                <a:cs typeface="Georgia"/>
              </a:rPr>
              <a:t>Large, </a:t>
            </a:r>
            <a:r>
              <a:rPr sz="1200" spc="-10">
                <a:latin typeface="Georgia"/>
                <a:cs typeface="Georgia"/>
              </a:rPr>
              <a:t>IN-</a:t>
            </a:r>
            <a:r>
              <a:rPr sz="1200">
                <a:latin typeface="Georgia"/>
                <a:cs typeface="Georgia"/>
              </a:rPr>
              <a:t>2,</a:t>
            </a:r>
            <a:r>
              <a:rPr sz="1200" spc="-5">
                <a:latin typeface="Georgia"/>
                <a:cs typeface="Georgia"/>
              </a:rPr>
              <a:t> </a:t>
            </a:r>
            <a:r>
              <a:rPr sz="1200">
                <a:latin typeface="Georgia"/>
                <a:cs typeface="Georgia"/>
              </a:rPr>
              <a:t>MN-1,</a:t>
            </a:r>
            <a:r>
              <a:rPr sz="1200" spc="5">
                <a:latin typeface="Georgia"/>
                <a:cs typeface="Georgia"/>
              </a:rPr>
              <a:t> </a:t>
            </a:r>
            <a:r>
              <a:rPr sz="1200" spc="-10">
                <a:latin typeface="Georgia"/>
                <a:cs typeface="Georgia"/>
              </a:rPr>
              <a:t>NY-</a:t>
            </a:r>
            <a:r>
              <a:rPr sz="1200">
                <a:latin typeface="Georgia"/>
                <a:cs typeface="Georgia"/>
              </a:rPr>
              <a:t>19,</a:t>
            </a:r>
            <a:r>
              <a:rPr sz="1200" spc="5">
                <a:latin typeface="Georgia"/>
                <a:cs typeface="Georgia"/>
              </a:rPr>
              <a:t> </a:t>
            </a:r>
            <a:r>
              <a:rPr sz="1200" spc="-25">
                <a:latin typeface="Georgia"/>
                <a:cs typeface="Georgia"/>
              </a:rPr>
              <a:t>NY- 23)</a:t>
            </a:r>
            <a:endParaRPr sz="1200">
              <a:latin typeface="Georgia"/>
              <a:cs typeface="Georgia"/>
            </a:endParaRPr>
          </a:p>
        </p:txBody>
      </p:sp>
      <p:sp>
        <p:nvSpPr>
          <p:cNvPr id="4" name="object 4"/>
          <p:cNvSpPr txBox="1">
            <a:spLocks noGrp="1"/>
          </p:cNvSpPr>
          <p:nvPr>
            <p:ph type="title"/>
          </p:nvPr>
        </p:nvSpPr>
        <p:spPr>
          <a:xfrm>
            <a:off x="312650" y="81026"/>
            <a:ext cx="10515600" cy="628377"/>
          </a:xfrm>
          <a:prstGeom prst="rect">
            <a:avLst/>
          </a:prstGeom>
        </p:spPr>
        <p:txBody>
          <a:bodyPr vert="horz" wrap="square" lIns="0" tIns="12700" rIns="0" bIns="0" rtlCol="0">
            <a:spAutoFit/>
          </a:bodyPr>
          <a:lstStyle/>
          <a:p>
            <a:pPr marL="34290">
              <a:lnSpc>
                <a:spcPct val="100000"/>
              </a:lnSpc>
              <a:spcBef>
                <a:spcPts val="100"/>
              </a:spcBef>
            </a:pPr>
            <a:r>
              <a:rPr lang="en-US" sz="4000" spc="-10">
                <a:solidFill>
                  <a:srgbClr val="002060"/>
                </a:solidFill>
                <a:latin typeface="Arial" panose="020B0604020202020204" pitchFamily="34" charset="0"/>
                <a:cs typeface="Arial" panose="020B0604020202020204" pitchFamily="34" charset="0"/>
              </a:rPr>
              <a:t>Current Congressional Make-up</a:t>
            </a:r>
            <a:endParaRPr sz="4000" spc="-10">
              <a:solidFill>
                <a:srgbClr val="002060"/>
              </a:solidFill>
              <a:latin typeface="Arial" panose="020B0604020202020204" pitchFamily="34" charset="0"/>
              <a:cs typeface="Arial" panose="020B0604020202020204" pitchFamily="34" charset="0"/>
            </a:endParaRPr>
          </a:p>
        </p:txBody>
      </p:sp>
      <p:pic>
        <p:nvPicPr>
          <p:cNvPr id="6" name="object 6"/>
          <p:cNvPicPr/>
          <p:nvPr/>
        </p:nvPicPr>
        <p:blipFill>
          <a:blip r:embed="rId3" cstate="print"/>
          <a:stretch>
            <a:fillRect/>
          </a:stretch>
        </p:blipFill>
        <p:spPr>
          <a:xfrm>
            <a:off x="1367912" y="1414187"/>
            <a:ext cx="3964124" cy="2499122"/>
          </a:xfrm>
          <a:prstGeom prst="rect">
            <a:avLst/>
          </a:prstGeom>
        </p:spPr>
      </p:pic>
      <p:sp>
        <p:nvSpPr>
          <p:cNvPr id="7" name="object 7"/>
          <p:cNvSpPr txBox="1"/>
          <p:nvPr/>
        </p:nvSpPr>
        <p:spPr>
          <a:xfrm>
            <a:off x="1163738" y="852475"/>
            <a:ext cx="4500245" cy="4872355"/>
          </a:xfrm>
          <a:prstGeom prst="rect">
            <a:avLst/>
          </a:prstGeom>
          <a:ln w="3175">
            <a:solidFill>
              <a:srgbClr val="D9D9D9"/>
            </a:solidFill>
          </a:ln>
        </p:spPr>
        <p:txBody>
          <a:bodyPr vert="horz" wrap="square" lIns="0" tIns="0" rIns="0" bIns="0" rtlCol="0">
            <a:spAutoFit/>
          </a:bodyPr>
          <a:lstStyle/>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pPr>
            <a:endParaRPr sz="1700">
              <a:latin typeface="Times New Roman"/>
              <a:cs typeface="Times New Roman"/>
            </a:endParaRPr>
          </a:p>
          <a:p>
            <a:pPr>
              <a:lnSpc>
                <a:spcPct val="100000"/>
              </a:lnSpc>
              <a:spcBef>
                <a:spcPts val="15"/>
              </a:spcBef>
            </a:pPr>
            <a:endParaRPr sz="1550">
              <a:latin typeface="Times New Roman"/>
              <a:cs typeface="Times New Roman"/>
            </a:endParaRPr>
          </a:p>
          <a:p>
            <a:pPr marL="1440180" marR="1724025" indent="104775">
              <a:lnSpc>
                <a:spcPct val="100000"/>
              </a:lnSpc>
            </a:pPr>
            <a:r>
              <a:rPr sz="1500" b="1">
                <a:latin typeface="Georgia"/>
                <a:cs typeface="Georgia"/>
              </a:rPr>
              <a:t>U.S.</a:t>
            </a:r>
            <a:r>
              <a:rPr sz="1500" b="1" spc="-20">
                <a:latin typeface="Georgia"/>
                <a:cs typeface="Georgia"/>
              </a:rPr>
              <a:t> </a:t>
            </a:r>
            <a:r>
              <a:rPr sz="1500" b="1" spc="-10">
                <a:latin typeface="Georgia"/>
                <a:cs typeface="Georgia"/>
              </a:rPr>
              <a:t>Senate </a:t>
            </a:r>
            <a:r>
              <a:rPr sz="1500" b="1">
                <a:latin typeface="Georgia"/>
                <a:cs typeface="Georgia"/>
              </a:rPr>
              <a:t>50</a:t>
            </a:r>
            <a:r>
              <a:rPr sz="1500" b="1" spc="-25">
                <a:latin typeface="Georgia"/>
                <a:cs typeface="Georgia"/>
              </a:rPr>
              <a:t> </a:t>
            </a:r>
            <a:r>
              <a:rPr sz="1500" b="1">
                <a:latin typeface="Georgia"/>
                <a:cs typeface="Georgia"/>
              </a:rPr>
              <a:t>Ds –</a:t>
            </a:r>
            <a:r>
              <a:rPr sz="1500" b="1" spc="-15">
                <a:latin typeface="Georgia"/>
                <a:cs typeface="Georgia"/>
              </a:rPr>
              <a:t> </a:t>
            </a:r>
            <a:r>
              <a:rPr sz="1500" b="1">
                <a:latin typeface="Georgia"/>
                <a:cs typeface="Georgia"/>
              </a:rPr>
              <a:t>50</a:t>
            </a:r>
            <a:r>
              <a:rPr sz="1500" b="1" spc="-10">
                <a:latin typeface="Georgia"/>
                <a:cs typeface="Georgia"/>
              </a:rPr>
              <a:t> </a:t>
            </a:r>
            <a:r>
              <a:rPr sz="1500" b="1" spc="-25">
                <a:latin typeface="Georgia"/>
                <a:cs typeface="Georgia"/>
              </a:rPr>
              <a:t>Rs</a:t>
            </a:r>
            <a:endParaRPr sz="1500">
              <a:latin typeface="Georgia"/>
              <a:cs typeface="Georgia"/>
            </a:endParaRPr>
          </a:p>
          <a:p>
            <a:pPr marL="381000" marR="664210" algn="ctr">
              <a:lnSpc>
                <a:spcPct val="100000"/>
              </a:lnSpc>
              <a:spcBef>
                <a:spcPts val="1405"/>
              </a:spcBef>
            </a:pPr>
            <a:r>
              <a:rPr sz="1200">
                <a:latin typeface="Georgia"/>
                <a:cs typeface="Georgia"/>
              </a:rPr>
              <a:t>(Includes</a:t>
            </a:r>
            <a:r>
              <a:rPr sz="1200" spc="-30">
                <a:latin typeface="Georgia"/>
                <a:cs typeface="Georgia"/>
              </a:rPr>
              <a:t> </a:t>
            </a:r>
            <a:r>
              <a:rPr sz="1200">
                <a:latin typeface="Georgia"/>
                <a:cs typeface="Georgia"/>
              </a:rPr>
              <a:t>2</a:t>
            </a:r>
            <a:r>
              <a:rPr sz="1200" spc="-15">
                <a:latin typeface="Georgia"/>
                <a:cs typeface="Georgia"/>
              </a:rPr>
              <a:t> </a:t>
            </a:r>
            <a:r>
              <a:rPr sz="1200">
                <a:latin typeface="Georgia"/>
                <a:cs typeface="Georgia"/>
              </a:rPr>
              <a:t>independents</a:t>
            </a:r>
            <a:r>
              <a:rPr sz="1200" spc="-25">
                <a:latin typeface="Georgia"/>
                <a:cs typeface="Georgia"/>
              </a:rPr>
              <a:t> </a:t>
            </a:r>
            <a:r>
              <a:rPr sz="1200">
                <a:latin typeface="Georgia"/>
                <a:cs typeface="Georgia"/>
              </a:rPr>
              <a:t>who</a:t>
            </a:r>
            <a:r>
              <a:rPr sz="1200" spc="-20">
                <a:latin typeface="Georgia"/>
                <a:cs typeface="Georgia"/>
              </a:rPr>
              <a:t> </a:t>
            </a:r>
            <a:r>
              <a:rPr sz="1200">
                <a:latin typeface="Georgia"/>
                <a:cs typeface="Georgia"/>
              </a:rPr>
              <a:t>participate</a:t>
            </a:r>
            <a:r>
              <a:rPr sz="1200" spc="-25">
                <a:latin typeface="Georgia"/>
                <a:cs typeface="Georgia"/>
              </a:rPr>
              <a:t> </a:t>
            </a:r>
            <a:r>
              <a:rPr sz="1200">
                <a:latin typeface="Georgia"/>
                <a:cs typeface="Georgia"/>
              </a:rPr>
              <a:t>in</a:t>
            </a:r>
            <a:r>
              <a:rPr sz="1200" spc="-15">
                <a:latin typeface="Georgia"/>
                <a:cs typeface="Georgia"/>
              </a:rPr>
              <a:t> </a:t>
            </a:r>
            <a:r>
              <a:rPr sz="1200" spc="-25">
                <a:latin typeface="Georgia"/>
                <a:cs typeface="Georgia"/>
              </a:rPr>
              <a:t>the </a:t>
            </a:r>
            <a:r>
              <a:rPr sz="1200">
                <a:latin typeface="Georgia"/>
                <a:cs typeface="Georgia"/>
              </a:rPr>
              <a:t>Democratic</a:t>
            </a:r>
            <a:r>
              <a:rPr sz="1200" spc="-20">
                <a:latin typeface="Georgia"/>
                <a:cs typeface="Georgia"/>
              </a:rPr>
              <a:t> </a:t>
            </a:r>
            <a:r>
              <a:rPr sz="1200">
                <a:latin typeface="Georgia"/>
                <a:cs typeface="Georgia"/>
              </a:rPr>
              <a:t>caucus;</a:t>
            </a:r>
            <a:r>
              <a:rPr sz="1200" spc="-25">
                <a:latin typeface="Georgia"/>
                <a:cs typeface="Georgia"/>
              </a:rPr>
              <a:t> </a:t>
            </a:r>
            <a:r>
              <a:rPr sz="1200">
                <a:latin typeface="Georgia"/>
                <a:cs typeface="Georgia"/>
              </a:rPr>
              <a:t>VP</a:t>
            </a:r>
            <a:r>
              <a:rPr sz="1200" spc="-20">
                <a:latin typeface="Georgia"/>
                <a:cs typeface="Georgia"/>
              </a:rPr>
              <a:t> </a:t>
            </a:r>
            <a:r>
              <a:rPr sz="1200">
                <a:latin typeface="Georgia"/>
                <a:cs typeface="Georgia"/>
              </a:rPr>
              <a:t>Harris</a:t>
            </a:r>
            <a:r>
              <a:rPr sz="1200" spc="-25">
                <a:latin typeface="Georgia"/>
                <a:cs typeface="Georgia"/>
              </a:rPr>
              <a:t> </a:t>
            </a:r>
            <a:r>
              <a:rPr sz="1200">
                <a:latin typeface="Georgia"/>
                <a:cs typeface="Georgia"/>
              </a:rPr>
              <a:t>serves</a:t>
            </a:r>
            <a:r>
              <a:rPr sz="1200" spc="-30">
                <a:latin typeface="Georgia"/>
                <a:cs typeface="Georgia"/>
              </a:rPr>
              <a:t> </a:t>
            </a:r>
            <a:r>
              <a:rPr sz="1200">
                <a:latin typeface="Georgia"/>
                <a:cs typeface="Georgia"/>
              </a:rPr>
              <a:t>as</a:t>
            </a:r>
            <a:r>
              <a:rPr sz="1200" spc="-25">
                <a:latin typeface="Georgia"/>
                <a:cs typeface="Georgia"/>
              </a:rPr>
              <a:t> </a:t>
            </a:r>
            <a:r>
              <a:rPr sz="1200" spc="-10">
                <a:latin typeface="Georgia"/>
                <a:cs typeface="Georgia"/>
              </a:rPr>
              <a:t>tiebreaking </a:t>
            </a:r>
            <a:r>
              <a:rPr sz="1200">
                <a:latin typeface="Georgia"/>
                <a:cs typeface="Georgia"/>
              </a:rPr>
              <a:t>51</a:t>
            </a:r>
            <a:r>
              <a:rPr sz="1200" baseline="27777">
                <a:latin typeface="Georgia"/>
                <a:cs typeface="Georgia"/>
              </a:rPr>
              <a:t>st</a:t>
            </a:r>
            <a:r>
              <a:rPr sz="1200" spc="112" baseline="27777">
                <a:latin typeface="Georgia"/>
                <a:cs typeface="Georgia"/>
              </a:rPr>
              <a:t> </a:t>
            </a:r>
            <a:r>
              <a:rPr sz="1200" spc="-10">
                <a:latin typeface="Georgia"/>
                <a:cs typeface="Georgia"/>
              </a:rPr>
              <a:t>vote)</a:t>
            </a:r>
            <a:endParaRPr sz="1200">
              <a:latin typeface="Georgia"/>
              <a:cs typeface="Georgia"/>
            </a:endParaRPr>
          </a:p>
          <a:p>
            <a:pPr>
              <a:lnSpc>
                <a:spcPct val="100000"/>
              </a:lnSpc>
              <a:spcBef>
                <a:spcPts val="50"/>
              </a:spcBef>
            </a:pPr>
            <a:endParaRPr sz="1300">
              <a:latin typeface="Georgia"/>
              <a:cs typeface="Georgia"/>
            </a:endParaRPr>
          </a:p>
          <a:p>
            <a:pPr marL="561975" marR="845185" algn="ctr">
              <a:lnSpc>
                <a:spcPts val="1420"/>
              </a:lnSpc>
            </a:pPr>
            <a:r>
              <a:rPr sz="1200">
                <a:latin typeface="Georgia"/>
                <a:cs typeface="Georgia"/>
              </a:rPr>
              <a:t>Key</a:t>
            </a:r>
            <a:r>
              <a:rPr sz="1200" spc="-20">
                <a:latin typeface="Georgia"/>
                <a:cs typeface="Georgia"/>
              </a:rPr>
              <a:t> </a:t>
            </a:r>
            <a:r>
              <a:rPr sz="1200">
                <a:latin typeface="Georgia"/>
                <a:cs typeface="Georgia"/>
              </a:rPr>
              <a:t>races</a:t>
            </a:r>
            <a:r>
              <a:rPr sz="1200" spc="-25">
                <a:latin typeface="Georgia"/>
                <a:cs typeface="Georgia"/>
              </a:rPr>
              <a:t> </a:t>
            </a:r>
            <a:r>
              <a:rPr sz="1200">
                <a:latin typeface="Georgia"/>
                <a:cs typeface="Georgia"/>
              </a:rPr>
              <a:t>to</a:t>
            </a:r>
            <a:r>
              <a:rPr sz="1200" spc="-10">
                <a:latin typeface="Georgia"/>
                <a:cs typeface="Georgia"/>
              </a:rPr>
              <a:t> </a:t>
            </a:r>
            <a:r>
              <a:rPr sz="1200">
                <a:latin typeface="Georgia"/>
                <a:cs typeface="Georgia"/>
              </a:rPr>
              <a:t>watch:</a:t>
            </a:r>
            <a:r>
              <a:rPr sz="1200" spc="-20">
                <a:latin typeface="Georgia"/>
                <a:cs typeface="Georgia"/>
              </a:rPr>
              <a:t> </a:t>
            </a:r>
            <a:r>
              <a:rPr sz="1200">
                <a:latin typeface="Georgia"/>
                <a:cs typeface="Georgia"/>
              </a:rPr>
              <a:t>Arizona,</a:t>
            </a:r>
            <a:r>
              <a:rPr sz="1200" spc="-15">
                <a:latin typeface="Georgia"/>
                <a:cs typeface="Georgia"/>
              </a:rPr>
              <a:t> </a:t>
            </a:r>
            <a:r>
              <a:rPr sz="1200">
                <a:latin typeface="Georgia"/>
                <a:cs typeface="Georgia"/>
              </a:rPr>
              <a:t>Georgia,</a:t>
            </a:r>
            <a:r>
              <a:rPr sz="1200" spc="-10">
                <a:latin typeface="Georgia"/>
                <a:cs typeface="Georgia"/>
              </a:rPr>
              <a:t> Nevada, </a:t>
            </a:r>
            <a:r>
              <a:rPr sz="1200">
                <a:latin typeface="Georgia"/>
                <a:cs typeface="Georgia"/>
              </a:rPr>
              <a:t>Pennsylvania,</a:t>
            </a:r>
            <a:r>
              <a:rPr sz="1200" spc="-55">
                <a:latin typeface="Georgia"/>
                <a:cs typeface="Georgia"/>
              </a:rPr>
              <a:t> </a:t>
            </a:r>
            <a:r>
              <a:rPr sz="1200" spc="-10">
                <a:latin typeface="Georgia"/>
                <a:cs typeface="Georgia"/>
              </a:rPr>
              <a:t>Wisconsin</a:t>
            </a:r>
            <a:endParaRPr sz="1200">
              <a:latin typeface="Georgia"/>
              <a:cs typeface="Georgi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1161675" y="892555"/>
            <a:ext cx="3575685" cy="299720"/>
          </a:xfrm>
          <a:prstGeom prst="rect">
            <a:avLst/>
          </a:prstGeom>
        </p:spPr>
        <p:txBody>
          <a:bodyPr vert="horz" wrap="square" lIns="0" tIns="12700" rIns="0" bIns="0" rtlCol="0">
            <a:spAutoFit/>
          </a:bodyPr>
          <a:lstStyle/>
          <a:p>
            <a:pPr marL="12700">
              <a:lnSpc>
                <a:spcPct val="100000"/>
              </a:lnSpc>
              <a:spcBef>
                <a:spcPts val="100"/>
              </a:spcBef>
            </a:pPr>
            <a:r>
              <a:rPr sz="1800" b="1" spc="-25">
                <a:solidFill>
                  <a:srgbClr val="143B49"/>
                </a:solidFill>
                <a:latin typeface="Georgia"/>
                <a:cs typeface="Georgia"/>
              </a:rPr>
              <a:t>House:</a:t>
            </a:r>
            <a:r>
              <a:rPr sz="1800" b="1" spc="-50">
                <a:solidFill>
                  <a:srgbClr val="143B49"/>
                </a:solidFill>
                <a:latin typeface="Georgia"/>
                <a:cs typeface="Georgia"/>
              </a:rPr>
              <a:t> </a:t>
            </a:r>
            <a:r>
              <a:rPr sz="1800" spc="-25">
                <a:solidFill>
                  <a:srgbClr val="5B5B5B"/>
                </a:solidFill>
                <a:latin typeface="Georgia"/>
                <a:cs typeface="Georgia"/>
              </a:rPr>
              <a:t>Republicans</a:t>
            </a:r>
            <a:r>
              <a:rPr sz="1800" spc="-50">
                <a:solidFill>
                  <a:srgbClr val="5B5B5B"/>
                </a:solidFill>
                <a:latin typeface="Georgia"/>
                <a:cs typeface="Georgia"/>
              </a:rPr>
              <a:t> </a:t>
            </a:r>
            <a:r>
              <a:rPr sz="1800" spc="-20">
                <a:solidFill>
                  <a:srgbClr val="5B5B5B"/>
                </a:solidFill>
                <a:latin typeface="Georgia"/>
                <a:cs typeface="Georgia"/>
              </a:rPr>
              <a:t>favored</a:t>
            </a:r>
            <a:r>
              <a:rPr sz="1800" spc="-55">
                <a:solidFill>
                  <a:srgbClr val="5B5B5B"/>
                </a:solidFill>
                <a:latin typeface="Georgia"/>
                <a:cs typeface="Georgia"/>
              </a:rPr>
              <a:t> </a:t>
            </a:r>
            <a:r>
              <a:rPr sz="1800">
                <a:solidFill>
                  <a:srgbClr val="5B5B5B"/>
                </a:solidFill>
                <a:latin typeface="Georgia"/>
                <a:cs typeface="Georgia"/>
              </a:rPr>
              <a:t>to</a:t>
            </a:r>
            <a:r>
              <a:rPr sz="1800" spc="-50">
                <a:solidFill>
                  <a:srgbClr val="5B5B5B"/>
                </a:solidFill>
                <a:latin typeface="Georgia"/>
                <a:cs typeface="Georgia"/>
              </a:rPr>
              <a:t> </a:t>
            </a:r>
            <a:r>
              <a:rPr sz="1800" spc="-25">
                <a:solidFill>
                  <a:srgbClr val="5B5B5B"/>
                </a:solidFill>
                <a:latin typeface="Georgia"/>
                <a:cs typeface="Georgia"/>
              </a:rPr>
              <a:t>win</a:t>
            </a:r>
            <a:endParaRPr sz="1800">
              <a:latin typeface="Georgia"/>
              <a:cs typeface="Georgia"/>
            </a:endParaRPr>
          </a:p>
        </p:txBody>
      </p:sp>
      <p:sp>
        <p:nvSpPr>
          <p:cNvPr id="6" name="object 6"/>
          <p:cNvSpPr txBox="1"/>
          <p:nvPr/>
        </p:nvSpPr>
        <p:spPr>
          <a:xfrm>
            <a:off x="552900" y="1425955"/>
            <a:ext cx="4775835" cy="568325"/>
          </a:xfrm>
          <a:prstGeom prst="rect">
            <a:avLst/>
          </a:prstGeom>
        </p:spPr>
        <p:txBody>
          <a:bodyPr vert="horz" wrap="square" lIns="0" tIns="26670" rIns="0" bIns="0" rtlCol="0">
            <a:spAutoFit/>
          </a:bodyPr>
          <a:lstStyle/>
          <a:p>
            <a:pPr marL="12700" marR="5080">
              <a:lnSpc>
                <a:spcPts val="2110"/>
              </a:lnSpc>
              <a:spcBef>
                <a:spcPts val="210"/>
              </a:spcBef>
            </a:pPr>
            <a:r>
              <a:rPr sz="1800" i="1" spc="-25">
                <a:solidFill>
                  <a:srgbClr val="5B5B5B"/>
                </a:solidFill>
                <a:latin typeface="Georgia"/>
                <a:cs typeface="Georgia"/>
              </a:rPr>
              <a:t>Republicans</a:t>
            </a:r>
            <a:r>
              <a:rPr sz="1800" i="1" spc="-55">
                <a:solidFill>
                  <a:srgbClr val="5B5B5B"/>
                </a:solidFill>
                <a:latin typeface="Georgia"/>
                <a:cs typeface="Georgia"/>
              </a:rPr>
              <a:t> </a:t>
            </a:r>
            <a:r>
              <a:rPr sz="1800" i="1" spc="-10">
                <a:solidFill>
                  <a:srgbClr val="5B5B5B"/>
                </a:solidFill>
                <a:latin typeface="Georgia"/>
                <a:cs typeface="Georgia"/>
              </a:rPr>
              <a:t>have</a:t>
            </a:r>
            <a:r>
              <a:rPr sz="1800" i="1" spc="-50">
                <a:solidFill>
                  <a:srgbClr val="5B5B5B"/>
                </a:solidFill>
                <a:latin typeface="Georgia"/>
                <a:cs typeface="Georgia"/>
              </a:rPr>
              <a:t> </a:t>
            </a:r>
            <a:r>
              <a:rPr sz="1800" i="1">
                <a:solidFill>
                  <a:srgbClr val="5B5B5B"/>
                </a:solidFill>
                <a:latin typeface="Georgia"/>
                <a:cs typeface="Georgia"/>
              </a:rPr>
              <a:t>a</a:t>
            </a:r>
            <a:r>
              <a:rPr lang="en-US" sz="1800" i="1">
                <a:solidFill>
                  <a:srgbClr val="5B5B5B"/>
                </a:solidFill>
                <a:latin typeface="Georgia"/>
                <a:cs typeface="Georgia"/>
              </a:rPr>
              <a:t> 78</a:t>
            </a:r>
            <a:r>
              <a:rPr sz="1800" i="1" spc="-20">
                <a:solidFill>
                  <a:srgbClr val="5B5B5B"/>
                </a:solidFill>
                <a:latin typeface="Georgia"/>
                <a:cs typeface="Georgia"/>
              </a:rPr>
              <a:t>%</a:t>
            </a:r>
            <a:r>
              <a:rPr sz="1800" i="1" spc="-80">
                <a:solidFill>
                  <a:srgbClr val="5B5B5B"/>
                </a:solidFill>
                <a:latin typeface="Georgia"/>
                <a:cs typeface="Georgia"/>
              </a:rPr>
              <a:t> </a:t>
            </a:r>
            <a:r>
              <a:rPr sz="1800" i="1" spc="-20">
                <a:solidFill>
                  <a:srgbClr val="5B5B5B"/>
                </a:solidFill>
                <a:latin typeface="Georgia"/>
                <a:cs typeface="Georgia"/>
              </a:rPr>
              <a:t>chance</a:t>
            </a:r>
            <a:r>
              <a:rPr sz="1800" i="1" spc="-50">
                <a:solidFill>
                  <a:srgbClr val="5B5B5B"/>
                </a:solidFill>
                <a:latin typeface="Georgia"/>
                <a:cs typeface="Georgia"/>
              </a:rPr>
              <a:t> </a:t>
            </a:r>
            <a:r>
              <a:rPr sz="1800" i="1">
                <a:solidFill>
                  <a:srgbClr val="5B5B5B"/>
                </a:solidFill>
                <a:latin typeface="Georgia"/>
                <a:cs typeface="Georgia"/>
              </a:rPr>
              <a:t>of</a:t>
            </a:r>
            <a:r>
              <a:rPr sz="1800" i="1" spc="-45">
                <a:solidFill>
                  <a:srgbClr val="5B5B5B"/>
                </a:solidFill>
                <a:latin typeface="Georgia"/>
                <a:cs typeface="Georgia"/>
              </a:rPr>
              <a:t> </a:t>
            </a:r>
            <a:r>
              <a:rPr sz="1800" i="1" spc="-20">
                <a:solidFill>
                  <a:srgbClr val="5B5B5B"/>
                </a:solidFill>
                <a:latin typeface="Georgia"/>
                <a:cs typeface="Georgia"/>
              </a:rPr>
              <a:t>taking</a:t>
            </a:r>
            <a:r>
              <a:rPr sz="1800" i="1" spc="-60">
                <a:solidFill>
                  <a:srgbClr val="5B5B5B"/>
                </a:solidFill>
                <a:latin typeface="Georgia"/>
                <a:cs typeface="Georgia"/>
              </a:rPr>
              <a:t> </a:t>
            </a:r>
            <a:r>
              <a:rPr sz="1800" i="1" spc="-20">
                <a:solidFill>
                  <a:srgbClr val="5B5B5B"/>
                </a:solidFill>
                <a:latin typeface="Georgia"/>
                <a:cs typeface="Georgia"/>
              </a:rPr>
              <a:t>over </a:t>
            </a:r>
            <a:r>
              <a:rPr sz="1800" i="1">
                <a:solidFill>
                  <a:srgbClr val="5B5B5B"/>
                </a:solidFill>
                <a:latin typeface="Georgia"/>
                <a:cs typeface="Georgia"/>
              </a:rPr>
              <a:t>the</a:t>
            </a:r>
            <a:r>
              <a:rPr sz="1800" i="1" spc="-90">
                <a:solidFill>
                  <a:srgbClr val="5B5B5B"/>
                </a:solidFill>
                <a:latin typeface="Georgia"/>
                <a:cs typeface="Georgia"/>
              </a:rPr>
              <a:t> </a:t>
            </a:r>
            <a:r>
              <a:rPr sz="1800" i="1" spc="-10">
                <a:solidFill>
                  <a:srgbClr val="5B5B5B"/>
                </a:solidFill>
                <a:latin typeface="Georgia"/>
                <a:cs typeface="Georgia"/>
              </a:rPr>
              <a:t>House</a:t>
            </a:r>
            <a:endParaRPr sz="1800">
              <a:latin typeface="Georgia"/>
              <a:cs typeface="Georgia"/>
            </a:endParaRPr>
          </a:p>
        </p:txBody>
      </p:sp>
      <p:sp>
        <p:nvSpPr>
          <p:cNvPr id="7" name="object 7"/>
          <p:cNvSpPr txBox="1"/>
          <p:nvPr/>
        </p:nvSpPr>
        <p:spPr>
          <a:xfrm>
            <a:off x="2197769" y="5660336"/>
            <a:ext cx="9803157" cy="192360"/>
          </a:xfrm>
          <a:prstGeom prst="rect">
            <a:avLst/>
          </a:prstGeom>
        </p:spPr>
        <p:txBody>
          <a:bodyPr vert="horz" wrap="square" lIns="0" tIns="12700" rIns="0" bIns="0" rtlCol="0">
            <a:spAutoFit/>
          </a:bodyPr>
          <a:lstStyle/>
          <a:p>
            <a:pPr marR="5080" algn="r">
              <a:lnSpc>
                <a:spcPts val="1415"/>
              </a:lnSpc>
              <a:spcBef>
                <a:spcPts val="100"/>
              </a:spcBef>
            </a:pPr>
            <a:r>
              <a:rPr sz="1200" i="1">
                <a:solidFill>
                  <a:srgbClr val="5B5B5B"/>
                </a:solidFill>
                <a:latin typeface="Georgia"/>
                <a:cs typeface="Georgia"/>
              </a:rPr>
              <a:t>Source</a:t>
            </a:r>
            <a:r>
              <a:rPr sz="1200" i="1" spc="-20">
                <a:solidFill>
                  <a:srgbClr val="5B5B5B"/>
                </a:solidFill>
                <a:latin typeface="Georgia"/>
                <a:cs typeface="Georgia"/>
              </a:rPr>
              <a:t> </a:t>
            </a:r>
            <a:r>
              <a:rPr lang="en-US" sz="1200" i="1" spc="-20">
                <a:solidFill>
                  <a:srgbClr val="5B5B5B"/>
                </a:solidFill>
                <a:latin typeface="Georgia"/>
                <a:cs typeface="Georgia"/>
              </a:rPr>
              <a:t>8</a:t>
            </a:r>
            <a:r>
              <a:rPr sz="1200" i="1">
                <a:solidFill>
                  <a:srgbClr val="5B5B5B"/>
                </a:solidFill>
                <a:latin typeface="Georgia"/>
                <a:cs typeface="Georgia"/>
              </a:rPr>
              <a:t>/2</a:t>
            </a:r>
            <a:r>
              <a:rPr lang="en-US" sz="1200" i="1">
                <a:solidFill>
                  <a:srgbClr val="5B5B5B"/>
                </a:solidFill>
                <a:latin typeface="Georgia"/>
                <a:cs typeface="Georgia"/>
              </a:rPr>
              <a:t>2</a:t>
            </a:r>
            <a:r>
              <a:rPr sz="1200" i="1">
                <a:solidFill>
                  <a:srgbClr val="5B5B5B"/>
                </a:solidFill>
                <a:latin typeface="Georgia"/>
                <a:cs typeface="Georgia"/>
              </a:rPr>
              <a:t>/22,</a:t>
            </a:r>
            <a:r>
              <a:rPr sz="1200" i="1" spc="-10">
                <a:solidFill>
                  <a:srgbClr val="5B5B5B"/>
                </a:solidFill>
                <a:latin typeface="Georgia"/>
                <a:cs typeface="Georgia"/>
              </a:rPr>
              <a:t> FiveThirtyEight</a:t>
            </a:r>
            <a:r>
              <a:rPr lang="en-US" sz="1200" spc="-10">
                <a:latin typeface="Georgia"/>
                <a:cs typeface="Georgia"/>
              </a:rPr>
              <a:t> </a:t>
            </a:r>
            <a:r>
              <a:rPr lang="en-US" sz="1200" i="1">
                <a:solidFill>
                  <a:srgbClr val="5B5B5B"/>
                </a:solidFill>
                <a:latin typeface="Georgia"/>
                <a:cs typeface="Georgia"/>
              </a:rPr>
              <a:t>*</a:t>
            </a:r>
            <a:r>
              <a:rPr sz="1200" i="1">
                <a:solidFill>
                  <a:srgbClr val="5B5B5B"/>
                </a:solidFill>
                <a:latin typeface="Georgia"/>
                <a:cs typeface="Georgia"/>
              </a:rPr>
              <a:t>Data</a:t>
            </a:r>
            <a:r>
              <a:rPr sz="1200" i="1" spc="-30">
                <a:solidFill>
                  <a:srgbClr val="5B5B5B"/>
                </a:solidFill>
                <a:latin typeface="Georgia"/>
                <a:cs typeface="Georgia"/>
              </a:rPr>
              <a:t> </a:t>
            </a:r>
            <a:r>
              <a:rPr sz="1200" i="1">
                <a:solidFill>
                  <a:srgbClr val="5B5B5B"/>
                </a:solidFill>
                <a:latin typeface="Georgia"/>
                <a:cs typeface="Georgia"/>
              </a:rPr>
              <a:t>from</a:t>
            </a:r>
            <a:r>
              <a:rPr sz="1200" i="1" spc="-25">
                <a:solidFill>
                  <a:srgbClr val="5B5B5B"/>
                </a:solidFill>
                <a:latin typeface="Georgia"/>
                <a:cs typeface="Georgia"/>
              </a:rPr>
              <a:t> </a:t>
            </a:r>
            <a:r>
              <a:rPr sz="1200" i="1">
                <a:solidFill>
                  <a:srgbClr val="5B5B5B"/>
                </a:solidFill>
                <a:latin typeface="Georgia"/>
                <a:cs typeface="Georgia"/>
              </a:rPr>
              <a:t>Deluxe</a:t>
            </a:r>
            <a:r>
              <a:rPr sz="1200" i="1" spc="-20">
                <a:solidFill>
                  <a:srgbClr val="5B5B5B"/>
                </a:solidFill>
                <a:latin typeface="Georgia"/>
                <a:cs typeface="Georgia"/>
              </a:rPr>
              <a:t> </a:t>
            </a:r>
            <a:r>
              <a:rPr sz="1200" i="1">
                <a:solidFill>
                  <a:srgbClr val="5B5B5B"/>
                </a:solidFill>
                <a:latin typeface="Georgia"/>
                <a:cs typeface="Georgia"/>
              </a:rPr>
              <a:t>model</a:t>
            </a:r>
            <a:r>
              <a:rPr sz="1200" i="1" spc="-25">
                <a:solidFill>
                  <a:srgbClr val="5B5B5B"/>
                </a:solidFill>
                <a:latin typeface="Georgia"/>
                <a:cs typeface="Georgia"/>
              </a:rPr>
              <a:t> </a:t>
            </a:r>
            <a:r>
              <a:rPr sz="1200" i="1">
                <a:solidFill>
                  <a:srgbClr val="5B5B5B"/>
                </a:solidFill>
                <a:latin typeface="Georgia"/>
                <a:cs typeface="Georgia"/>
              </a:rPr>
              <a:t>stimulates</a:t>
            </a:r>
            <a:r>
              <a:rPr sz="1200" i="1" spc="-25">
                <a:solidFill>
                  <a:srgbClr val="5B5B5B"/>
                </a:solidFill>
                <a:latin typeface="Georgia"/>
                <a:cs typeface="Georgia"/>
              </a:rPr>
              <a:t> </a:t>
            </a:r>
            <a:r>
              <a:rPr sz="1200" i="1">
                <a:solidFill>
                  <a:srgbClr val="5B5B5B"/>
                </a:solidFill>
                <a:latin typeface="Georgia"/>
                <a:cs typeface="Georgia"/>
              </a:rPr>
              <a:t>the</a:t>
            </a:r>
            <a:r>
              <a:rPr sz="1200" i="1" spc="-20">
                <a:solidFill>
                  <a:srgbClr val="5B5B5B"/>
                </a:solidFill>
                <a:latin typeface="Georgia"/>
                <a:cs typeface="Georgia"/>
              </a:rPr>
              <a:t> </a:t>
            </a:r>
            <a:r>
              <a:rPr sz="1200" i="1">
                <a:solidFill>
                  <a:srgbClr val="5B5B5B"/>
                </a:solidFill>
                <a:latin typeface="Georgia"/>
                <a:cs typeface="Georgia"/>
              </a:rPr>
              <a:t>election</a:t>
            </a:r>
            <a:r>
              <a:rPr sz="1200" i="1" spc="-15">
                <a:solidFill>
                  <a:srgbClr val="5B5B5B"/>
                </a:solidFill>
                <a:latin typeface="Georgia"/>
                <a:cs typeface="Georgia"/>
              </a:rPr>
              <a:t> </a:t>
            </a:r>
            <a:r>
              <a:rPr sz="1200" i="1">
                <a:solidFill>
                  <a:srgbClr val="5B5B5B"/>
                </a:solidFill>
                <a:latin typeface="Georgia"/>
                <a:cs typeface="Georgia"/>
              </a:rPr>
              <a:t>40,000</a:t>
            </a:r>
            <a:r>
              <a:rPr sz="1200" i="1" spc="-15">
                <a:solidFill>
                  <a:srgbClr val="5B5B5B"/>
                </a:solidFill>
                <a:latin typeface="Georgia"/>
                <a:cs typeface="Georgia"/>
              </a:rPr>
              <a:t> </a:t>
            </a:r>
            <a:r>
              <a:rPr sz="1200" i="1" spc="-10">
                <a:solidFill>
                  <a:srgbClr val="5B5B5B"/>
                </a:solidFill>
                <a:latin typeface="Georgia"/>
                <a:cs typeface="Georgia"/>
              </a:rPr>
              <a:t>times</a:t>
            </a:r>
            <a:r>
              <a:rPr lang="en-US" sz="1200" spc="-10">
                <a:latin typeface="Georgia"/>
                <a:cs typeface="Georgia"/>
              </a:rPr>
              <a:t> </a:t>
            </a:r>
            <a:r>
              <a:rPr sz="1200" i="1">
                <a:solidFill>
                  <a:srgbClr val="5B5B5B"/>
                </a:solidFill>
                <a:latin typeface="Georgia"/>
                <a:cs typeface="Georgia"/>
              </a:rPr>
              <a:t>to</a:t>
            </a:r>
            <a:r>
              <a:rPr sz="1200" i="1" spc="-15">
                <a:solidFill>
                  <a:srgbClr val="5B5B5B"/>
                </a:solidFill>
                <a:latin typeface="Georgia"/>
                <a:cs typeface="Georgia"/>
              </a:rPr>
              <a:t> </a:t>
            </a:r>
            <a:r>
              <a:rPr sz="1200" i="1">
                <a:solidFill>
                  <a:srgbClr val="5B5B5B"/>
                </a:solidFill>
                <a:latin typeface="Georgia"/>
                <a:cs typeface="Georgia"/>
              </a:rPr>
              <a:t>see</a:t>
            </a:r>
            <a:r>
              <a:rPr sz="1200" i="1" spc="-10">
                <a:solidFill>
                  <a:srgbClr val="5B5B5B"/>
                </a:solidFill>
                <a:latin typeface="Georgia"/>
                <a:cs typeface="Georgia"/>
              </a:rPr>
              <a:t> </a:t>
            </a:r>
            <a:r>
              <a:rPr sz="1200" i="1">
                <a:solidFill>
                  <a:srgbClr val="5B5B5B"/>
                </a:solidFill>
                <a:latin typeface="Georgia"/>
                <a:cs typeface="Georgia"/>
              </a:rPr>
              <a:t>who</a:t>
            </a:r>
            <a:r>
              <a:rPr sz="1200" i="1" spc="-5">
                <a:solidFill>
                  <a:srgbClr val="5B5B5B"/>
                </a:solidFill>
                <a:latin typeface="Georgia"/>
                <a:cs typeface="Georgia"/>
              </a:rPr>
              <a:t> </a:t>
            </a:r>
            <a:r>
              <a:rPr sz="1200" i="1">
                <a:solidFill>
                  <a:srgbClr val="5B5B5B"/>
                </a:solidFill>
                <a:latin typeface="Georgia"/>
                <a:cs typeface="Georgia"/>
              </a:rPr>
              <a:t>wins</a:t>
            </a:r>
            <a:r>
              <a:rPr sz="1200" i="1" spc="-10">
                <a:solidFill>
                  <a:srgbClr val="5B5B5B"/>
                </a:solidFill>
                <a:latin typeface="Georgia"/>
                <a:cs typeface="Georgia"/>
              </a:rPr>
              <a:t> </a:t>
            </a:r>
            <a:r>
              <a:rPr sz="1200" i="1" spc="-20">
                <a:solidFill>
                  <a:srgbClr val="5B5B5B"/>
                </a:solidFill>
                <a:latin typeface="Georgia"/>
                <a:cs typeface="Georgia"/>
              </a:rPr>
              <a:t>most</a:t>
            </a:r>
            <a:endParaRPr sz="1200">
              <a:latin typeface="Georgia"/>
              <a:cs typeface="Georgia"/>
            </a:endParaRPr>
          </a:p>
        </p:txBody>
      </p:sp>
      <p:sp>
        <p:nvSpPr>
          <p:cNvPr id="8" name="object 8"/>
          <p:cNvSpPr txBox="1">
            <a:spLocks noGrp="1"/>
          </p:cNvSpPr>
          <p:nvPr>
            <p:ph type="title"/>
          </p:nvPr>
        </p:nvSpPr>
        <p:spPr>
          <a:xfrm>
            <a:off x="438149" y="219941"/>
            <a:ext cx="10288289" cy="505267"/>
          </a:xfrm>
          <a:prstGeom prst="rect">
            <a:avLst/>
          </a:prstGeom>
        </p:spPr>
        <p:txBody>
          <a:bodyPr vert="horz" wrap="square" lIns="0" tIns="12700" rIns="0" bIns="0" rtlCol="0">
            <a:spAutoFit/>
          </a:bodyPr>
          <a:lstStyle/>
          <a:p>
            <a:pPr marL="12700">
              <a:lnSpc>
                <a:spcPct val="100000"/>
              </a:lnSpc>
              <a:spcBef>
                <a:spcPts val="100"/>
              </a:spcBef>
            </a:pPr>
            <a:r>
              <a:rPr lang="en-US" sz="3200">
                <a:latin typeface="Arial" panose="020B0604020202020204" pitchFamily="34" charset="0"/>
                <a:cs typeface="Arial" panose="020B0604020202020204" pitchFamily="34" charset="0"/>
              </a:rPr>
              <a:t>Midterm Election Predictions</a:t>
            </a:r>
            <a:endParaRPr sz="3200" b="0" spc="-10">
              <a:solidFill>
                <a:srgbClr val="797979"/>
              </a:solidFill>
              <a:latin typeface="Arial" panose="020B0604020202020204" pitchFamily="34" charset="0"/>
              <a:cs typeface="Arial" panose="020B0604020202020204" pitchFamily="34" charset="0"/>
            </a:endParaRPr>
          </a:p>
        </p:txBody>
      </p:sp>
      <p:sp>
        <p:nvSpPr>
          <p:cNvPr id="9" name="object 9"/>
          <p:cNvSpPr txBox="1"/>
          <p:nvPr/>
        </p:nvSpPr>
        <p:spPr>
          <a:xfrm>
            <a:off x="7212993" y="852932"/>
            <a:ext cx="4260850" cy="299720"/>
          </a:xfrm>
          <a:prstGeom prst="rect">
            <a:avLst/>
          </a:prstGeom>
        </p:spPr>
        <p:txBody>
          <a:bodyPr vert="horz" wrap="square" lIns="0" tIns="12700" rIns="0" bIns="0" rtlCol="0">
            <a:spAutoFit/>
          </a:bodyPr>
          <a:lstStyle/>
          <a:p>
            <a:pPr marL="12700">
              <a:lnSpc>
                <a:spcPct val="100000"/>
              </a:lnSpc>
              <a:spcBef>
                <a:spcPts val="100"/>
              </a:spcBef>
            </a:pPr>
            <a:r>
              <a:rPr sz="1800" b="1" spc="-25">
                <a:solidFill>
                  <a:srgbClr val="143B49"/>
                </a:solidFill>
                <a:latin typeface="Georgia"/>
                <a:cs typeface="Georgia"/>
              </a:rPr>
              <a:t>Senate:</a:t>
            </a:r>
            <a:r>
              <a:rPr sz="1800" b="1" spc="-45">
                <a:solidFill>
                  <a:srgbClr val="143B49"/>
                </a:solidFill>
                <a:latin typeface="Georgia"/>
                <a:cs typeface="Georgia"/>
              </a:rPr>
              <a:t> </a:t>
            </a:r>
            <a:r>
              <a:rPr sz="1800" spc="-25">
                <a:solidFill>
                  <a:srgbClr val="5B5B5B"/>
                </a:solidFill>
                <a:latin typeface="Georgia"/>
                <a:cs typeface="Georgia"/>
              </a:rPr>
              <a:t>Democrats</a:t>
            </a:r>
            <a:r>
              <a:rPr sz="1800" spc="-45">
                <a:solidFill>
                  <a:srgbClr val="5B5B5B"/>
                </a:solidFill>
                <a:latin typeface="Georgia"/>
                <a:cs typeface="Georgia"/>
              </a:rPr>
              <a:t> </a:t>
            </a:r>
            <a:r>
              <a:rPr sz="1800" i="1" spc="-20">
                <a:solidFill>
                  <a:srgbClr val="5B5B5B"/>
                </a:solidFill>
                <a:latin typeface="Georgia"/>
                <a:cs typeface="Georgia"/>
              </a:rPr>
              <a:t>slightly</a:t>
            </a:r>
            <a:r>
              <a:rPr sz="1800" i="1" spc="-55">
                <a:solidFill>
                  <a:srgbClr val="5B5B5B"/>
                </a:solidFill>
                <a:latin typeface="Georgia"/>
                <a:cs typeface="Georgia"/>
              </a:rPr>
              <a:t> </a:t>
            </a:r>
            <a:r>
              <a:rPr sz="1800" spc="-20">
                <a:solidFill>
                  <a:srgbClr val="5B5B5B"/>
                </a:solidFill>
                <a:latin typeface="Georgia"/>
                <a:cs typeface="Georgia"/>
              </a:rPr>
              <a:t>favored</a:t>
            </a:r>
            <a:r>
              <a:rPr sz="1800" spc="-50">
                <a:solidFill>
                  <a:srgbClr val="5B5B5B"/>
                </a:solidFill>
                <a:latin typeface="Georgia"/>
                <a:cs typeface="Georgia"/>
              </a:rPr>
              <a:t> </a:t>
            </a:r>
            <a:r>
              <a:rPr sz="1800">
                <a:solidFill>
                  <a:srgbClr val="5B5B5B"/>
                </a:solidFill>
                <a:latin typeface="Georgia"/>
                <a:cs typeface="Georgia"/>
              </a:rPr>
              <a:t>to</a:t>
            </a:r>
            <a:r>
              <a:rPr sz="1800" spc="-50">
                <a:solidFill>
                  <a:srgbClr val="5B5B5B"/>
                </a:solidFill>
                <a:latin typeface="Georgia"/>
                <a:cs typeface="Georgia"/>
              </a:rPr>
              <a:t> </a:t>
            </a:r>
            <a:r>
              <a:rPr sz="1800" spc="-25">
                <a:solidFill>
                  <a:srgbClr val="5B5B5B"/>
                </a:solidFill>
                <a:latin typeface="Georgia"/>
                <a:cs typeface="Georgia"/>
              </a:rPr>
              <a:t>win</a:t>
            </a:r>
            <a:endParaRPr sz="1800">
              <a:latin typeface="Georgia"/>
              <a:cs typeface="Georgia"/>
            </a:endParaRPr>
          </a:p>
        </p:txBody>
      </p:sp>
      <p:sp>
        <p:nvSpPr>
          <p:cNvPr id="10" name="object 10"/>
          <p:cNvSpPr txBox="1"/>
          <p:nvPr/>
        </p:nvSpPr>
        <p:spPr>
          <a:xfrm>
            <a:off x="6848693" y="1386332"/>
            <a:ext cx="4956175" cy="833119"/>
          </a:xfrm>
          <a:prstGeom prst="rect">
            <a:avLst/>
          </a:prstGeom>
        </p:spPr>
        <p:txBody>
          <a:bodyPr vert="horz" wrap="square" lIns="0" tIns="20320" rIns="0" bIns="0" rtlCol="0">
            <a:spAutoFit/>
          </a:bodyPr>
          <a:lstStyle/>
          <a:p>
            <a:pPr marL="12700" marR="5080">
              <a:lnSpc>
                <a:spcPct val="97200"/>
              </a:lnSpc>
              <a:spcBef>
                <a:spcPts val="160"/>
              </a:spcBef>
            </a:pPr>
            <a:r>
              <a:rPr sz="1800" i="1" spc="-25">
                <a:solidFill>
                  <a:srgbClr val="5B5B5B"/>
                </a:solidFill>
                <a:latin typeface="Georgia"/>
                <a:cs typeface="Georgia"/>
              </a:rPr>
              <a:t>Republicans’</a:t>
            </a:r>
            <a:r>
              <a:rPr sz="1800" i="1" spc="-55">
                <a:solidFill>
                  <a:srgbClr val="5B5B5B"/>
                </a:solidFill>
                <a:latin typeface="Georgia"/>
                <a:cs typeface="Georgia"/>
              </a:rPr>
              <a:t> </a:t>
            </a:r>
            <a:r>
              <a:rPr sz="1800" i="1">
                <a:solidFill>
                  <a:srgbClr val="5B5B5B"/>
                </a:solidFill>
                <a:latin typeface="Georgia"/>
                <a:cs typeface="Georgia"/>
              </a:rPr>
              <a:t>best</a:t>
            </a:r>
            <a:r>
              <a:rPr sz="1800" i="1" spc="-55">
                <a:solidFill>
                  <a:srgbClr val="5B5B5B"/>
                </a:solidFill>
                <a:latin typeface="Georgia"/>
                <a:cs typeface="Georgia"/>
              </a:rPr>
              <a:t> </a:t>
            </a:r>
            <a:r>
              <a:rPr sz="1800" i="1" spc="-20">
                <a:solidFill>
                  <a:srgbClr val="5B5B5B"/>
                </a:solidFill>
                <a:latin typeface="Georgia"/>
                <a:cs typeface="Georgia"/>
              </a:rPr>
              <a:t>chances</a:t>
            </a:r>
            <a:r>
              <a:rPr sz="1800" i="1" spc="-60">
                <a:solidFill>
                  <a:srgbClr val="5B5B5B"/>
                </a:solidFill>
                <a:latin typeface="Georgia"/>
                <a:cs typeface="Georgia"/>
              </a:rPr>
              <a:t> </a:t>
            </a:r>
            <a:r>
              <a:rPr sz="1800" i="1">
                <a:solidFill>
                  <a:srgbClr val="5B5B5B"/>
                </a:solidFill>
                <a:latin typeface="Georgia"/>
                <a:cs typeface="Georgia"/>
              </a:rPr>
              <a:t>of</a:t>
            </a:r>
            <a:r>
              <a:rPr sz="1800" i="1" spc="-55">
                <a:solidFill>
                  <a:srgbClr val="5B5B5B"/>
                </a:solidFill>
                <a:latin typeface="Georgia"/>
                <a:cs typeface="Georgia"/>
              </a:rPr>
              <a:t> </a:t>
            </a:r>
            <a:r>
              <a:rPr sz="1800" i="1" spc="-20">
                <a:solidFill>
                  <a:srgbClr val="5B5B5B"/>
                </a:solidFill>
                <a:latin typeface="Georgia"/>
                <a:cs typeface="Georgia"/>
              </a:rPr>
              <a:t>gaining</a:t>
            </a:r>
            <a:r>
              <a:rPr sz="1800" i="1" spc="-65">
                <a:solidFill>
                  <a:srgbClr val="5B5B5B"/>
                </a:solidFill>
                <a:latin typeface="Georgia"/>
                <a:cs typeface="Georgia"/>
              </a:rPr>
              <a:t> </a:t>
            </a:r>
            <a:r>
              <a:rPr sz="1800" i="1">
                <a:solidFill>
                  <a:srgbClr val="5B5B5B"/>
                </a:solidFill>
                <a:latin typeface="Georgia"/>
                <a:cs typeface="Georgia"/>
              </a:rPr>
              <a:t>a</a:t>
            </a:r>
            <a:r>
              <a:rPr sz="1800" i="1" spc="-65">
                <a:solidFill>
                  <a:srgbClr val="5B5B5B"/>
                </a:solidFill>
                <a:latin typeface="Georgia"/>
                <a:cs typeface="Georgia"/>
              </a:rPr>
              <a:t> </a:t>
            </a:r>
            <a:r>
              <a:rPr sz="1800" i="1" spc="-10">
                <a:solidFill>
                  <a:srgbClr val="5B5B5B"/>
                </a:solidFill>
                <a:latin typeface="Georgia"/>
                <a:cs typeface="Georgia"/>
              </a:rPr>
              <a:t>seat</a:t>
            </a:r>
            <a:r>
              <a:rPr sz="1800" i="1" spc="-55">
                <a:solidFill>
                  <a:srgbClr val="5B5B5B"/>
                </a:solidFill>
                <a:latin typeface="Georgia"/>
                <a:cs typeface="Georgia"/>
              </a:rPr>
              <a:t> </a:t>
            </a:r>
            <a:r>
              <a:rPr sz="1800" i="1">
                <a:solidFill>
                  <a:srgbClr val="5B5B5B"/>
                </a:solidFill>
                <a:latin typeface="Georgia"/>
                <a:cs typeface="Georgia"/>
              </a:rPr>
              <a:t>are</a:t>
            </a:r>
            <a:r>
              <a:rPr sz="1800" i="1" spc="-60">
                <a:solidFill>
                  <a:srgbClr val="5B5B5B"/>
                </a:solidFill>
                <a:latin typeface="Georgia"/>
                <a:cs typeface="Georgia"/>
              </a:rPr>
              <a:t> </a:t>
            </a:r>
            <a:r>
              <a:rPr sz="1800" i="1" spc="-25">
                <a:solidFill>
                  <a:srgbClr val="5B5B5B"/>
                </a:solidFill>
                <a:latin typeface="Georgia"/>
                <a:cs typeface="Georgia"/>
              </a:rPr>
              <a:t>in </a:t>
            </a:r>
            <a:r>
              <a:rPr sz="1800" i="1" spc="-20">
                <a:solidFill>
                  <a:srgbClr val="5B5B5B"/>
                </a:solidFill>
                <a:latin typeface="Georgia"/>
                <a:cs typeface="Georgia"/>
              </a:rPr>
              <a:t>Georgia</a:t>
            </a:r>
            <a:r>
              <a:rPr sz="1800" i="1" spc="-90">
                <a:solidFill>
                  <a:srgbClr val="5B5B5B"/>
                </a:solidFill>
                <a:latin typeface="Georgia"/>
                <a:cs typeface="Georgia"/>
              </a:rPr>
              <a:t> </a:t>
            </a:r>
            <a:r>
              <a:rPr sz="1800" i="1">
                <a:solidFill>
                  <a:srgbClr val="5B5B5B"/>
                </a:solidFill>
                <a:latin typeface="Georgia"/>
                <a:cs typeface="Georgia"/>
              </a:rPr>
              <a:t>and</a:t>
            </a:r>
            <a:r>
              <a:rPr sz="1800" i="1" spc="-70">
                <a:solidFill>
                  <a:srgbClr val="5B5B5B"/>
                </a:solidFill>
                <a:latin typeface="Georgia"/>
                <a:cs typeface="Georgia"/>
              </a:rPr>
              <a:t> </a:t>
            </a:r>
            <a:r>
              <a:rPr sz="1800" i="1" spc="-25">
                <a:solidFill>
                  <a:srgbClr val="5B5B5B"/>
                </a:solidFill>
                <a:latin typeface="Georgia"/>
                <a:cs typeface="Georgia"/>
              </a:rPr>
              <a:t>Nevada;</a:t>
            </a:r>
            <a:r>
              <a:rPr sz="1800" i="1" spc="-60">
                <a:solidFill>
                  <a:srgbClr val="5B5B5B"/>
                </a:solidFill>
                <a:latin typeface="Georgia"/>
                <a:cs typeface="Georgia"/>
              </a:rPr>
              <a:t> </a:t>
            </a:r>
            <a:r>
              <a:rPr sz="1800" i="1" spc="-25">
                <a:solidFill>
                  <a:srgbClr val="5B5B5B"/>
                </a:solidFill>
                <a:latin typeface="Georgia"/>
                <a:cs typeface="Georgia"/>
              </a:rPr>
              <a:t>Democrats’</a:t>
            </a:r>
            <a:r>
              <a:rPr sz="1800" i="1" spc="-60">
                <a:solidFill>
                  <a:srgbClr val="5B5B5B"/>
                </a:solidFill>
                <a:latin typeface="Georgia"/>
                <a:cs typeface="Georgia"/>
              </a:rPr>
              <a:t> </a:t>
            </a:r>
            <a:r>
              <a:rPr sz="1800" i="1">
                <a:solidFill>
                  <a:srgbClr val="5B5B5B"/>
                </a:solidFill>
                <a:latin typeface="Georgia"/>
                <a:cs typeface="Georgia"/>
              </a:rPr>
              <a:t>best</a:t>
            </a:r>
            <a:r>
              <a:rPr sz="1800" i="1" spc="-65">
                <a:solidFill>
                  <a:srgbClr val="5B5B5B"/>
                </a:solidFill>
                <a:latin typeface="Georgia"/>
                <a:cs typeface="Georgia"/>
              </a:rPr>
              <a:t> </a:t>
            </a:r>
            <a:r>
              <a:rPr sz="1800" i="1" spc="-20">
                <a:solidFill>
                  <a:srgbClr val="5B5B5B"/>
                </a:solidFill>
                <a:latin typeface="Georgia"/>
                <a:cs typeface="Georgia"/>
              </a:rPr>
              <a:t>chance</a:t>
            </a:r>
            <a:r>
              <a:rPr sz="1800" i="1" spc="-65">
                <a:solidFill>
                  <a:srgbClr val="5B5B5B"/>
                </a:solidFill>
                <a:latin typeface="Georgia"/>
                <a:cs typeface="Georgia"/>
              </a:rPr>
              <a:t> </a:t>
            </a:r>
            <a:r>
              <a:rPr sz="1800" i="1" spc="-25">
                <a:solidFill>
                  <a:srgbClr val="5B5B5B"/>
                </a:solidFill>
                <a:latin typeface="Georgia"/>
                <a:cs typeface="Georgia"/>
              </a:rPr>
              <a:t>is </a:t>
            </a:r>
            <a:r>
              <a:rPr sz="1800" i="1">
                <a:solidFill>
                  <a:srgbClr val="5B5B5B"/>
                </a:solidFill>
                <a:latin typeface="Georgia"/>
                <a:cs typeface="Georgia"/>
              </a:rPr>
              <a:t>in</a:t>
            </a:r>
            <a:r>
              <a:rPr sz="1800" i="1" spc="-50">
                <a:solidFill>
                  <a:srgbClr val="5B5B5B"/>
                </a:solidFill>
                <a:latin typeface="Georgia"/>
                <a:cs typeface="Georgia"/>
              </a:rPr>
              <a:t> </a:t>
            </a:r>
            <a:r>
              <a:rPr sz="1800" i="1" spc="-10">
                <a:solidFill>
                  <a:srgbClr val="5B5B5B"/>
                </a:solidFill>
                <a:latin typeface="Georgia"/>
                <a:cs typeface="Georgia"/>
              </a:rPr>
              <a:t>Pennsylvania</a:t>
            </a:r>
            <a:endParaRPr sz="1800">
              <a:latin typeface="Georgia"/>
              <a:cs typeface="Georgia"/>
            </a:endParaRPr>
          </a:p>
        </p:txBody>
      </p:sp>
      <p:pic>
        <p:nvPicPr>
          <p:cNvPr id="11" name="object 11"/>
          <p:cNvPicPr/>
          <p:nvPr/>
        </p:nvPicPr>
        <p:blipFill>
          <a:blip r:embed="rId2">
            <a:extLst>
              <a:ext uri="{28A0092B-C50C-407E-A947-70E740481C1C}">
                <a14:useLocalDpi xmlns:a14="http://schemas.microsoft.com/office/drawing/2010/main" val="0"/>
              </a:ext>
            </a:extLst>
          </a:blip>
          <a:srcRect/>
          <a:stretch/>
        </p:blipFill>
        <p:spPr>
          <a:xfrm>
            <a:off x="6723360" y="2437141"/>
            <a:ext cx="4994479" cy="3112501"/>
          </a:xfrm>
          <a:prstGeom prst="rect">
            <a:avLst/>
          </a:prstGeom>
          <a:ln>
            <a:solidFill>
              <a:srgbClr val="0070C0"/>
            </a:solidFill>
          </a:ln>
        </p:spPr>
      </p:pic>
      <p:pic>
        <p:nvPicPr>
          <p:cNvPr id="12" name="object 12"/>
          <p:cNvPicPr/>
          <p:nvPr/>
        </p:nvPicPr>
        <p:blipFill>
          <a:blip r:embed="rId3">
            <a:extLst>
              <a:ext uri="{28A0092B-C50C-407E-A947-70E740481C1C}">
                <a14:useLocalDpi xmlns:a14="http://schemas.microsoft.com/office/drawing/2010/main" val="0"/>
              </a:ext>
            </a:extLst>
          </a:blip>
          <a:srcRect/>
          <a:stretch/>
        </p:blipFill>
        <p:spPr>
          <a:xfrm>
            <a:off x="609962" y="2437141"/>
            <a:ext cx="4994479" cy="3112501"/>
          </a:xfrm>
          <a:prstGeom prst="rect">
            <a:avLst/>
          </a:prstGeom>
          <a:ln>
            <a:solidFill>
              <a:srgbClr val="FF0000"/>
            </a:solidFill>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916921" y="5598964"/>
            <a:ext cx="1122680" cy="208279"/>
          </a:xfrm>
          <a:prstGeom prst="rect">
            <a:avLst/>
          </a:prstGeom>
        </p:spPr>
        <p:txBody>
          <a:bodyPr vert="horz" wrap="square" lIns="0" tIns="12700" rIns="0" bIns="0" rtlCol="0">
            <a:spAutoFit/>
          </a:bodyPr>
          <a:lstStyle/>
          <a:p>
            <a:pPr marL="12700">
              <a:lnSpc>
                <a:spcPct val="100000"/>
              </a:lnSpc>
              <a:spcBef>
                <a:spcPts val="100"/>
              </a:spcBef>
            </a:pPr>
            <a:r>
              <a:rPr sz="1200" i="1" spc="-10">
                <a:solidFill>
                  <a:srgbClr val="5B5B5B"/>
                </a:solidFill>
                <a:latin typeface="Georgia"/>
                <a:cs typeface="Georgia"/>
              </a:rPr>
              <a:t>FiveThirtyEight</a:t>
            </a:r>
            <a:endParaRPr sz="1200">
              <a:latin typeface="Georgia"/>
              <a:cs typeface="Georgia"/>
            </a:endParaRPr>
          </a:p>
        </p:txBody>
      </p:sp>
      <p:sp>
        <p:nvSpPr>
          <p:cNvPr id="4" name="object 4"/>
          <p:cNvSpPr txBox="1">
            <a:spLocks noGrp="1"/>
          </p:cNvSpPr>
          <p:nvPr>
            <p:ph type="title"/>
          </p:nvPr>
        </p:nvSpPr>
        <p:spPr>
          <a:xfrm>
            <a:off x="323850" y="128071"/>
            <a:ext cx="10515600" cy="993220"/>
          </a:xfrm>
          <a:prstGeom prst="rect">
            <a:avLst/>
          </a:prstGeom>
        </p:spPr>
        <p:txBody>
          <a:bodyPr vert="horz" wrap="square" lIns="0" tIns="59054" rIns="0" bIns="0" rtlCol="0">
            <a:spAutoFit/>
          </a:bodyPr>
          <a:lstStyle/>
          <a:p>
            <a:pPr marL="12700">
              <a:lnSpc>
                <a:spcPct val="100000"/>
              </a:lnSpc>
              <a:spcBef>
                <a:spcPts val="464"/>
              </a:spcBef>
            </a:pPr>
            <a:r>
              <a:rPr lang="en-US">
                <a:latin typeface="Arial" panose="020B0604020202020204" pitchFamily="34" charset="0"/>
                <a:cs typeface="Arial" panose="020B0604020202020204" pitchFamily="34" charset="0"/>
              </a:rPr>
              <a:t>Generic Ballot</a:t>
            </a:r>
            <a:endParaRPr lang="en-US" spc="-10">
              <a:solidFill>
                <a:srgbClr val="797979"/>
              </a:solidFill>
              <a:latin typeface="Arial" panose="020B0604020202020204" pitchFamily="34" charset="0"/>
              <a:cs typeface="Arial" panose="020B0604020202020204" pitchFamily="34" charset="0"/>
            </a:endParaRPr>
          </a:p>
          <a:p>
            <a:pPr marL="12700">
              <a:lnSpc>
                <a:spcPct val="100000"/>
              </a:lnSpc>
              <a:spcBef>
                <a:spcPts val="225"/>
              </a:spcBef>
            </a:pPr>
            <a:r>
              <a:rPr lang="en-US" sz="1500" b="0" i="1">
                <a:solidFill>
                  <a:srgbClr val="5B5B5B"/>
                </a:solidFill>
                <a:latin typeface="Georgia"/>
                <a:cs typeface="Georgia"/>
              </a:rPr>
              <a:t>Estimate</a:t>
            </a:r>
            <a:r>
              <a:rPr lang="en-US" sz="1500" b="0" i="1" spc="-15">
                <a:solidFill>
                  <a:srgbClr val="5B5B5B"/>
                </a:solidFill>
                <a:latin typeface="Georgia"/>
                <a:cs typeface="Georgia"/>
              </a:rPr>
              <a:t> </a:t>
            </a:r>
            <a:r>
              <a:rPr lang="en-US" sz="1500" b="0" i="1">
                <a:solidFill>
                  <a:srgbClr val="5B5B5B"/>
                </a:solidFill>
                <a:latin typeface="Georgia"/>
                <a:cs typeface="Georgia"/>
              </a:rPr>
              <a:t>based</a:t>
            </a:r>
            <a:r>
              <a:rPr lang="en-US" sz="1500" b="0" i="1" spc="-10">
                <a:solidFill>
                  <a:srgbClr val="5B5B5B"/>
                </a:solidFill>
                <a:latin typeface="Georgia"/>
                <a:cs typeface="Georgia"/>
              </a:rPr>
              <a:t> </a:t>
            </a:r>
            <a:r>
              <a:rPr lang="en-US" sz="1500" b="0" i="1">
                <a:solidFill>
                  <a:srgbClr val="5B5B5B"/>
                </a:solidFill>
                <a:latin typeface="Georgia"/>
                <a:cs typeface="Georgia"/>
              </a:rPr>
              <a:t>on</a:t>
            </a:r>
            <a:r>
              <a:rPr lang="en-US" sz="1500" b="0" i="1" spc="-10">
                <a:solidFill>
                  <a:srgbClr val="5B5B5B"/>
                </a:solidFill>
                <a:latin typeface="Georgia"/>
                <a:cs typeface="Georgia"/>
              </a:rPr>
              <a:t> </a:t>
            </a:r>
            <a:r>
              <a:rPr lang="en-US" sz="1500" b="0" i="1">
                <a:solidFill>
                  <a:srgbClr val="5B5B5B"/>
                </a:solidFill>
                <a:latin typeface="Georgia"/>
                <a:cs typeface="Georgia"/>
              </a:rPr>
              <a:t>polls</a:t>
            </a:r>
            <a:r>
              <a:rPr lang="en-US" sz="1500" b="0" i="1" spc="-10">
                <a:solidFill>
                  <a:srgbClr val="5B5B5B"/>
                </a:solidFill>
                <a:latin typeface="Georgia"/>
                <a:cs typeface="Georgia"/>
              </a:rPr>
              <a:t> </a:t>
            </a:r>
            <a:r>
              <a:rPr lang="en-US" sz="1500" b="0" i="1">
                <a:solidFill>
                  <a:srgbClr val="5B5B5B"/>
                </a:solidFill>
                <a:latin typeface="Georgia"/>
                <a:cs typeface="Georgia"/>
              </a:rPr>
              <a:t>that inquire</a:t>
            </a:r>
            <a:r>
              <a:rPr lang="en-US" sz="1500" b="0" i="1" spc="-5">
                <a:solidFill>
                  <a:srgbClr val="5B5B5B"/>
                </a:solidFill>
                <a:latin typeface="Georgia"/>
                <a:cs typeface="Georgia"/>
              </a:rPr>
              <a:t> </a:t>
            </a:r>
            <a:r>
              <a:rPr lang="en-US" sz="1500" b="0" i="1">
                <a:solidFill>
                  <a:srgbClr val="5B5B5B"/>
                </a:solidFill>
                <a:latin typeface="Georgia"/>
                <a:cs typeface="Georgia"/>
              </a:rPr>
              <a:t>which</a:t>
            </a:r>
            <a:r>
              <a:rPr lang="en-US" sz="1500" b="0" i="1" spc="-5">
                <a:solidFill>
                  <a:srgbClr val="5B5B5B"/>
                </a:solidFill>
                <a:latin typeface="Georgia"/>
                <a:cs typeface="Georgia"/>
              </a:rPr>
              <a:t> </a:t>
            </a:r>
            <a:r>
              <a:rPr lang="en-US" sz="1500" b="0" i="1">
                <a:solidFill>
                  <a:srgbClr val="5B5B5B"/>
                </a:solidFill>
                <a:latin typeface="Georgia"/>
                <a:cs typeface="Georgia"/>
              </a:rPr>
              <a:t>party</a:t>
            </a:r>
            <a:r>
              <a:rPr lang="en-US" sz="1500" b="0" i="1" spc="-15">
                <a:solidFill>
                  <a:srgbClr val="5B5B5B"/>
                </a:solidFill>
                <a:latin typeface="Georgia"/>
                <a:cs typeface="Georgia"/>
              </a:rPr>
              <a:t> </a:t>
            </a:r>
            <a:r>
              <a:rPr lang="en-US" sz="1500" b="0" i="1">
                <a:solidFill>
                  <a:srgbClr val="5B5B5B"/>
                </a:solidFill>
                <a:latin typeface="Georgia"/>
                <a:cs typeface="Georgia"/>
              </a:rPr>
              <a:t>voters</a:t>
            </a:r>
            <a:r>
              <a:rPr lang="en-US" sz="1500" b="0" i="1" spc="-5">
                <a:solidFill>
                  <a:srgbClr val="5B5B5B"/>
                </a:solidFill>
                <a:latin typeface="Georgia"/>
                <a:cs typeface="Georgia"/>
              </a:rPr>
              <a:t> </a:t>
            </a:r>
            <a:r>
              <a:rPr lang="en-US" sz="1500" b="0" i="1">
                <a:solidFill>
                  <a:srgbClr val="5B5B5B"/>
                </a:solidFill>
                <a:latin typeface="Georgia"/>
                <a:cs typeface="Georgia"/>
              </a:rPr>
              <a:t>would</a:t>
            </a:r>
            <a:r>
              <a:rPr lang="en-US" sz="1500" b="0" i="1" spc="-10">
                <a:solidFill>
                  <a:srgbClr val="5B5B5B"/>
                </a:solidFill>
                <a:latin typeface="Georgia"/>
                <a:cs typeface="Georgia"/>
              </a:rPr>
              <a:t> </a:t>
            </a:r>
            <a:r>
              <a:rPr lang="en-US" sz="1500" b="0" i="1">
                <a:solidFill>
                  <a:srgbClr val="5B5B5B"/>
                </a:solidFill>
                <a:latin typeface="Georgia"/>
                <a:cs typeface="Georgia"/>
              </a:rPr>
              <a:t>support</a:t>
            </a:r>
            <a:r>
              <a:rPr lang="en-US" sz="1500" b="0" i="1" spc="-5">
                <a:solidFill>
                  <a:srgbClr val="5B5B5B"/>
                </a:solidFill>
                <a:latin typeface="Georgia"/>
                <a:cs typeface="Georgia"/>
              </a:rPr>
              <a:t> </a:t>
            </a:r>
            <a:r>
              <a:rPr lang="en-US" sz="1500" b="0" i="1">
                <a:solidFill>
                  <a:srgbClr val="5B5B5B"/>
                </a:solidFill>
                <a:latin typeface="Georgia"/>
                <a:cs typeface="Georgia"/>
              </a:rPr>
              <a:t>in</a:t>
            </a:r>
            <a:r>
              <a:rPr lang="en-US" sz="1500" b="0" i="1" spc="-10">
                <a:solidFill>
                  <a:srgbClr val="5B5B5B"/>
                </a:solidFill>
                <a:latin typeface="Georgia"/>
                <a:cs typeface="Georgia"/>
              </a:rPr>
              <a:t> </a:t>
            </a:r>
            <a:r>
              <a:rPr lang="en-US" sz="1500" b="0" i="1">
                <a:solidFill>
                  <a:srgbClr val="5B5B5B"/>
                </a:solidFill>
                <a:latin typeface="Georgia"/>
                <a:cs typeface="Georgia"/>
              </a:rPr>
              <a:t>an</a:t>
            </a:r>
            <a:r>
              <a:rPr lang="en-US" sz="1500" b="0" i="1" spc="-5">
                <a:solidFill>
                  <a:srgbClr val="5B5B5B"/>
                </a:solidFill>
                <a:latin typeface="Georgia"/>
                <a:cs typeface="Georgia"/>
              </a:rPr>
              <a:t> </a:t>
            </a:r>
            <a:r>
              <a:rPr lang="en-US" sz="1500" b="0" i="1" spc="-10">
                <a:solidFill>
                  <a:srgbClr val="5B5B5B"/>
                </a:solidFill>
                <a:latin typeface="Georgia"/>
                <a:cs typeface="Georgia"/>
              </a:rPr>
              <a:t>election</a:t>
            </a:r>
            <a:endParaRPr lang="en-US" sz="1500">
              <a:latin typeface="Georgia"/>
              <a:cs typeface="Georgia"/>
            </a:endParaRPr>
          </a:p>
        </p:txBody>
      </p:sp>
      <p:pic>
        <p:nvPicPr>
          <p:cNvPr id="5" name="object 5"/>
          <p:cNvPicPr/>
          <p:nvPr/>
        </p:nvPicPr>
        <p:blipFill rotWithShape="1">
          <a:blip r:embed="rId2">
            <a:extLst>
              <a:ext uri="{28A0092B-C50C-407E-A947-70E740481C1C}">
                <a14:useLocalDpi xmlns:a14="http://schemas.microsoft.com/office/drawing/2010/main" val="0"/>
              </a:ext>
            </a:extLst>
          </a:blip>
          <a:srcRect t="2122" r="1800"/>
          <a:stretch/>
        </p:blipFill>
        <p:spPr>
          <a:xfrm>
            <a:off x="1843879" y="1325564"/>
            <a:ext cx="8504243" cy="44587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94958" y="1417320"/>
            <a:ext cx="7001509" cy="4371975"/>
            <a:chOff x="1094976" y="1410446"/>
            <a:chExt cx="7001509" cy="4371975"/>
          </a:xfrm>
        </p:grpSpPr>
        <p:sp>
          <p:nvSpPr>
            <p:cNvPr id="3" name="object 3"/>
            <p:cNvSpPr/>
            <p:nvPr/>
          </p:nvSpPr>
          <p:spPr>
            <a:xfrm>
              <a:off x="1096246" y="1411716"/>
              <a:ext cx="6998970" cy="4369435"/>
            </a:xfrm>
            <a:custGeom>
              <a:avLst/>
              <a:gdLst/>
              <a:ahLst/>
              <a:cxnLst/>
              <a:rect l="l" t="t" r="r" b="b"/>
              <a:pathLst>
                <a:path w="6998970" h="4369435">
                  <a:moveTo>
                    <a:pt x="6998933" y="0"/>
                  </a:moveTo>
                  <a:lnTo>
                    <a:pt x="0" y="0"/>
                  </a:lnTo>
                  <a:lnTo>
                    <a:pt x="0" y="4368814"/>
                  </a:lnTo>
                  <a:lnTo>
                    <a:pt x="6998933" y="4368814"/>
                  </a:lnTo>
                  <a:lnTo>
                    <a:pt x="6998933" y="0"/>
                  </a:lnTo>
                  <a:close/>
                </a:path>
              </a:pathLst>
            </a:custGeom>
            <a:solidFill>
              <a:srgbClr val="D9D9D9">
                <a:alpha val="12939"/>
              </a:srgbClr>
            </a:solidFill>
          </p:spPr>
          <p:txBody>
            <a:bodyPr wrap="square" lIns="0" tIns="0" rIns="0" bIns="0" rtlCol="0"/>
            <a:lstStyle/>
            <a:p>
              <a:endParaRPr/>
            </a:p>
          </p:txBody>
        </p:sp>
        <p:sp>
          <p:nvSpPr>
            <p:cNvPr id="4" name="object 4"/>
            <p:cNvSpPr/>
            <p:nvPr/>
          </p:nvSpPr>
          <p:spPr>
            <a:xfrm>
              <a:off x="1096246" y="1411716"/>
              <a:ext cx="6998970" cy="4369435"/>
            </a:xfrm>
            <a:custGeom>
              <a:avLst/>
              <a:gdLst/>
              <a:ahLst/>
              <a:cxnLst/>
              <a:rect l="l" t="t" r="r" b="b"/>
              <a:pathLst>
                <a:path w="6998970" h="4369435">
                  <a:moveTo>
                    <a:pt x="0" y="0"/>
                  </a:moveTo>
                  <a:lnTo>
                    <a:pt x="6998934" y="0"/>
                  </a:lnTo>
                  <a:lnTo>
                    <a:pt x="6998934" y="4368814"/>
                  </a:lnTo>
                  <a:lnTo>
                    <a:pt x="0" y="4368814"/>
                  </a:lnTo>
                  <a:lnTo>
                    <a:pt x="0" y="0"/>
                  </a:lnTo>
                  <a:close/>
                </a:path>
              </a:pathLst>
            </a:custGeom>
            <a:ln w="3175">
              <a:solidFill>
                <a:srgbClr val="D9D9D9"/>
              </a:solidFill>
            </a:ln>
          </p:spPr>
          <p:txBody>
            <a:bodyPr wrap="square" lIns="0" tIns="0" rIns="0" bIns="0" rtlCol="0"/>
            <a:lstStyle/>
            <a:p>
              <a:endParaRPr/>
            </a:p>
          </p:txBody>
        </p:sp>
        <p:sp>
          <p:nvSpPr>
            <p:cNvPr id="5" name="object 5"/>
            <p:cNvSpPr/>
            <p:nvPr/>
          </p:nvSpPr>
          <p:spPr>
            <a:xfrm>
              <a:off x="2598420" y="1737359"/>
              <a:ext cx="4884420" cy="3953510"/>
            </a:xfrm>
            <a:custGeom>
              <a:avLst/>
              <a:gdLst/>
              <a:ahLst/>
              <a:cxnLst/>
              <a:rect l="l" t="t" r="r" b="b"/>
              <a:pathLst>
                <a:path w="4884420" h="3953510">
                  <a:moveTo>
                    <a:pt x="900684" y="3867912"/>
                  </a:moveTo>
                  <a:lnTo>
                    <a:pt x="0" y="3867912"/>
                  </a:lnTo>
                  <a:lnTo>
                    <a:pt x="0" y="3953256"/>
                  </a:lnTo>
                  <a:lnTo>
                    <a:pt x="900684" y="3953256"/>
                  </a:lnTo>
                  <a:lnTo>
                    <a:pt x="900684" y="3867912"/>
                  </a:lnTo>
                  <a:close/>
                </a:path>
                <a:path w="4884420" h="3953510">
                  <a:moveTo>
                    <a:pt x="2314956" y="3008376"/>
                  </a:moveTo>
                  <a:lnTo>
                    <a:pt x="0" y="3008376"/>
                  </a:lnTo>
                  <a:lnTo>
                    <a:pt x="0" y="3093720"/>
                  </a:lnTo>
                  <a:lnTo>
                    <a:pt x="2314956" y="3093720"/>
                  </a:lnTo>
                  <a:lnTo>
                    <a:pt x="2314956" y="3008376"/>
                  </a:lnTo>
                  <a:close/>
                </a:path>
                <a:path w="4884420" h="3953510">
                  <a:moveTo>
                    <a:pt x="3086100" y="2148840"/>
                  </a:moveTo>
                  <a:lnTo>
                    <a:pt x="0" y="2148840"/>
                  </a:lnTo>
                  <a:lnTo>
                    <a:pt x="0" y="2234184"/>
                  </a:lnTo>
                  <a:lnTo>
                    <a:pt x="3086100" y="2234184"/>
                  </a:lnTo>
                  <a:lnTo>
                    <a:pt x="3086100" y="2148840"/>
                  </a:lnTo>
                  <a:close/>
                </a:path>
                <a:path w="4884420" h="3953510">
                  <a:moveTo>
                    <a:pt x="3150108" y="429768"/>
                  </a:moveTo>
                  <a:lnTo>
                    <a:pt x="0" y="429768"/>
                  </a:lnTo>
                  <a:lnTo>
                    <a:pt x="0" y="515112"/>
                  </a:lnTo>
                  <a:lnTo>
                    <a:pt x="3150108" y="515112"/>
                  </a:lnTo>
                  <a:lnTo>
                    <a:pt x="3150108" y="429768"/>
                  </a:lnTo>
                  <a:close/>
                </a:path>
                <a:path w="4884420" h="3953510">
                  <a:moveTo>
                    <a:pt x="3406140" y="2578608"/>
                  </a:moveTo>
                  <a:lnTo>
                    <a:pt x="0" y="2578608"/>
                  </a:lnTo>
                  <a:lnTo>
                    <a:pt x="0" y="2663952"/>
                  </a:lnTo>
                  <a:lnTo>
                    <a:pt x="3406140" y="2663952"/>
                  </a:lnTo>
                  <a:lnTo>
                    <a:pt x="3406140" y="2578608"/>
                  </a:lnTo>
                  <a:close/>
                </a:path>
                <a:path w="4884420" h="3953510">
                  <a:moveTo>
                    <a:pt x="4500372" y="3438144"/>
                  </a:moveTo>
                  <a:lnTo>
                    <a:pt x="0" y="3438144"/>
                  </a:lnTo>
                  <a:lnTo>
                    <a:pt x="0" y="3523488"/>
                  </a:lnTo>
                  <a:lnTo>
                    <a:pt x="4500372" y="3523488"/>
                  </a:lnTo>
                  <a:lnTo>
                    <a:pt x="4500372" y="3438144"/>
                  </a:lnTo>
                  <a:close/>
                </a:path>
                <a:path w="4884420" h="3953510">
                  <a:moveTo>
                    <a:pt x="4820412" y="859536"/>
                  </a:moveTo>
                  <a:lnTo>
                    <a:pt x="0" y="859536"/>
                  </a:lnTo>
                  <a:lnTo>
                    <a:pt x="0" y="944880"/>
                  </a:lnTo>
                  <a:lnTo>
                    <a:pt x="4820412" y="944880"/>
                  </a:lnTo>
                  <a:lnTo>
                    <a:pt x="4820412" y="859536"/>
                  </a:lnTo>
                  <a:close/>
                </a:path>
                <a:path w="4884420" h="3953510">
                  <a:moveTo>
                    <a:pt x="4884420" y="1719072"/>
                  </a:moveTo>
                  <a:lnTo>
                    <a:pt x="0" y="1719072"/>
                  </a:lnTo>
                  <a:lnTo>
                    <a:pt x="0" y="1804416"/>
                  </a:lnTo>
                  <a:lnTo>
                    <a:pt x="4884420" y="1804416"/>
                  </a:lnTo>
                  <a:lnTo>
                    <a:pt x="4884420" y="1719072"/>
                  </a:lnTo>
                  <a:close/>
                </a:path>
                <a:path w="4884420" h="3953510">
                  <a:moveTo>
                    <a:pt x="4884420" y="1289304"/>
                  </a:moveTo>
                  <a:lnTo>
                    <a:pt x="0" y="1289304"/>
                  </a:lnTo>
                  <a:lnTo>
                    <a:pt x="0" y="1374648"/>
                  </a:lnTo>
                  <a:lnTo>
                    <a:pt x="4884420" y="1374648"/>
                  </a:lnTo>
                  <a:lnTo>
                    <a:pt x="4884420" y="1289304"/>
                  </a:lnTo>
                  <a:close/>
                </a:path>
                <a:path w="4884420" h="3953510">
                  <a:moveTo>
                    <a:pt x="4884420" y="0"/>
                  </a:moveTo>
                  <a:lnTo>
                    <a:pt x="0" y="0"/>
                  </a:lnTo>
                  <a:lnTo>
                    <a:pt x="0" y="85344"/>
                  </a:lnTo>
                  <a:lnTo>
                    <a:pt x="4884420" y="85344"/>
                  </a:lnTo>
                  <a:lnTo>
                    <a:pt x="4884420" y="0"/>
                  </a:lnTo>
                  <a:close/>
                </a:path>
              </a:pathLst>
            </a:custGeom>
            <a:solidFill>
              <a:srgbClr val="C83624"/>
            </a:solidFill>
          </p:spPr>
          <p:txBody>
            <a:bodyPr wrap="square" lIns="0" tIns="0" rIns="0" bIns="0" rtlCol="0"/>
            <a:lstStyle/>
            <a:p>
              <a:endParaRPr/>
            </a:p>
          </p:txBody>
        </p:sp>
        <p:sp>
          <p:nvSpPr>
            <p:cNvPr id="6" name="object 6"/>
            <p:cNvSpPr/>
            <p:nvPr/>
          </p:nvSpPr>
          <p:spPr>
            <a:xfrm>
              <a:off x="2598420" y="1652015"/>
              <a:ext cx="5012690" cy="3953510"/>
            </a:xfrm>
            <a:custGeom>
              <a:avLst/>
              <a:gdLst/>
              <a:ahLst/>
              <a:cxnLst/>
              <a:rect l="l" t="t" r="r" b="b"/>
              <a:pathLst>
                <a:path w="5012690" h="3953510">
                  <a:moveTo>
                    <a:pt x="1863852" y="3435096"/>
                  </a:moveTo>
                  <a:lnTo>
                    <a:pt x="0" y="3435096"/>
                  </a:lnTo>
                  <a:lnTo>
                    <a:pt x="0" y="3523488"/>
                  </a:lnTo>
                  <a:lnTo>
                    <a:pt x="1863852" y="3523488"/>
                  </a:lnTo>
                  <a:lnTo>
                    <a:pt x="1863852" y="3435096"/>
                  </a:lnTo>
                  <a:close/>
                </a:path>
                <a:path w="5012690" h="3953510">
                  <a:moveTo>
                    <a:pt x="2891028" y="1289304"/>
                  </a:moveTo>
                  <a:lnTo>
                    <a:pt x="0" y="1289304"/>
                  </a:lnTo>
                  <a:lnTo>
                    <a:pt x="0" y="1374648"/>
                  </a:lnTo>
                  <a:lnTo>
                    <a:pt x="2891028" y="1374648"/>
                  </a:lnTo>
                  <a:lnTo>
                    <a:pt x="2891028" y="1289304"/>
                  </a:lnTo>
                  <a:close/>
                </a:path>
                <a:path w="5012690" h="3953510">
                  <a:moveTo>
                    <a:pt x="3086100" y="1719072"/>
                  </a:moveTo>
                  <a:lnTo>
                    <a:pt x="0" y="1719072"/>
                  </a:lnTo>
                  <a:lnTo>
                    <a:pt x="0" y="1804416"/>
                  </a:lnTo>
                  <a:lnTo>
                    <a:pt x="3086100" y="1804416"/>
                  </a:lnTo>
                  <a:lnTo>
                    <a:pt x="3086100" y="1719072"/>
                  </a:lnTo>
                  <a:close/>
                </a:path>
                <a:path w="5012690" h="3953510">
                  <a:moveTo>
                    <a:pt x="3406140" y="859536"/>
                  </a:moveTo>
                  <a:lnTo>
                    <a:pt x="0" y="859536"/>
                  </a:lnTo>
                  <a:lnTo>
                    <a:pt x="0" y="944880"/>
                  </a:lnTo>
                  <a:lnTo>
                    <a:pt x="3406140" y="944880"/>
                  </a:lnTo>
                  <a:lnTo>
                    <a:pt x="3406140" y="859536"/>
                  </a:lnTo>
                  <a:close/>
                </a:path>
                <a:path w="5012690" h="3953510">
                  <a:moveTo>
                    <a:pt x="3662172" y="0"/>
                  </a:moveTo>
                  <a:lnTo>
                    <a:pt x="0" y="0"/>
                  </a:lnTo>
                  <a:lnTo>
                    <a:pt x="0" y="85344"/>
                  </a:lnTo>
                  <a:lnTo>
                    <a:pt x="3662172" y="85344"/>
                  </a:lnTo>
                  <a:lnTo>
                    <a:pt x="3662172" y="0"/>
                  </a:lnTo>
                  <a:close/>
                </a:path>
                <a:path w="5012690" h="3953510">
                  <a:moveTo>
                    <a:pt x="3793236" y="2578608"/>
                  </a:moveTo>
                  <a:lnTo>
                    <a:pt x="0" y="2578608"/>
                  </a:lnTo>
                  <a:lnTo>
                    <a:pt x="0" y="2663952"/>
                  </a:lnTo>
                  <a:lnTo>
                    <a:pt x="3793236" y="2663952"/>
                  </a:lnTo>
                  <a:lnTo>
                    <a:pt x="3793236" y="2578608"/>
                  </a:lnTo>
                  <a:close/>
                </a:path>
                <a:path w="5012690" h="3953510">
                  <a:moveTo>
                    <a:pt x="3985260" y="2148840"/>
                  </a:moveTo>
                  <a:lnTo>
                    <a:pt x="0" y="2148840"/>
                  </a:lnTo>
                  <a:lnTo>
                    <a:pt x="0" y="2234184"/>
                  </a:lnTo>
                  <a:lnTo>
                    <a:pt x="3985260" y="2234184"/>
                  </a:lnTo>
                  <a:lnTo>
                    <a:pt x="3985260" y="2148840"/>
                  </a:lnTo>
                  <a:close/>
                </a:path>
                <a:path w="5012690" h="3953510">
                  <a:moveTo>
                    <a:pt x="4305300" y="3008376"/>
                  </a:moveTo>
                  <a:lnTo>
                    <a:pt x="0" y="3008376"/>
                  </a:lnTo>
                  <a:lnTo>
                    <a:pt x="0" y="3093720"/>
                  </a:lnTo>
                  <a:lnTo>
                    <a:pt x="4305300" y="3093720"/>
                  </a:lnTo>
                  <a:lnTo>
                    <a:pt x="4305300" y="3008376"/>
                  </a:lnTo>
                  <a:close/>
                </a:path>
                <a:path w="5012690" h="3953510">
                  <a:moveTo>
                    <a:pt x="4369308" y="3864864"/>
                  </a:moveTo>
                  <a:lnTo>
                    <a:pt x="0" y="3864864"/>
                  </a:lnTo>
                  <a:lnTo>
                    <a:pt x="0" y="3953256"/>
                  </a:lnTo>
                  <a:lnTo>
                    <a:pt x="4369308" y="3953256"/>
                  </a:lnTo>
                  <a:lnTo>
                    <a:pt x="4369308" y="3864864"/>
                  </a:lnTo>
                  <a:close/>
                </a:path>
                <a:path w="5012690" h="3953510">
                  <a:moveTo>
                    <a:pt x="5012436" y="429768"/>
                  </a:moveTo>
                  <a:lnTo>
                    <a:pt x="0" y="429768"/>
                  </a:lnTo>
                  <a:lnTo>
                    <a:pt x="0" y="515112"/>
                  </a:lnTo>
                  <a:lnTo>
                    <a:pt x="5012436" y="515112"/>
                  </a:lnTo>
                  <a:lnTo>
                    <a:pt x="5012436" y="429768"/>
                  </a:lnTo>
                  <a:close/>
                </a:path>
              </a:pathLst>
            </a:custGeom>
            <a:solidFill>
              <a:srgbClr val="296996"/>
            </a:solidFill>
          </p:spPr>
          <p:txBody>
            <a:bodyPr wrap="square" lIns="0" tIns="0" rIns="0" bIns="0" rtlCol="0"/>
            <a:lstStyle/>
            <a:p>
              <a:endParaRPr/>
            </a:p>
          </p:txBody>
        </p:sp>
        <p:sp>
          <p:nvSpPr>
            <p:cNvPr id="7" name="object 7"/>
            <p:cNvSpPr/>
            <p:nvPr/>
          </p:nvSpPr>
          <p:spPr>
            <a:xfrm>
              <a:off x="2598420" y="1566671"/>
              <a:ext cx="4241800" cy="3950335"/>
            </a:xfrm>
            <a:custGeom>
              <a:avLst/>
              <a:gdLst/>
              <a:ahLst/>
              <a:cxnLst/>
              <a:rect l="l" t="t" r="r" b="b"/>
              <a:pathLst>
                <a:path w="4241800" h="3950335">
                  <a:moveTo>
                    <a:pt x="2634996" y="3864864"/>
                  </a:moveTo>
                  <a:lnTo>
                    <a:pt x="0" y="3864864"/>
                  </a:lnTo>
                  <a:lnTo>
                    <a:pt x="0" y="3950208"/>
                  </a:lnTo>
                  <a:lnTo>
                    <a:pt x="2634996" y="3950208"/>
                  </a:lnTo>
                  <a:lnTo>
                    <a:pt x="2634996" y="3864864"/>
                  </a:lnTo>
                  <a:close/>
                </a:path>
                <a:path w="4241800" h="3950335">
                  <a:moveTo>
                    <a:pt x="2763012" y="3005328"/>
                  </a:moveTo>
                  <a:lnTo>
                    <a:pt x="0" y="3005328"/>
                  </a:lnTo>
                  <a:lnTo>
                    <a:pt x="0" y="3093720"/>
                  </a:lnTo>
                  <a:lnTo>
                    <a:pt x="2763012" y="3093720"/>
                  </a:lnTo>
                  <a:lnTo>
                    <a:pt x="2763012" y="3005328"/>
                  </a:lnTo>
                  <a:close/>
                </a:path>
                <a:path w="4241800" h="3950335">
                  <a:moveTo>
                    <a:pt x="3022092" y="3435096"/>
                  </a:moveTo>
                  <a:lnTo>
                    <a:pt x="0" y="3435096"/>
                  </a:lnTo>
                  <a:lnTo>
                    <a:pt x="0" y="3520440"/>
                  </a:lnTo>
                  <a:lnTo>
                    <a:pt x="3022092" y="3520440"/>
                  </a:lnTo>
                  <a:lnTo>
                    <a:pt x="3022092" y="3435096"/>
                  </a:lnTo>
                  <a:close/>
                </a:path>
                <a:path w="4241800" h="3950335">
                  <a:moveTo>
                    <a:pt x="3470148" y="2145792"/>
                  </a:moveTo>
                  <a:lnTo>
                    <a:pt x="0" y="2145792"/>
                  </a:lnTo>
                  <a:lnTo>
                    <a:pt x="0" y="2234184"/>
                  </a:lnTo>
                  <a:lnTo>
                    <a:pt x="3470148" y="2234184"/>
                  </a:lnTo>
                  <a:lnTo>
                    <a:pt x="3470148" y="2145792"/>
                  </a:lnTo>
                  <a:close/>
                </a:path>
                <a:path w="4241800" h="3950335">
                  <a:moveTo>
                    <a:pt x="3534156" y="2575560"/>
                  </a:moveTo>
                  <a:lnTo>
                    <a:pt x="0" y="2575560"/>
                  </a:lnTo>
                  <a:lnTo>
                    <a:pt x="0" y="2663952"/>
                  </a:lnTo>
                  <a:lnTo>
                    <a:pt x="3534156" y="2663952"/>
                  </a:lnTo>
                  <a:lnTo>
                    <a:pt x="3534156" y="2575560"/>
                  </a:lnTo>
                  <a:close/>
                </a:path>
                <a:path w="4241800" h="3950335">
                  <a:moveTo>
                    <a:pt x="3662172" y="859536"/>
                  </a:moveTo>
                  <a:lnTo>
                    <a:pt x="0" y="859536"/>
                  </a:lnTo>
                  <a:lnTo>
                    <a:pt x="0" y="944880"/>
                  </a:lnTo>
                  <a:lnTo>
                    <a:pt x="3662172" y="944880"/>
                  </a:lnTo>
                  <a:lnTo>
                    <a:pt x="3662172" y="859536"/>
                  </a:lnTo>
                  <a:close/>
                </a:path>
                <a:path w="4241800" h="3950335">
                  <a:moveTo>
                    <a:pt x="3857244" y="1716024"/>
                  </a:moveTo>
                  <a:lnTo>
                    <a:pt x="0" y="1716024"/>
                  </a:lnTo>
                  <a:lnTo>
                    <a:pt x="0" y="1804416"/>
                  </a:lnTo>
                  <a:lnTo>
                    <a:pt x="3857244" y="1804416"/>
                  </a:lnTo>
                  <a:lnTo>
                    <a:pt x="3857244" y="1716024"/>
                  </a:lnTo>
                  <a:close/>
                </a:path>
                <a:path w="4241800" h="3950335">
                  <a:moveTo>
                    <a:pt x="3985260" y="429768"/>
                  </a:moveTo>
                  <a:lnTo>
                    <a:pt x="0" y="429768"/>
                  </a:lnTo>
                  <a:lnTo>
                    <a:pt x="0" y="515112"/>
                  </a:lnTo>
                  <a:lnTo>
                    <a:pt x="3985260" y="515112"/>
                  </a:lnTo>
                  <a:lnTo>
                    <a:pt x="3985260" y="429768"/>
                  </a:lnTo>
                  <a:close/>
                </a:path>
                <a:path w="4241800" h="3950335">
                  <a:moveTo>
                    <a:pt x="4113276" y="1289304"/>
                  </a:moveTo>
                  <a:lnTo>
                    <a:pt x="0" y="1289304"/>
                  </a:lnTo>
                  <a:lnTo>
                    <a:pt x="0" y="1374648"/>
                  </a:lnTo>
                  <a:lnTo>
                    <a:pt x="4113276" y="1374648"/>
                  </a:lnTo>
                  <a:lnTo>
                    <a:pt x="4113276" y="1289304"/>
                  </a:lnTo>
                  <a:close/>
                </a:path>
                <a:path w="4241800" h="3950335">
                  <a:moveTo>
                    <a:pt x="4241292" y="0"/>
                  </a:moveTo>
                  <a:lnTo>
                    <a:pt x="0" y="0"/>
                  </a:lnTo>
                  <a:lnTo>
                    <a:pt x="0" y="85344"/>
                  </a:lnTo>
                  <a:lnTo>
                    <a:pt x="4241292" y="85344"/>
                  </a:lnTo>
                  <a:lnTo>
                    <a:pt x="4241292" y="0"/>
                  </a:lnTo>
                  <a:close/>
                </a:path>
              </a:pathLst>
            </a:custGeom>
            <a:solidFill>
              <a:srgbClr val="CAA8ED"/>
            </a:solidFill>
          </p:spPr>
          <p:txBody>
            <a:bodyPr wrap="square" lIns="0" tIns="0" rIns="0" bIns="0" rtlCol="0"/>
            <a:lstStyle/>
            <a:p>
              <a:endParaRPr/>
            </a:p>
          </p:txBody>
        </p:sp>
        <p:sp>
          <p:nvSpPr>
            <p:cNvPr id="8" name="object 8"/>
            <p:cNvSpPr/>
            <p:nvPr/>
          </p:nvSpPr>
          <p:spPr>
            <a:xfrm>
              <a:off x="2598420" y="1478279"/>
              <a:ext cx="4305300" cy="3953510"/>
            </a:xfrm>
            <a:custGeom>
              <a:avLst/>
              <a:gdLst/>
              <a:ahLst/>
              <a:cxnLst/>
              <a:rect l="l" t="t" r="r" b="b"/>
              <a:pathLst>
                <a:path w="4305300" h="3953510">
                  <a:moveTo>
                    <a:pt x="2763012" y="3867912"/>
                  </a:moveTo>
                  <a:lnTo>
                    <a:pt x="0" y="3867912"/>
                  </a:lnTo>
                  <a:lnTo>
                    <a:pt x="0" y="3953256"/>
                  </a:lnTo>
                  <a:lnTo>
                    <a:pt x="2763012" y="3953256"/>
                  </a:lnTo>
                  <a:lnTo>
                    <a:pt x="2763012" y="3867912"/>
                  </a:lnTo>
                  <a:close/>
                </a:path>
                <a:path w="4305300" h="3953510">
                  <a:moveTo>
                    <a:pt x="2955036" y="3438144"/>
                  </a:moveTo>
                  <a:lnTo>
                    <a:pt x="0" y="3438144"/>
                  </a:lnTo>
                  <a:lnTo>
                    <a:pt x="0" y="3523488"/>
                  </a:lnTo>
                  <a:lnTo>
                    <a:pt x="2955036" y="3523488"/>
                  </a:lnTo>
                  <a:lnTo>
                    <a:pt x="2955036" y="3438144"/>
                  </a:lnTo>
                  <a:close/>
                </a:path>
                <a:path w="4305300" h="3953510">
                  <a:moveTo>
                    <a:pt x="3214116" y="3008376"/>
                  </a:moveTo>
                  <a:lnTo>
                    <a:pt x="0" y="3008376"/>
                  </a:lnTo>
                  <a:lnTo>
                    <a:pt x="0" y="3093720"/>
                  </a:lnTo>
                  <a:lnTo>
                    <a:pt x="3214116" y="3093720"/>
                  </a:lnTo>
                  <a:lnTo>
                    <a:pt x="3214116" y="3008376"/>
                  </a:lnTo>
                  <a:close/>
                </a:path>
                <a:path w="4305300" h="3953510">
                  <a:moveTo>
                    <a:pt x="3598164" y="2578608"/>
                  </a:moveTo>
                  <a:lnTo>
                    <a:pt x="0" y="2578608"/>
                  </a:lnTo>
                  <a:lnTo>
                    <a:pt x="0" y="2663952"/>
                  </a:lnTo>
                  <a:lnTo>
                    <a:pt x="3598164" y="2663952"/>
                  </a:lnTo>
                  <a:lnTo>
                    <a:pt x="3598164" y="2578608"/>
                  </a:lnTo>
                  <a:close/>
                </a:path>
                <a:path w="4305300" h="3953510">
                  <a:moveTo>
                    <a:pt x="3598164" y="2148840"/>
                  </a:moveTo>
                  <a:lnTo>
                    <a:pt x="0" y="2148840"/>
                  </a:lnTo>
                  <a:lnTo>
                    <a:pt x="0" y="2234184"/>
                  </a:lnTo>
                  <a:lnTo>
                    <a:pt x="3598164" y="2234184"/>
                  </a:lnTo>
                  <a:lnTo>
                    <a:pt x="3598164" y="2148840"/>
                  </a:lnTo>
                  <a:close/>
                </a:path>
                <a:path w="4305300" h="3953510">
                  <a:moveTo>
                    <a:pt x="3857244" y="1719072"/>
                  </a:moveTo>
                  <a:lnTo>
                    <a:pt x="0" y="1719072"/>
                  </a:lnTo>
                  <a:lnTo>
                    <a:pt x="0" y="1804416"/>
                  </a:lnTo>
                  <a:lnTo>
                    <a:pt x="3857244" y="1804416"/>
                  </a:lnTo>
                  <a:lnTo>
                    <a:pt x="3857244" y="1719072"/>
                  </a:lnTo>
                  <a:close/>
                </a:path>
                <a:path w="4305300" h="3953510">
                  <a:moveTo>
                    <a:pt x="3921252" y="1289304"/>
                  </a:moveTo>
                  <a:lnTo>
                    <a:pt x="0" y="1289304"/>
                  </a:lnTo>
                  <a:lnTo>
                    <a:pt x="0" y="1377696"/>
                  </a:lnTo>
                  <a:lnTo>
                    <a:pt x="3921252" y="1377696"/>
                  </a:lnTo>
                  <a:lnTo>
                    <a:pt x="3921252" y="1289304"/>
                  </a:lnTo>
                  <a:close/>
                </a:path>
                <a:path w="4305300" h="3953510">
                  <a:moveTo>
                    <a:pt x="3921252" y="859536"/>
                  </a:moveTo>
                  <a:lnTo>
                    <a:pt x="0" y="859536"/>
                  </a:lnTo>
                  <a:lnTo>
                    <a:pt x="0" y="947928"/>
                  </a:lnTo>
                  <a:lnTo>
                    <a:pt x="3921252" y="947928"/>
                  </a:lnTo>
                  <a:lnTo>
                    <a:pt x="3921252" y="859536"/>
                  </a:lnTo>
                  <a:close/>
                </a:path>
                <a:path w="4305300" h="3953510">
                  <a:moveTo>
                    <a:pt x="4177284" y="429768"/>
                  </a:moveTo>
                  <a:lnTo>
                    <a:pt x="0" y="429768"/>
                  </a:lnTo>
                  <a:lnTo>
                    <a:pt x="0" y="518160"/>
                  </a:lnTo>
                  <a:lnTo>
                    <a:pt x="4177284" y="518160"/>
                  </a:lnTo>
                  <a:lnTo>
                    <a:pt x="4177284" y="429768"/>
                  </a:lnTo>
                  <a:close/>
                </a:path>
                <a:path w="4305300" h="3953510">
                  <a:moveTo>
                    <a:pt x="4305300" y="0"/>
                  </a:moveTo>
                  <a:lnTo>
                    <a:pt x="0" y="0"/>
                  </a:lnTo>
                  <a:lnTo>
                    <a:pt x="0" y="88392"/>
                  </a:lnTo>
                  <a:lnTo>
                    <a:pt x="4305300" y="88392"/>
                  </a:lnTo>
                  <a:lnTo>
                    <a:pt x="4305300" y="0"/>
                  </a:lnTo>
                  <a:close/>
                </a:path>
              </a:pathLst>
            </a:custGeom>
            <a:solidFill>
              <a:srgbClr val="AFAFAF"/>
            </a:solidFill>
          </p:spPr>
          <p:txBody>
            <a:bodyPr wrap="square" lIns="0" tIns="0" rIns="0" bIns="0" rtlCol="0"/>
            <a:lstStyle/>
            <a:p>
              <a:endParaRPr/>
            </a:p>
          </p:txBody>
        </p:sp>
      </p:grpSp>
      <p:sp>
        <p:nvSpPr>
          <p:cNvPr id="9" name="object 9"/>
          <p:cNvSpPr txBox="1"/>
          <p:nvPr/>
        </p:nvSpPr>
        <p:spPr>
          <a:xfrm>
            <a:off x="3523753" y="5576697"/>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14</a:t>
            </a:r>
            <a:endParaRPr sz="1100">
              <a:latin typeface="Arial"/>
              <a:cs typeface="Arial"/>
            </a:endParaRPr>
          </a:p>
        </p:txBody>
      </p:sp>
      <p:sp>
        <p:nvSpPr>
          <p:cNvPr id="10" name="object 10"/>
          <p:cNvSpPr txBox="1"/>
          <p:nvPr/>
        </p:nvSpPr>
        <p:spPr>
          <a:xfrm>
            <a:off x="7103905" y="5121021"/>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70</a:t>
            </a:r>
            <a:endParaRPr sz="1100">
              <a:latin typeface="Arial"/>
              <a:cs typeface="Arial"/>
            </a:endParaRPr>
          </a:p>
        </p:txBody>
      </p:sp>
      <p:sp>
        <p:nvSpPr>
          <p:cNvPr id="11" name="object 11"/>
          <p:cNvSpPr txBox="1"/>
          <p:nvPr/>
        </p:nvSpPr>
        <p:spPr>
          <a:xfrm>
            <a:off x="4918675" y="4710303"/>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36</a:t>
            </a:r>
            <a:endParaRPr sz="1100">
              <a:latin typeface="Arial"/>
              <a:cs typeface="Arial"/>
            </a:endParaRPr>
          </a:p>
        </p:txBody>
      </p:sp>
      <p:sp>
        <p:nvSpPr>
          <p:cNvPr id="12" name="object 12"/>
          <p:cNvSpPr txBox="1"/>
          <p:nvPr/>
        </p:nvSpPr>
        <p:spPr>
          <a:xfrm>
            <a:off x="5689934" y="3850767"/>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48</a:t>
            </a:r>
            <a:endParaRPr sz="1100">
              <a:latin typeface="Arial"/>
              <a:cs typeface="Arial"/>
            </a:endParaRPr>
          </a:p>
        </p:txBody>
      </p:sp>
      <p:sp>
        <p:nvSpPr>
          <p:cNvPr id="13" name="object 13"/>
          <p:cNvSpPr txBox="1"/>
          <p:nvPr/>
        </p:nvSpPr>
        <p:spPr>
          <a:xfrm>
            <a:off x="7480009" y="3401948"/>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76</a:t>
            </a:r>
            <a:endParaRPr sz="1100">
              <a:latin typeface="Arial"/>
              <a:cs typeface="Arial"/>
            </a:endParaRPr>
          </a:p>
        </p:txBody>
      </p:sp>
      <p:sp>
        <p:nvSpPr>
          <p:cNvPr id="14" name="object 14"/>
          <p:cNvSpPr txBox="1"/>
          <p:nvPr/>
        </p:nvSpPr>
        <p:spPr>
          <a:xfrm>
            <a:off x="7480009" y="2972180"/>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76</a:t>
            </a:r>
            <a:endParaRPr sz="1100">
              <a:latin typeface="Arial"/>
              <a:cs typeface="Arial"/>
            </a:endParaRPr>
          </a:p>
        </p:txBody>
      </p:sp>
      <p:sp>
        <p:nvSpPr>
          <p:cNvPr id="15" name="object 15"/>
          <p:cNvSpPr txBox="1"/>
          <p:nvPr/>
        </p:nvSpPr>
        <p:spPr>
          <a:xfrm>
            <a:off x="7425262" y="2551938"/>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75</a:t>
            </a:r>
            <a:endParaRPr sz="1100">
              <a:latin typeface="Arial"/>
              <a:cs typeface="Arial"/>
            </a:endParaRPr>
          </a:p>
        </p:txBody>
      </p:sp>
      <p:sp>
        <p:nvSpPr>
          <p:cNvPr id="16" name="object 16"/>
          <p:cNvSpPr txBox="1"/>
          <p:nvPr/>
        </p:nvSpPr>
        <p:spPr>
          <a:xfrm>
            <a:off x="5763571" y="2131766"/>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49</a:t>
            </a:r>
            <a:endParaRPr sz="1100">
              <a:latin typeface="Arial"/>
              <a:cs typeface="Arial"/>
            </a:endParaRPr>
          </a:p>
        </p:txBody>
      </p:sp>
      <p:sp>
        <p:nvSpPr>
          <p:cNvPr id="17" name="object 17"/>
          <p:cNvSpPr txBox="1"/>
          <p:nvPr/>
        </p:nvSpPr>
        <p:spPr>
          <a:xfrm>
            <a:off x="7489534" y="1692402"/>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76</a:t>
            </a:r>
            <a:endParaRPr sz="1100">
              <a:latin typeface="Arial"/>
              <a:cs typeface="Arial"/>
            </a:endParaRPr>
          </a:p>
        </p:txBody>
      </p:sp>
      <p:sp>
        <p:nvSpPr>
          <p:cNvPr id="18" name="object 18"/>
          <p:cNvSpPr txBox="1"/>
          <p:nvPr/>
        </p:nvSpPr>
        <p:spPr>
          <a:xfrm>
            <a:off x="6984886" y="5455920"/>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68</a:t>
            </a:r>
            <a:endParaRPr sz="1100">
              <a:latin typeface="Arial"/>
              <a:cs typeface="Arial"/>
            </a:endParaRPr>
          </a:p>
        </p:txBody>
      </p:sp>
      <p:sp>
        <p:nvSpPr>
          <p:cNvPr id="19" name="object 19"/>
          <p:cNvSpPr txBox="1"/>
          <p:nvPr/>
        </p:nvSpPr>
        <p:spPr>
          <a:xfrm>
            <a:off x="4468775" y="5026152"/>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29</a:t>
            </a:r>
            <a:endParaRPr sz="1100">
              <a:latin typeface="Arial"/>
              <a:cs typeface="Arial"/>
            </a:endParaRPr>
          </a:p>
        </p:txBody>
      </p:sp>
      <p:sp>
        <p:nvSpPr>
          <p:cNvPr id="20" name="object 20"/>
          <p:cNvSpPr txBox="1"/>
          <p:nvPr/>
        </p:nvSpPr>
        <p:spPr>
          <a:xfrm>
            <a:off x="6920616" y="4596384"/>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67</a:t>
            </a:r>
            <a:endParaRPr sz="1100">
              <a:latin typeface="Arial"/>
              <a:cs typeface="Arial"/>
            </a:endParaRPr>
          </a:p>
        </p:txBody>
      </p:sp>
      <p:sp>
        <p:nvSpPr>
          <p:cNvPr id="21" name="object 21"/>
          <p:cNvSpPr txBox="1"/>
          <p:nvPr/>
        </p:nvSpPr>
        <p:spPr>
          <a:xfrm>
            <a:off x="6406443" y="4166616"/>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59</a:t>
            </a:r>
            <a:endParaRPr sz="1100">
              <a:latin typeface="Arial"/>
              <a:cs typeface="Arial"/>
            </a:endParaRPr>
          </a:p>
        </p:txBody>
      </p:sp>
      <p:sp>
        <p:nvSpPr>
          <p:cNvPr id="22" name="object 22"/>
          <p:cNvSpPr txBox="1"/>
          <p:nvPr/>
        </p:nvSpPr>
        <p:spPr>
          <a:xfrm>
            <a:off x="6580207" y="3746373"/>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62</a:t>
            </a:r>
            <a:endParaRPr sz="1100">
              <a:latin typeface="Arial"/>
              <a:cs typeface="Arial"/>
            </a:endParaRPr>
          </a:p>
        </p:txBody>
      </p:sp>
      <p:sp>
        <p:nvSpPr>
          <p:cNvPr id="23" name="object 23"/>
          <p:cNvSpPr txBox="1"/>
          <p:nvPr/>
        </p:nvSpPr>
        <p:spPr>
          <a:xfrm>
            <a:off x="5718509" y="3307079"/>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48</a:t>
            </a:r>
            <a:endParaRPr sz="1100">
              <a:latin typeface="Arial"/>
              <a:cs typeface="Arial"/>
            </a:endParaRPr>
          </a:p>
        </p:txBody>
      </p:sp>
      <p:sp>
        <p:nvSpPr>
          <p:cNvPr id="24" name="object 24"/>
          <p:cNvSpPr txBox="1"/>
          <p:nvPr/>
        </p:nvSpPr>
        <p:spPr>
          <a:xfrm>
            <a:off x="5497118" y="2886836"/>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45</a:t>
            </a:r>
            <a:endParaRPr sz="1100">
              <a:latin typeface="Arial"/>
              <a:cs typeface="Arial"/>
            </a:endParaRPr>
          </a:p>
        </p:txBody>
      </p:sp>
      <p:sp>
        <p:nvSpPr>
          <p:cNvPr id="25" name="object 25"/>
          <p:cNvSpPr txBox="1"/>
          <p:nvPr/>
        </p:nvSpPr>
        <p:spPr>
          <a:xfrm>
            <a:off x="6001764" y="2447544"/>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53</a:t>
            </a:r>
            <a:endParaRPr sz="1100">
              <a:latin typeface="Arial"/>
              <a:cs typeface="Arial"/>
            </a:endParaRPr>
          </a:p>
        </p:txBody>
      </p:sp>
      <p:sp>
        <p:nvSpPr>
          <p:cNvPr id="26" name="object 26"/>
          <p:cNvSpPr txBox="1"/>
          <p:nvPr/>
        </p:nvSpPr>
        <p:spPr>
          <a:xfrm>
            <a:off x="7608551" y="2036826"/>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78</a:t>
            </a:r>
            <a:endParaRPr sz="1100">
              <a:latin typeface="Arial"/>
              <a:cs typeface="Arial"/>
            </a:endParaRPr>
          </a:p>
        </p:txBody>
      </p:sp>
      <p:sp>
        <p:nvSpPr>
          <p:cNvPr id="27" name="object 27"/>
          <p:cNvSpPr txBox="1"/>
          <p:nvPr/>
        </p:nvSpPr>
        <p:spPr>
          <a:xfrm>
            <a:off x="6268375" y="1588008"/>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57</a:t>
            </a:r>
            <a:endParaRPr sz="1100">
              <a:latin typeface="Arial"/>
              <a:cs typeface="Arial"/>
            </a:endParaRPr>
          </a:p>
        </p:txBody>
      </p:sp>
      <p:sp>
        <p:nvSpPr>
          <p:cNvPr id="28" name="object 28"/>
          <p:cNvSpPr txBox="1"/>
          <p:nvPr/>
        </p:nvSpPr>
        <p:spPr>
          <a:xfrm>
            <a:off x="5230509" y="5370576"/>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41</a:t>
            </a:r>
            <a:endParaRPr sz="1100">
              <a:latin typeface="Arial"/>
              <a:cs typeface="Arial"/>
            </a:endParaRPr>
          </a:p>
        </p:txBody>
      </p:sp>
      <p:sp>
        <p:nvSpPr>
          <p:cNvPr id="29" name="object 29"/>
          <p:cNvSpPr txBox="1"/>
          <p:nvPr/>
        </p:nvSpPr>
        <p:spPr>
          <a:xfrm>
            <a:off x="5616137" y="4950333"/>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47</a:t>
            </a:r>
            <a:endParaRPr sz="1100">
              <a:latin typeface="Arial"/>
              <a:cs typeface="Arial"/>
            </a:endParaRPr>
          </a:p>
        </p:txBody>
      </p:sp>
      <p:sp>
        <p:nvSpPr>
          <p:cNvPr id="30" name="object 30"/>
          <p:cNvSpPr txBox="1"/>
          <p:nvPr/>
        </p:nvSpPr>
        <p:spPr>
          <a:xfrm>
            <a:off x="5378100" y="4520565"/>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43</a:t>
            </a:r>
            <a:endParaRPr sz="1100">
              <a:latin typeface="Arial"/>
              <a:cs typeface="Arial"/>
            </a:endParaRPr>
          </a:p>
        </p:txBody>
      </p:sp>
      <p:sp>
        <p:nvSpPr>
          <p:cNvPr id="31" name="object 31"/>
          <p:cNvSpPr txBox="1"/>
          <p:nvPr/>
        </p:nvSpPr>
        <p:spPr>
          <a:xfrm>
            <a:off x="6001764" y="4109847"/>
            <a:ext cx="297180" cy="363855"/>
          </a:xfrm>
          <a:prstGeom prst="rect">
            <a:avLst/>
          </a:prstGeom>
        </p:spPr>
        <p:txBody>
          <a:bodyPr vert="horz" wrap="square" lIns="0" tIns="12700" rIns="0" bIns="0" rtlCol="0">
            <a:spAutoFit/>
          </a:bodyPr>
          <a:lstStyle/>
          <a:p>
            <a:pPr marL="128270">
              <a:lnSpc>
                <a:spcPct val="100000"/>
              </a:lnSpc>
              <a:spcBef>
                <a:spcPts val="100"/>
              </a:spcBef>
            </a:pPr>
            <a:r>
              <a:rPr sz="1100" b="1" spc="-25">
                <a:latin typeface="Arial"/>
                <a:cs typeface="Arial"/>
              </a:rPr>
              <a:t>55</a:t>
            </a:r>
            <a:endParaRPr sz="1100">
              <a:latin typeface="Arial"/>
              <a:cs typeface="Arial"/>
            </a:endParaRPr>
          </a:p>
          <a:p>
            <a:pPr>
              <a:lnSpc>
                <a:spcPct val="100000"/>
              </a:lnSpc>
              <a:spcBef>
                <a:spcPts val="25"/>
              </a:spcBef>
            </a:pPr>
            <a:r>
              <a:rPr lang="en-US" sz="1100" b="1" spc="-25">
                <a:latin typeface="Arial"/>
                <a:cs typeface="Arial"/>
              </a:rPr>
              <a:t>5</a:t>
            </a:r>
            <a:r>
              <a:rPr sz="1100" b="1" spc="-25">
                <a:latin typeface="Arial"/>
                <a:cs typeface="Arial"/>
              </a:rPr>
              <a:t>3</a:t>
            </a:r>
            <a:endParaRPr sz="1100">
              <a:latin typeface="Arial"/>
              <a:cs typeface="Arial"/>
            </a:endParaRPr>
          </a:p>
        </p:txBody>
      </p:sp>
      <p:sp>
        <p:nvSpPr>
          <p:cNvPr id="32" name="object 32"/>
          <p:cNvSpPr txBox="1"/>
          <p:nvPr/>
        </p:nvSpPr>
        <p:spPr>
          <a:xfrm>
            <a:off x="6470714" y="3240785"/>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60</a:t>
            </a:r>
            <a:endParaRPr sz="1100">
              <a:latin typeface="Arial"/>
              <a:cs typeface="Arial"/>
            </a:endParaRPr>
          </a:p>
        </p:txBody>
      </p:sp>
      <p:sp>
        <p:nvSpPr>
          <p:cNvPr id="33" name="object 33"/>
          <p:cNvSpPr txBox="1"/>
          <p:nvPr/>
        </p:nvSpPr>
        <p:spPr>
          <a:xfrm>
            <a:off x="6258850" y="2371725"/>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57</a:t>
            </a:r>
            <a:endParaRPr sz="1100">
              <a:latin typeface="Arial"/>
              <a:cs typeface="Arial"/>
            </a:endParaRPr>
          </a:p>
        </p:txBody>
      </p:sp>
      <p:sp>
        <p:nvSpPr>
          <p:cNvPr id="34" name="object 34"/>
          <p:cNvSpPr txBox="1"/>
          <p:nvPr/>
        </p:nvSpPr>
        <p:spPr>
          <a:xfrm>
            <a:off x="6846819" y="1531239"/>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66</a:t>
            </a:r>
            <a:endParaRPr sz="1100">
              <a:latin typeface="Arial"/>
              <a:cs typeface="Arial"/>
            </a:endParaRPr>
          </a:p>
        </p:txBody>
      </p:sp>
      <p:sp>
        <p:nvSpPr>
          <p:cNvPr id="35" name="object 35"/>
          <p:cNvSpPr txBox="1"/>
          <p:nvPr/>
        </p:nvSpPr>
        <p:spPr>
          <a:xfrm>
            <a:off x="5359050" y="5282184"/>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43</a:t>
            </a:r>
            <a:endParaRPr sz="1100">
              <a:latin typeface="Arial"/>
              <a:cs typeface="Arial"/>
            </a:endParaRPr>
          </a:p>
        </p:txBody>
      </p:sp>
      <p:sp>
        <p:nvSpPr>
          <p:cNvPr id="36" name="object 36"/>
          <p:cNvSpPr txBox="1"/>
          <p:nvPr/>
        </p:nvSpPr>
        <p:spPr>
          <a:xfrm>
            <a:off x="5570914" y="4836414"/>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46</a:t>
            </a:r>
            <a:endParaRPr sz="1100">
              <a:latin typeface="Arial"/>
              <a:cs typeface="Arial"/>
            </a:endParaRPr>
          </a:p>
        </p:txBody>
      </p:sp>
      <p:sp>
        <p:nvSpPr>
          <p:cNvPr id="37" name="object 37"/>
          <p:cNvSpPr txBox="1"/>
          <p:nvPr/>
        </p:nvSpPr>
        <p:spPr>
          <a:xfrm>
            <a:off x="5808950" y="4444746"/>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50</a:t>
            </a:r>
            <a:endParaRPr sz="1100">
              <a:latin typeface="Arial"/>
              <a:cs typeface="Arial"/>
            </a:endParaRPr>
          </a:p>
        </p:txBody>
      </p:sp>
      <p:sp>
        <p:nvSpPr>
          <p:cNvPr id="38" name="object 38"/>
          <p:cNvSpPr txBox="1"/>
          <p:nvPr/>
        </p:nvSpPr>
        <p:spPr>
          <a:xfrm>
            <a:off x="6204105" y="3995928"/>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56</a:t>
            </a:r>
            <a:endParaRPr sz="1100">
              <a:latin typeface="Arial"/>
              <a:cs typeface="Arial"/>
            </a:endParaRPr>
          </a:p>
        </p:txBody>
      </p:sp>
      <p:sp>
        <p:nvSpPr>
          <p:cNvPr id="39" name="object 39"/>
          <p:cNvSpPr txBox="1"/>
          <p:nvPr/>
        </p:nvSpPr>
        <p:spPr>
          <a:xfrm>
            <a:off x="6461189" y="3136391"/>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60</a:t>
            </a:r>
            <a:endParaRPr sz="1100">
              <a:latin typeface="Arial"/>
              <a:cs typeface="Arial"/>
            </a:endParaRPr>
          </a:p>
        </p:txBody>
      </p:sp>
      <p:sp>
        <p:nvSpPr>
          <p:cNvPr id="40" name="object 40"/>
          <p:cNvSpPr txBox="1"/>
          <p:nvPr/>
        </p:nvSpPr>
        <p:spPr>
          <a:xfrm>
            <a:off x="6509586" y="2716148"/>
            <a:ext cx="412115" cy="193040"/>
          </a:xfrm>
          <a:prstGeom prst="rect">
            <a:avLst/>
          </a:prstGeom>
        </p:spPr>
        <p:txBody>
          <a:bodyPr vert="horz" wrap="square" lIns="0" tIns="12700" rIns="0" bIns="0" rtlCol="0">
            <a:spAutoFit/>
          </a:bodyPr>
          <a:lstStyle/>
          <a:p>
            <a:pPr marL="25400">
              <a:lnSpc>
                <a:spcPct val="100000"/>
              </a:lnSpc>
              <a:spcBef>
                <a:spcPts val="100"/>
              </a:spcBef>
            </a:pPr>
            <a:r>
              <a:rPr sz="1100" b="1">
                <a:latin typeface="Arial"/>
                <a:cs typeface="Arial"/>
              </a:rPr>
              <a:t>61</a:t>
            </a:r>
            <a:r>
              <a:rPr sz="1100" b="1" spc="-15">
                <a:latin typeface="Arial"/>
                <a:cs typeface="Arial"/>
              </a:rPr>
              <a:t> </a:t>
            </a:r>
            <a:r>
              <a:rPr sz="1650" b="1" spc="-37" baseline="-32828">
                <a:latin typeface="Arial"/>
                <a:cs typeface="Arial"/>
              </a:rPr>
              <a:t>64</a:t>
            </a:r>
            <a:endParaRPr sz="1650" baseline="-32828">
              <a:latin typeface="Arial"/>
              <a:cs typeface="Arial"/>
            </a:endParaRPr>
          </a:p>
        </p:txBody>
      </p:sp>
      <p:sp>
        <p:nvSpPr>
          <p:cNvPr id="41" name="object 41"/>
          <p:cNvSpPr txBox="1"/>
          <p:nvPr/>
        </p:nvSpPr>
        <p:spPr>
          <a:xfrm>
            <a:off x="6515936" y="2295905"/>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61</a:t>
            </a:r>
            <a:endParaRPr sz="1100">
              <a:latin typeface="Arial"/>
              <a:cs typeface="Arial"/>
            </a:endParaRPr>
          </a:p>
        </p:txBody>
      </p:sp>
      <p:sp>
        <p:nvSpPr>
          <p:cNvPr id="42" name="object 42"/>
          <p:cNvSpPr txBox="1"/>
          <p:nvPr/>
        </p:nvSpPr>
        <p:spPr>
          <a:xfrm>
            <a:off x="6583382" y="1875663"/>
            <a:ext cx="412115" cy="193040"/>
          </a:xfrm>
          <a:prstGeom prst="rect">
            <a:avLst/>
          </a:prstGeom>
        </p:spPr>
        <p:txBody>
          <a:bodyPr vert="horz" wrap="square" lIns="0" tIns="12700" rIns="0" bIns="0" rtlCol="0">
            <a:spAutoFit/>
          </a:bodyPr>
          <a:lstStyle/>
          <a:p>
            <a:pPr marL="25400">
              <a:lnSpc>
                <a:spcPct val="100000"/>
              </a:lnSpc>
              <a:spcBef>
                <a:spcPts val="100"/>
              </a:spcBef>
            </a:pPr>
            <a:r>
              <a:rPr sz="1650" b="1" baseline="-32828">
                <a:latin typeface="Arial"/>
                <a:cs typeface="Arial"/>
              </a:rPr>
              <a:t>62</a:t>
            </a:r>
            <a:r>
              <a:rPr sz="1650" b="1" spc="-22" baseline="-32828">
                <a:latin typeface="Arial"/>
                <a:cs typeface="Arial"/>
              </a:rPr>
              <a:t> </a:t>
            </a:r>
            <a:r>
              <a:rPr sz="1100" b="1" spc="-25">
                <a:latin typeface="Arial"/>
                <a:cs typeface="Arial"/>
              </a:rPr>
              <a:t>65</a:t>
            </a:r>
            <a:endParaRPr sz="1100">
              <a:latin typeface="Arial"/>
              <a:cs typeface="Arial"/>
            </a:endParaRPr>
          </a:p>
        </p:txBody>
      </p:sp>
      <p:sp>
        <p:nvSpPr>
          <p:cNvPr id="43" name="object 43"/>
          <p:cNvSpPr txBox="1"/>
          <p:nvPr/>
        </p:nvSpPr>
        <p:spPr>
          <a:xfrm>
            <a:off x="6920616" y="1417320"/>
            <a:ext cx="168275" cy="193040"/>
          </a:xfrm>
          <a:prstGeom prst="rect">
            <a:avLst/>
          </a:prstGeom>
        </p:spPr>
        <p:txBody>
          <a:bodyPr vert="horz" wrap="square" lIns="0" tIns="12700" rIns="0" bIns="0" rtlCol="0">
            <a:spAutoFit/>
          </a:bodyPr>
          <a:lstStyle/>
          <a:p>
            <a:pPr>
              <a:lnSpc>
                <a:spcPct val="100000"/>
              </a:lnSpc>
              <a:spcBef>
                <a:spcPts val="100"/>
              </a:spcBef>
            </a:pPr>
            <a:r>
              <a:rPr sz="1100" b="1" spc="-25">
                <a:latin typeface="Arial"/>
                <a:cs typeface="Arial"/>
              </a:rPr>
              <a:t>67</a:t>
            </a:r>
            <a:endParaRPr sz="1100">
              <a:latin typeface="Arial"/>
              <a:cs typeface="Arial"/>
            </a:endParaRPr>
          </a:p>
        </p:txBody>
      </p:sp>
      <p:sp>
        <p:nvSpPr>
          <p:cNvPr id="44" name="object 44"/>
          <p:cNvSpPr txBox="1"/>
          <p:nvPr/>
        </p:nvSpPr>
        <p:spPr>
          <a:xfrm>
            <a:off x="9742582" y="6377210"/>
            <a:ext cx="2370455" cy="193040"/>
          </a:xfrm>
          <a:prstGeom prst="rect">
            <a:avLst/>
          </a:prstGeom>
        </p:spPr>
        <p:txBody>
          <a:bodyPr vert="horz" wrap="square" lIns="0" tIns="12700" rIns="0" bIns="0" rtlCol="0">
            <a:spAutoFit/>
          </a:bodyPr>
          <a:lstStyle/>
          <a:p>
            <a:pPr marL="12700">
              <a:lnSpc>
                <a:spcPct val="100000"/>
              </a:lnSpc>
              <a:spcBef>
                <a:spcPts val="100"/>
              </a:spcBef>
            </a:pPr>
            <a:r>
              <a:rPr sz="1100" i="1">
                <a:solidFill>
                  <a:srgbClr val="797979"/>
                </a:solidFill>
                <a:latin typeface="Georgia"/>
                <a:cs typeface="Georgia"/>
              </a:rPr>
              <a:t>Source:</a:t>
            </a:r>
            <a:r>
              <a:rPr sz="1100" i="1" spc="-15">
                <a:solidFill>
                  <a:srgbClr val="797979"/>
                </a:solidFill>
                <a:latin typeface="Georgia"/>
                <a:cs typeface="Georgia"/>
              </a:rPr>
              <a:t> </a:t>
            </a:r>
            <a:r>
              <a:rPr sz="1100" i="1">
                <a:solidFill>
                  <a:srgbClr val="797979"/>
                </a:solidFill>
                <a:latin typeface="Georgia"/>
                <a:cs typeface="Georgia"/>
              </a:rPr>
              <a:t>Economist/YouGov</a:t>
            </a:r>
            <a:r>
              <a:rPr sz="1100" i="1" spc="-25">
                <a:solidFill>
                  <a:srgbClr val="797979"/>
                </a:solidFill>
                <a:latin typeface="Georgia"/>
                <a:cs typeface="Georgia"/>
              </a:rPr>
              <a:t> </a:t>
            </a:r>
            <a:r>
              <a:rPr sz="1100" i="1">
                <a:solidFill>
                  <a:srgbClr val="797979"/>
                </a:solidFill>
                <a:latin typeface="Georgia"/>
                <a:cs typeface="Georgia"/>
              </a:rPr>
              <a:t>survey</a:t>
            </a:r>
            <a:r>
              <a:rPr sz="1100" i="1" spc="-20">
                <a:solidFill>
                  <a:srgbClr val="797979"/>
                </a:solidFill>
                <a:latin typeface="Georgia"/>
                <a:cs typeface="Georgia"/>
              </a:rPr>
              <a:t> </a:t>
            </a:r>
            <a:r>
              <a:rPr sz="1100" i="1" spc="-25">
                <a:solidFill>
                  <a:srgbClr val="797979"/>
                </a:solidFill>
                <a:latin typeface="Georgia"/>
                <a:cs typeface="Georgia"/>
              </a:rPr>
              <a:t>of</a:t>
            </a:r>
            <a:endParaRPr sz="1100">
              <a:latin typeface="Georgia"/>
              <a:cs typeface="Georgia"/>
            </a:endParaRPr>
          </a:p>
        </p:txBody>
      </p:sp>
      <p:sp>
        <p:nvSpPr>
          <p:cNvPr id="45" name="object 45"/>
          <p:cNvSpPr txBox="1"/>
          <p:nvPr/>
        </p:nvSpPr>
        <p:spPr>
          <a:xfrm>
            <a:off x="8353369" y="1262379"/>
            <a:ext cx="2985770" cy="1019175"/>
          </a:xfrm>
          <a:prstGeom prst="rect">
            <a:avLst/>
          </a:prstGeom>
        </p:spPr>
        <p:txBody>
          <a:bodyPr vert="horz" wrap="square" lIns="0" tIns="22860" rIns="0" bIns="0" rtlCol="0">
            <a:spAutoFit/>
          </a:bodyPr>
          <a:lstStyle/>
          <a:p>
            <a:pPr marL="298450" marR="5080" indent="-285750">
              <a:lnSpc>
                <a:spcPct val="100800"/>
              </a:lnSpc>
              <a:spcBef>
                <a:spcPts val="180"/>
              </a:spcBef>
              <a:buFont typeface="Arial"/>
              <a:buChar char="•"/>
              <a:tabLst>
                <a:tab pos="297815" algn="l"/>
                <a:tab pos="298450" algn="l"/>
              </a:tabLst>
            </a:pPr>
            <a:r>
              <a:rPr sz="1600">
                <a:solidFill>
                  <a:srgbClr val="595959"/>
                </a:solidFill>
                <a:latin typeface="Georgia"/>
                <a:cs typeface="Georgia"/>
              </a:rPr>
              <a:t>Jobs</a:t>
            </a:r>
            <a:r>
              <a:rPr sz="1600" spc="-10">
                <a:solidFill>
                  <a:srgbClr val="595959"/>
                </a:solidFill>
                <a:latin typeface="Georgia"/>
                <a:cs typeface="Georgia"/>
              </a:rPr>
              <a:t> </a:t>
            </a:r>
            <a:r>
              <a:rPr sz="1600">
                <a:solidFill>
                  <a:srgbClr val="595959"/>
                </a:solidFill>
                <a:latin typeface="Georgia"/>
                <a:cs typeface="Georgia"/>
              </a:rPr>
              <a:t>and</a:t>
            </a:r>
            <a:r>
              <a:rPr sz="1600" spc="5">
                <a:solidFill>
                  <a:srgbClr val="595959"/>
                </a:solidFill>
                <a:latin typeface="Georgia"/>
                <a:cs typeface="Georgia"/>
              </a:rPr>
              <a:t> </a:t>
            </a:r>
            <a:r>
              <a:rPr sz="1600">
                <a:solidFill>
                  <a:srgbClr val="595959"/>
                </a:solidFill>
                <a:latin typeface="Georgia"/>
                <a:cs typeface="Georgia"/>
              </a:rPr>
              <a:t>the economy are </a:t>
            </a:r>
            <a:r>
              <a:rPr sz="1600" spc="-25">
                <a:solidFill>
                  <a:srgbClr val="595959"/>
                </a:solidFill>
                <a:latin typeface="Georgia"/>
                <a:cs typeface="Georgia"/>
              </a:rPr>
              <a:t>the </a:t>
            </a:r>
            <a:r>
              <a:rPr sz="1600">
                <a:solidFill>
                  <a:srgbClr val="595959"/>
                </a:solidFill>
                <a:latin typeface="Georgia"/>
                <a:cs typeface="Georgia"/>
              </a:rPr>
              <a:t>public’s</a:t>
            </a:r>
            <a:r>
              <a:rPr sz="1600" spc="-15">
                <a:solidFill>
                  <a:srgbClr val="595959"/>
                </a:solidFill>
                <a:latin typeface="Georgia"/>
                <a:cs typeface="Georgia"/>
              </a:rPr>
              <a:t> </a:t>
            </a:r>
            <a:r>
              <a:rPr sz="1600">
                <a:solidFill>
                  <a:srgbClr val="595959"/>
                </a:solidFill>
                <a:latin typeface="Georgia"/>
                <a:cs typeface="Georgia"/>
              </a:rPr>
              <a:t>top</a:t>
            </a:r>
            <a:r>
              <a:rPr sz="1600" spc="-15">
                <a:solidFill>
                  <a:srgbClr val="595959"/>
                </a:solidFill>
                <a:latin typeface="Georgia"/>
                <a:cs typeface="Georgia"/>
              </a:rPr>
              <a:t> </a:t>
            </a:r>
            <a:r>
              <a:rPr sz="1600">
                <a:solidFill>
                  <a:srgbClr val="595959"/>
                </a:solidFill>
                <a:latin typeface="Georgia"/>
                <a:cs typeface="Georgia"/>
              </a:rPr>
              <a:t>concern, </a:t>
            </a:r>
            <a:r>
              <a:rPr sz="1600" spc="-10">
                <a:solidFill>
                  <a:srgbClr val="595959"/>
                </a:solidFill>
                <a:latin typeface="Georgia"/>
                <a:cs typeface="Georgia"/>
              </a:rPr>
              <a:t>followed </a:t>
            </a:r>
            <a:r>
              <a:rPr sz="1600">
                <a:solidFill>
                  <a:srgbClr val="595959"/>
                </a:solidFill>
                <a:latin typeface="Georgia"/>
                <a:cs typeface="Georgia"/>
              </a:rPr>
              <a:t>by health</a:t>
            </a:r>
            <a:r>
              <a:rPr sz="1600" spc="5">
                <a:solidFill>
                  <a:srgbClr val="595959"/>
                </a:solidFill>
                <a:latin typeface="Georgia"/>
                <a:cs typeface="Georgia"/>
              </a:rPr>
              <a:t> </a:t>
            </a:r>
            <a:r>
              <a:rPr sz="1600">
                <a:solidFill>
                  <a:srgbClr val="595959"/>
                </a:solidFill>
                <a:latin typeface="Georgia"/>
                <a:cs typeface="Georgia"/>
              </a:rPr>
              <a:t>care and</a:t>
            </a:r>
            <a:r>
              <a:rPr sz="1600" spc="10">
                <a:solidFill>
                  <a:srgbClr val="595959"/>
                </a:solidFill>
                <a:latin typeface="Georgia"/>
                <a:cs typeface="Georgia"/>
              </a:rPr>
              <a:t> </a:t>
            </a:r>
            <a:r>
              <a:rPr sz="1600" spc="-10">
                <a:solidFill>
                  <a:srgbClr val="595959"/>
                </a:solidFill>
                <a:latin typeface="Georgia"/>
                <a:cs typeface="Georgia"/>
              </a:rPr>
              <a:t>national security.</a:t>
            </a:r>
            <a:endParaRPr sz="1600">
              <a:latin typeface="Georgia"/>
              <a:cs typeface="Georgia"/>
            </a:endParaRPr>
          </a:p>
        </p:txBody>
      </p:sp>
      <p:sp>
        <p:nvSpPr>
          <p:cNvPr id="46" name="object 46"/>
          <p:cNvSpPr txBox="1"/>
          <p:nvPr/>
        </p:nvSpPr>
        <p:spPr>
          <a:xfrm>
            <a:off x="8353369" y="2481579"/>
            <a:ext cx="3438525" cy="2900025"/>
          </a:xfrm>
          <a:prstGeom prst="rect">
            <a:avLst/>
          </a:prstGeom>
        </p:spPr>
        <p:txBody>
          <a:bodyPr vert="horz" wrap="square" lIns="0" tIns="22860" rIns="0" bIns="0" rtlCol="0">
            <a:spAutoFit/>
          </a:bodyPr>
          <a:lstStyle/>
          <a:p>
            <a:pPr marL="298450" marR="97155" indent="-285750">
              <a:lnSpc>
                <a:spcPct val="100800"/>
              </a:lnSpc>
              <a:spcBef>
                <a:spcPts val="180"/>
              </a:spcBef>
              <a:buFont typeface="Arial"/>
              <a:buChar char="•"/>
              <a:tabLst>
                <a:tab pos="297815" algn="l"/>
                <a:tab pos="298450" algn="l"/>
              </a:tabLst>
            </a:pPr>
            <a:r>
              <a:rPr sz="1600">
                <a:solidFill>
                  <a:srgbClr val="595959"/>
                </a:solidFill>
                <a:latin typeface="Georgia"/>
                <a:cs typeface="Georgia"/>
              </a:rPr>
              <a:t>Notably,</a:t>
            </a:r>
            <a:r>
              <a:rPr sz="1600" spc="10">
                <a:solidFill>
                  <a:srgbClr val="595959"/>
                </a:solidFill>
                <a:latin typeface="Georgia"/>
                <a:cs typeface="Georgia"/>
              </a:rPr>
              <a:t> </a:t>
            </a:r>
            <a:r>
              <a:rPr sz="1600">
                <a:solidFill>
                  <a:srgbClr val="595959"/>
                </a:solidFill>
                <a:latin typeface="Georgia"/>
                <a:cs typeface="Georgia"/>
              </a:rPr>
              <a:t>following the</a:t>
            </a:r>
            <a:r>
              <a:rPr sz="1600" spc="5">
                <a:solidFill>
                  <a:srgbClr val="595959"/>
                </a:solidFill>
                <a:latin typeface="Georgia"/>
                <a:cs typeface="Georgia"/>
              </a:rPr>
              <a:t> </a:t>
            </a:r>
            <a:r>
              <a:rPr sz="1600" spc="-10">
                <a:solidFill>
                  <a:srgbClr val="595959"/>
                </a:solidFill>
                <a:latin typeface="Georgia"/>
                <a:cs typeface="Georgia"/>
              </a:rPr>
              <a:t>climate </a:t>
            </a:r>
            <a:r>
              <a:rPr sz="1600">
                <a:solidFill>
                  <a:srgbClr val="595959"/>
                </a:solidFill>
                <a:latin typeface="Georgia"/>
                <a:cs typeface="Georgia"/>
              </a:rPr>
              <a:t>surrounding</a:t>
            </a:r>
            <a:r>
              <a:rPr sz="1600" spc="-25">
                <a:solidFill>
                  <a:srgbClr val="595959"/>
                </a:solidFill>
                <a:latin typeface="Georgia"/>
                <a:cs typeface="Georgia"/>
              </a:rPr>
              <a:t> </a:t>
            </a:r>
            <a:r>
              <a:rPr sz="1600">
                <a:solidFill>
                  <a:srgbClr val="595959"/>
                </a:solidFill>
                <a:latin typeface="Georgia"/>
                <a:cs typeface="Georgia"/>
              </a:rPr>
              <a:t>abortion</a:t>
            </a:r>
            <a:r>
              <a:rPr sz="1600" spc="-10">
                <a:solidFill>
                  <a:srgbClr val="595959"/>
                </a:solidFill>
                <a:latin typeface="Georgia"/>
                <a:cs typeface="Georgia"/>
              </a:rPr>
              <a:t> </a:t>
            </a:r>
            <a:r>
              <a:rPr sz="1600">
                <a:solidFill>
                  <a:srgbClr val="595959"/>
                </a:solidFill>
                <a:latin typeface="Georgia"/>
                <a:cs typeface="Georgia"/>
              </a:rPr>
              <a:t>after</a:t>
            </a:r>
            <a:r>
              <a:rPr sz="1600" spc="-10">
                <a:solidFill>
                  <a:srgbClr val="595959"/>
                </a:solidFill>
                <a:latin typeface="Georgia"/>
                <a:cs typeface="Georgia"/>
              </a:rPr>
              <a:t> </a:t>
            </a:r>
            <a:r>
              <a:rPr sz="1600" spc="-25">
                <a:solidFill>
                  <a:srgbClr val="595959"/>
                </a:solidFill>
                <a:latin typeface="Georgia"/>
                <a:cs typeface="Georgia"/>
              </a:rPr>
              <a:t>the </a:t>
            </a:r>
            <a:r>
              <a:rPr sz="1600" i="1">
                <a:solidFill>
                  <a:srgbClr val="595959"/>
                </a:solidFill>
                <a:latin typeface="Georgia"/>
                <a:cs typeface="Georgia"/>
              </a:rPr>
              <a:t>Dobbs</a:t>
            </a:r>
            <a:r>
              <a:rPr sz="1600" i="1" spc="-5">
                <a:solidFill>
                  <a:srgbClr val="595959"/>
                </a:solidFill>
                <a:latin typeface="Georgia"/>
                <a:cs typeface="Georgia"/>
              </a:rPr>
              <a:t> </a:t>
            </a:r>
            <a:r>
              <a:rPr sz="1600">
                <a:solidFill>
                  <a:srgbClr val="595959"/>
                </a:solidFill>
                <a:latin typeface="Georgia"/>
                <a:cs typeface="Georgia"/>
              </a:rPr>
              <a:t>decision,</a:t>
            </a:r>
            <a:r>
              <a:rPr sz="1600" spc="10">
                <a:solidFill>
                  <a:srgbClr val="595959"/>
                </a:solidFill>
                <a:latin typeface="Georgia"/>
                <a:cs typeface="Georgia"/>
              </a:rPr>
              <a:t> </a:t>
            </a:r>
            <a:r>
              <a:rPr sz="1600">
                <a:solidFill>
                  <a:srgbClr val="595959"/>
                </a:solidFill>
                <a:latin typeface="Georgia"/>
                <a:cs typeface="Georgia"/>
              </a:rPr>
              <a:t>the</a:t>
            </a:r>
            <a:r>
              <a:rPr sz="1600" spc="5">
                <a:solidFill>
                  <a:srgbClr val="595959"/>
                </a:solidFill>
                <a:latin typeface="Georgia"/>
                <a:cs typeface="Georgia"/>
              </a:rPr>
              <a:t> </a:t>
            </a:r>
            <a:r>
              <a:rPr sz="1600" spc="-20">
                <a:solidFill>
                  <a:srgbClr val="595959"/>
                </a:solidFill>
                <a:latin typeface="Georgia"/>
                <a:cs typeface="Georgia"/>
              </a:rPr>
              <a:t>issue </a:t>
            </a:r>
            <a:r>
              <a:rPr sz="1600">
                <a:solidFill>
                  <a:srgbClr val="595959"/>
                </a:solidFill>
                <a:latin typeface="Georgia"/>
                <a:cs typeface="Georgia"/>
              </a:rPr>
              <a:t>increased</a:t>
            </a:r>
            <a:r>
              <a:rPr sz="1600" spc="-15">
                <a:solidFill>
                  <a:srgbClr val="595959"/>
                </a:solidFill>
                <a:latin typeface="Georgia"/>
                <a:cs typeface="Georgia"/>
              </a:rPr>
              <a:t> </a:t>
            </a:r>
            <a:r>
              <a:rPr sz="1600">
                <a:solidFill>
                  <a:srgbClr val="595959"/>
                </a:solidFill>
                <a:latin typeface="Georgia"/>
                <a:cs typeface="Georgia"/>
              </a:rPr>
              <a:t>importance</a:t>
            </a:r>
            <a:r>
              <a:rPr sz="1600" spc="-10">
                <a:solidFill>
                  <a:srgbClr val="595959"/>
                </a:solidFill>
                <a:latin typeface="Georgia"/>
                <a:cs typeface="Georgia"/>
              </a:rPr>
              <a:t> </a:t>
            </a:r>
            <a:r>
              <a:rPr sz="1600" spc="-20">
                <a:solidFill>
                  <a:srgbClr val="595959"/>
                </a:solidFill>
                <a:latin typeface="Georgia"/>
                <a:cs typeface="Georgia"/>
              </a:rPr>
              <a:t>among </a:t>
            </a:r>
            <a:r>
              <a:rPr sz="1600">
                <a:solidFill>
                  <a:srgbClr val="595959"/>
                </a:solidFill>
                <a:latin typeface="Georgia"/>
                <a:cs typeface="Georgia"/>
              </a:rPr>
              <a:t>Democrats</a:t>
            </a:r>
            <a:r>
              <a:rPr sz="1600" spc="-20">
                <a:solidFill>
                  <a:srgbClr val="595959"/>
                </a:solidFill>
                <a:latin typeface="Georgia"/>
                <a:cs typeface="Georgia"/>
              </a:rPr>
              <a:t> </a:t>
            </a:r>
            <a:r>
              <a:rPr sz="1600">
                <a:solidFill>
                  <a:srgbClr val="595959"/>
                </a:solidFill>
                <a:latin typeface="Georgia"/>
                <a:cs typeface="Georgia"/>
              </a:rPr>
              <a:t>by</a:t>
            </a:r>
            <a:r>
              <a:rPr sz="1600" spc="-5">
                <a:solidFill>
                  <a:srgbClr val="595959"/>
                </a:solidFill>
                <a:latin typeface="Georgia"/>
                <a:cs typeface="Georgia"/>
              </a:rPr>
              <a:t> </a:t>
            </a:r>
            <a:r>
              <a:rPr sz="1600">
                <a:solidFill>
                  <a:srgbClr val="595959"/>
                </a:solidFill>
                <a:latin typeface="Georgia"/>
                <a:cs typeface="Georgia"/>
              </a:rPr>
              <a:t>12 points</a:t>
            </a:r>
            <a:r>
              <a:rPr sz="1600" spc="-10">
                <a:solidFill>
                  <a:srgbClr val="595959"/>
                </a:solidFill>
                <a:latin typeface="Georgia"/>
                <a:cs typeface="Georgia"/>
              </a:rPr>
              <a:t> </a:t>
            </a:r>
            <a:r>
              <a:rPr sz="1600">
                <a:solidFill>
                  <a:srgbClr val="595959"/>
                </a:solidFill>
                <a:latin typeface="Georgia"/>
                <a:cs typeface="Georgia"/>
              </a:rPr>
              <a:t>since</a:t>
            </a:r>
            <a:r>
              <a:rPr sz="1600" spc="-5">
                <a:solidFill>
                  <a:srgbClr val="595959"/>
                </a:solidFill>
                <a:latin typeface="Georgia"/>
                <a:cs typeface="Georgia"/>
              </a:rPr>
              <a:t> </a:t>
            </a:r>
            <a:r>
              <a:rPr sz="1600" spc="-25">
                <a:solidFill>
                  <a:srgbClr val="595959"/>
                </a:solidFill>
                <a:latin typeface="Georgia"/>
                <a:cs typeface="Georgia"/>
              </a:rPr>
              <a:t>the </a:t>
            </a:r>
            <a:r>
              <a:rPr sz="1600">
                <a:solidFill>
                  <a:srgbClr val="595959"/>
                </a:solidFill>
                <a:latin typeface="Georgia"/>
                <a:cs typeface="Georgia"/>
              </a:rPr>
              <a:t>June </a:t>
            </a:r>
            <a:r>
              <a:rPr sz="1600" i="1">
                <a:solidFill>
                  <a:srgbClr val="595959"/>
                </a:solidFill>
                <a:latin typeface="Georgia"/>
                <a:cs typeface="Georgia"/>
              </a:rPr>
              <a:t>Dobbs </a:t>
            </a:r>
            <a:r>
              <a:rPr sz="1600">
                <a:solidFill>
                  <a:srgbClr val="595959"/>
                </a:solidFill>
                <a:latin typeface="Georgia"/>
                <a:cs typeface="Georgia"/>
              </a:rPr>
              <a:t>decision</a:t>
            </a:r>
            <a:r>
              <a:rPr sz="1600" spc="-10">
                <a:solidFill>
                  <a:srgbClr val="595959"/>
                </a:solidFill>
                <a:latin typeface="Georgia"/>
                <a:cs typeface="Georgia"/>
              </a:rPr>
              <a:t>.</a:t>
            </a:r>
            <a:endParaRPr sz="1600">
              <a:latin typeface="Georgia"/>
              <a:cs typeface="Georgia"/>
            </a:endParaRPr>
          </a:p>
          <a:p>
            <a:pPr marL="298450" marR="5080" indent="-285750">
              <a:lnSpc>
                <a:spcPct val="100299"/>
              </a:lnSpc>
              <a:spcBef>
                <a:spcPts val="1170"/>
              </a:spcBef>
              <a:buFont typeface="Arial"/>
              <a:buChar char="•"/>
              <a:tabLst>
                <a:tab pos="297815" algn="l"/>
                <a:tab pos="298450" algn="l"/>
              </a:tabLst>
            </a:pPr>
            <a:r>
              <a:rPr sz="1600">
                <a:solidFill>
                  <a:srgbClr val="595959"/>
                </a:solidFill>
                <a:latin typeface="Georgia"/>
                <a:cs typeface="Georgia"/>
              </a:rPr>
              <a:t>Wide</a:t>
            </a:r>
            <a:r>
              <a:rPr sz="1600" spc="-10">
                <a:solidFill>
                  <a:srgbClr val="595959"/>
                </a:solidFill>
                <a:latin typeface="Georgia"/>
                <a:cs typeface="Georgia"/>
              </a:rPr>
              <a:t> </a:t>
            </a:r>
            <a:r>
              <a:rPr sz="1600">
                <a:solidFill>
                  <a:srgbClr val="595959"/>
                </a:solidFill>
                <a:latin typeface="Georgia"/>
                <a:cs typeface="Georgia"/>
              </a:rPr>
              <a:t>partisan</a:t>
            </a:r>
            <a:r>
              <a:rPr sz="1600" spc="5">
                <a:solidFill>
                  <a:srgbClr val="595959"/>
                </a:solidFill>
                <a:latin typeface="Georgia"/>
                <a:cs typeface="Georgia"/>
              </a:rPr>
              <a:t> </a:t>
            </a:r>
            <a:r>
              <a:rPr sz="1600">
                <a:solidFill>
                  <a:srgbClr val="595959"/>
                </a:solidFill>
                <a:latin typeface="Georgia"/>
                <a:cs typeface="Georgia"/>
              </a:rPr>
              <a:t>gaps</a:t>
            </a:r>
            <a:r>
              <a:rPr sz="1600" spc="-5">
                <a:solidFill>
                  <a:srgbClr val="595959"/>
                </a:solidFill>
                <a:latin typeface="Georgia"/>
                <a:cs typeface="Georgia"/>
              </a:rPr>
              <a:t> </a:t>
            </a:r>
            <a:r>
              <a:rPr sz="1600">
                <a:solidFill>
                  <a:srgbClr val="595959"/>
                </a:solidFill>
                <a:latin typeface="Georgia"/>
                <a:cs typeface="Georgia"/>
              </a:rPr>
              <a:t>remain</a:t>
            </a:r>
            <a:r>
              <a:rPr sz="1600" spc="5">
                <a:solidFill>
                  <a:srgbClr val="595959"/>
                </a:solidFill>
                <a:latin typeface="Georgia"/>
                <a:cs typeface="Georgia"/>
              </a:rPr>
              <a:t> </a:t>
            </a:r>
            <a:r>
              <a:rPr sz="1600">
                <a:solidFill>
                  <a:srgbClr val="595959"/>
                </a:solidFill>
                <a:latin typeface="Georgia"/>
                <a:cs typeface="Georgia"/>
              </a:rPr>
              <a:t>on</a:t>
            </a:r>
            <a:r>
              <a:rPr sz="1600" spc="5">
                <a:solidFill>
                  <a:srgbClr val="595959"/>
                </a:solidFill>
                <a:latin typeface="Georgia"/>
                <a:cs typeface="Georgia"/>
              </a:rPr>
              <a:t> </a:t>
            </a:r>
            <a:r>
              <a:rPr sz="1600" spc="-50">
                <a:solidFill>
                  <a:srgbClr val="595959"/>
                </a:solidFill>
                <a:latin typeface="Georgia"/>
                <a:cs typeface="Georgia"/>
              </a:rPr>
              <a:t>a </a:t>
            </a:r>
            <a:r>
              <a:rPr sz="1600">
                <a:solidFill>
                  <a:srgbClr val="595959"/>
                </a:solidFill>
                <a:latin typeface="Georgia"/>
                <a:cs typeface="Georgia"/>
              </a:rPr>
              <a:t>number</a:t>
            </a:r>
            <a:r>
              <a:rPr sz="1600" spc="-25">
                <a:solidFill>
                  <a:srgbClr val="595959"/>
                </a:solidFill>
                <a:latin typeface="Georgia"/>
                <a:cs typeface="Georgia"/>
              </a:rPr>
              <a:t> </a:t>
            </a:r>
            <a:r>
              <a:rPr sz="1600">
                <a:solidFill>
                  <a:srgbClr val="595959"/>
                </a:solidFill>
                <a:latin typeface="Georgia"/>
                <a:cs typeface="Georgia"/>
              </a:rPr>
              <a:t>of issues, but</a:t>
            </a:r>
            <a:r>
              <a:rPr sz="1600" spc="-10">
                <a:solidFill>
                  <a:srgbClr val="595959"/>
                </a:solidFill>
                <a:latin typeface="Georgia"/>
                <a:cs typeface="Georgia"/>
              </a:rPr>
              <a:t> </a:t>
            </a:r>
            <a:r>
              <a:rPr sz="1600">
                <a:solidFill>
                  <a:srgbClr val="595959"/>
                </a:solidFill>
                <a:latin typeface="Georgia"/>
                <a:cs typeface="Georgia"/>
              </a:rPr>
              <a:t>a majority</a:t>
            </a:r>
            <a:r>
              <a:rPr sz="1600" spc="-5">
                <a:solidFill>
                  <a:srgbClr val="595959"/>
                </a:solidFill>
                <a:latin typeface="Georgia"/>
                <a:cs typeface="Georgia"/>
              </a:rPr>
              <a:t> </a:t>
            </a:r>
            <a:r>
              <a:rPr sz="1600" spc="-25">
                <a:solidFill>
                  <a:srgbClr val="595959"/>
                </a:solidFill>
                <a:latin typeface="Georgia"/>
                <a:cs typeface="Georgia"/>
              </a:rPr>
              <a:t>in </a:t>
            </a:r>
            <a:r>
              <a:rPr sz="1600">
                <a:solidFill>
                  <a:srgbClr val="595959"/>
                </a:solidFill>
                <a:latin typeface="Georgia"/>
                <a:cs typeface="Georgia"/>
              </a:rPr>
              <a:t>both</a:t>
            </a:r>
            <a:r>
              <a:rPr sz="1600" spc="-10">
                <a:solidFill>
                  <a:srgbClr val="595959"/>
                </a:solidFill>
                <a:latin typeface="Georgia"/>
                <a:cs typeface="Georgia"/>
              </a:rPr>
              <a:t> </a:t>
            </a:r>
            <a:r>
              <a:rPr sz="1600">
                <a:solidFill>
                  <a:srgbClr val="595959"/>
                </a:solidFill>
                <a:latin typeface="Georgia"/>
                <a:cs typeface="Georgia"/>
              </a:rPr>
              <a:t>parties</a:t>
            </a:r>
            <a:r>
              <a:rPr sz="1600" spc="-10">
                <a:solidFill>
                  <a:srgbClr val="595959"/>
                </a:solidFill>
                <a:latin typeface="Georgia"/>
                <a:cs typeface="Georgia"/>
              </a:rPr>
              <a:t> </a:t>
            </a:r>
            <a:r>
              <a:rPr sz="1600">
                <a:solidFill>
                  <a:srgbClr val="595959"/>
                </a:solidFill>
                <a:latin typeface="Georgia"/>
                <a:cs typeface="Georgia"/>
              </a:rPr>
              <a:t>are</a:t>
            </a:r>
            <a:r>
              <a:rPr sz="1600" spc="-10">
                <a:solidFill>
                  <a:srgbClr val="595959"/>
                </a:solidFill>
                <a:latin typeface="Georgia"/>
                <a:cs typeface="Georgia"/>
              </a:rPr>
              <a:t> </a:t>
            </a:r>
            <a:r>
              <a:rPr sz="1600">
                <a:solidFill>
                  <a:srgbClr val="595959"/>
                </a:solidFill>
                <a:latin typeface="Georgia"/>
                <a:cs typeface="Georgia"/>
              </a:rPr>
              <a:t>concerned</a:t>
            </a:r>
            <a:r>
              <a:rPr sz="1600" spc="-5">
                <a:solidFill>
                  <a:srgbClr val="595959"/>
                </a:solidFill>
                <a:latin typeface="Georgia"/>
                <a:cs typeface="Georgia"/>
              </a:rPr>
              <a:t> </a:t>
            </a:r>
            <a:r>
              <a:rPr sz="1600" spc="-20">
                <a:solidFill>
                  <a:srgbClr val="595959"/>
                </a:solidFill>
                <a:latin typeface="Georgia"/>
                <a:cs typeface="Georgia"/>
              </a:rPr>
              <a:t>with </a:t>
            </a:r>
            <a:r>
              <a:rPr sz="1600">
                <a:solidFill>
                  <a:srgbClr val="595959"/>
                </a:solidFill>
                <a:latin typeface="Georgia"/>
                <a:cs typeface="Georgia"/>
              </a:rPr>
              <a:t>jobs</a:t>
            </a:r>
            <a:r>
              <a:rPr sz="1600" spc="-5">
                <a:solidFill>
                  <a:srgbClr val="595959"/>
                </a:solidFill>
                <a:latin typeface="Georgia"/>
                <a:cs typeface="Georgia"/>
              </a:rPr>
              <a:t> </a:t>
            </a:r>
            <a:r>
              <a:rPr sz="1600">
                <a:solidFill>
                  <a:srgbClr val="595959"/>
                </a:solidFill>
                <a:latin typeface="Georgia"/>
                <a:cs typeface="Georgia"/>
              </a:rPr>
              <a:t>and</a:t>
            </a:r>
            <a:r>
              <a:rPr sz="1600" spc="5">
                <a:solidFill>
                  <a:srgbClr val="595959"/>
                </a:solidFill>
                <a:latin typeface="Georgia"/>
                <a:cs typeface="Georgia"/>
              </a:rPr>
              <a:t> </a:t>
            </a:r>
            <a:r>
              <a:rPr sz="1600">
                <a:solidFill>
                  <a:srgbClr val="595959"/>
                </a:solidFill>
                <a:latin typeface="Georgia"/>
                <a:cs typeface="Georgia"/>
              </a:rPr>
              <a:t>the economy,</a:t>
            </a:r>
            <a:r>
              <a:rPr sz="1600" spc="5">
                <a:solidFill>
                  <a:srgbClr val="595959"/>
                </a:solidFill>
                <a:latin typeface="Georgia"/>
                <a:cs typeface="Georgia"/>
              </a:rPr>
              <a:t> </a:t>
            </a:r>
            <a:r>
              <a:rPr sz="1600" spc="-10">
                <a:solidFill>
                  <a:srgbClr val="595959"/>
                </a:solidFill>
                <a:latin typeface="Georgia"/>
                <a:cs typeface="Georgia"/>
              </a:rPr>
              <a:t>national </a:t>
            </a:r>
            <a:r>
              <a:rPr sz="1600">
                <a:solidFill>
                  <a:srgbClr val="595959"/>
                </a:solidFill>
                <a:latin typeface="Georgia"/>
                <a:cs typeface="Georgia"/>
              </a:rPr>
              <a:t>security,</a:t>
            </a:r>
            <a:r>
              <a:rPr sz="1600" spc="-5">
                <a:solidFill>
                  <a:srgbClr val="595959"/>
                </a:solidFill>
                <a:latin typeface="Georgia"/>
                <a:cs typeface="Georgia"/>
              </a:rPr>
              <a:t> </a:t>
            </a:r>
            <a:r>
              <a:rPr sz="1600">
                <a:solidFill>
                  <a:srgbClr val="595959"/>
                </a:solidFill>
                <a:latin typeface="Georgia"/>
                <a:cs typeface="Georgia"/>
              </a:rPr>
              <a:t>and gun </a:t>
            </a:r>
            <a:r>
              <a:rPr sz="1600" spc="-10">
                <a:solidFill>
                  <a:srgbClr val="595959"/>
                </a:solidFill>
                <a:latin typeface="Georgia"/>
                <a:cs typeface="Georgia"/>
              </a:rPr>
              <a:t>policy</a:t>
            </a:r>
            <a:endParaRPr sz="1600">
              <a:latin typeface="Georgia"/>
              <a:cs typeface="Georgia"/>
            </a:endParaRPr>
          </a:p>
        </p:txBody>
      </p:sp>
      <p:sp>
        <p:nvSpPr>
          <p:cNvPr id="47" name="object 47"/>
          <p:cNvSpPr txBox="1">
            <a:spLocks noGrp="1"/>
          </p:cNvSpPr>
          <p:nvPr>
            <p:ph type="title" idx="4294967295"/>
          </p:nvPr>
        </p:nvSpPr>
        <p:spPr>
          <a:xfrm>
            <a:off x="390524" y="115888"/>
            <a:ext cx="9858375" cy="1057275"/>
          </a:xfrm>
          <a:prstGeom prst="rect">
            <a:avLst/>
          </a:prstGeom>
        </p:spPr>
        <p:txBody>
          <a:bodyPr vert="horz" wrap="square" lIns="0" tIns="97790" rIns="0" bIns="0" rtlCol="0">
            <a:spAutoFit/>
          </a:bodyPr>
          <a:lstStyle/>
          <a:p>
            <a:pPr marL="12700">
              <a:lnSpc>
                <a:spcPct val="100000"/>
              </a:lnSpc>
              <a:spcBef>
                <a:spcPts val="770"/>
              </a:spcBef>
            </a:pPr>
            <a:r>
              <a:rPr lang="en-US" b="1">
                <a:solidFill>
                  <a:srgbClr val="002060"/>
                </a:solidFill>
              </a:rPr>
              <a:t>Key Issues</a:t>
            </a:r>
            <a:endParaRPr b="1" spc="-10">
              <a:solidFill>
                <a:srgbClr val="002060"/>
              </a:solidFill>
            </a:endParaRPr>
          </a:p>
          <a:p>
            <a:pPr marL="72390">
              <a:lnSpc>
                <a:spcPct val="100000"/>
              </a:lnSpc>
              <a:spcBef>
                <a:spcPts val="420"/>
              </a:spcBef>
            </a:pPr>
            <a:r>
              <a:rPr sz="1500" b="0" i="1">
                <a:solidFill>
                  <a:srgbClr val="797979"/>
                </a:solidFill>
                <a:latin typeface="Georgia"/>
                <a:cs typeface="Georgia"/>
              </a:rPr>
              <a:t>Based</a:t>
            </a:r>
            <a:r>
              <a:rPr sz="1500" b="0" i="1" spc="-15">
                <a:solidFill>
                  <a:srgbClr val="797979"/>
                </a:solidFill>
                <a:latin typeface="Georgia"/>
                <a:cs typeface="Georgia"/>
              </a:rPr>
              <a:t> </a:t>
            </a:r>
            <a:r>
              <a:rPr sz="1500" b="0" i="1">
                <a:solidFill>
                  <a:srgbClr val="797979"/>
                </a:solidFill>
                <a:latin typeface="Georgia"/>
                <a:cs typeface="Georgia"/>
              </a:rPr>
              <a:t>on</a:t>
            </a:r>
            <a:r>
              <a:rPr sz="1500" b="0" i="1" spc="-5">
                <a:solidFill>
                  <a:srgbClr val="797979"/>
                </a:solidFill>
                <a:latin typeface="Georgia"/>
                <a:cs typeface="Georgia"/>
              </a:rPr>
              <a:t> </a:t>
            </a:r>
            <a:r>
              <a:rPr sz="1500" b="0" i="1">
                <a:solidFill>
                  <a:srgbClr val="797979"/>
                </a:solidFill>
                <a:latin typeface="Georgia"/>
                <a:cs typeface="Georgia"/>
              </a:rPr>
              <a:t>a</a:t>
            </a:r>
            <a:r>
              <a:rPr sz="1500" b="0" i="1" spc="-5">
                <a:solidFill>
                  <a:srgbClr val="797979"/>
                </a:solidFill>
                <a:latin typeface="Georgia"/>
                <a:cs typeface="Georgia"/>
              </a:rPr>
              <a:t> </a:t>
            </a:r>
            <a:r>
              <a:rPr sz="1500" b="0" i="1">
                <a:solidFill>
                  <a:srgbClr val="797979"/>
                </a:solidFill>
                <a:latin typeface="Georgia"/>
                <a:cs typeface="Georgia"/>
              </a:rPr>
              <a:t>survey</a:t>
            </a:r>
            <a:r>
              <a:rPr sz="1500" b="0" i="1" spc="-10">
                <a:solidFill>
                  <a:srgbClr val="797979"/>
                </a:solidFill>
                <a:latin typeface="Georgia"/>
                <a:cs typeface="Georgia"/>
              </a:rPr>
              <a:t> </a:t>
            </a:r>
            <a:r>
              <a:rPr sz="1500" b="0" i="1">
                <a:solidFill>
                  <a:srgbClr val="797979"/>
                </a:solidFill>
                <a:latin typeface="Georgia"/>
                <a:cs typeface="Georgia"/>
              </a:rPr>
              <a:t>that</a:t>
            </a:r>
            <a:r>
              <a:rPr sz="1500" b="0" i="1" spc="5">
                <a:solidFill>
                  <a:srgbClr val="797979"/>
                </a:solidFill>
                <a:latin typeface="Georgia"/>
                <a:cs typeface="Georgia"/>
              </a:rPr>
              <a:t> </a:t>
            </a:r>
            <a:r>
              <a:rPr sz="1500" b="0" i="1">
                <a:solidFill>
                  <a:srgbClr val="797979"/>
                </a:solidFill>
                <a:latin typeface="Georgia"/>
                <a:cs typeface="Georgia"/>
              </a:rPr>
              <a:t>required</a:t>
            </a:r>
            <a:r>
              <a:rPr sz="1500" b="0" i="1" spc="-5">
                <a:solidFill>
                  <a:srgbClr val="797979"/>
                </a:solidFill>
                <a:latin typeface="Georgia"/>
                <a:cs typeface="Georgia"/>
              </a:rPr>
              <a:t> </a:t>
            </a:r>
            <a:r>
              <a:rPr sz="1500" b="0" i="1">
                <a:solidFill>
                  <a:srgbClr val="797979"/>
                </a:solidFill>
                <a:latin typeface="Georgia"/>
                <a:cs typeface="Georgia"/>
              </a:rPr>
              <a:t>voters</a:t>
            </a:r>
            <a:r>
              <a:rPr sz="1500" b="0" i="1" spc="-5">
                <a:solidFill>
                  <a:srgbClr val="797979"/>
                </a:solidFill>
                <a:latin typeface="Georgia"/>
                <a:cs typeface="Georgia"/>
              </a:rPr>
              <a:t> </a:t>
            </a:r>
            <a:r>
              <a:rPr sz="1500" b="0" i="1">
                <a:solidFill>
                  <a:srgbClr val="797979"/>
                </a:solidFill>
                <a:latin typeface="Georgia"/>
                <a:cs typeface="Georgia"/>
              </a:rPr>
              <a:t>to</a:t>
            </a:r>
            <a:r>
              <a:rPr sz="1500" b="0" i="1" spc="-10">
                <a:solidFill>
                  <a:srgbClr val="797979"/>
                </a:solidFill>
                <a:latin typeface="Georgia"/>
                <a:cs typeface="Georgia"/>
              </a:rPr>
              <a:t> </a:t>
            </a:r>
            <a:r>
              <a:rPr sz="1500" b="0" i="1">
                <a:solidFill>
                  <a:srgbClr val="797979"/>
                </a:solidFill>
                <a:latin typeface="Georgia"/>
                <a:cs typeface="Georgia"/>
              </a:rPr>
              <a:t>identify</a:t>
            </a:r>
            <a:r>
              <a:rPr sz="1500" b="0" i="1" spc="-5">
                <a:solidFill>
                  <a:srgbClr val="797979"/>
                </a:solidFill>
                <a:latin typeface="Georgia"/>
                <a:cs typeface="Georgia"/>
              </a:rPr>
              <a:t> </a:t>
            </a:r>
            <a:r>
              <a:rPr sz="1500" b="0" i="1">
                <a:solidFill>
                  <a:srgbClr val="797979"/>
                </a:solidFill>
                <a:latin typeface="Georgia"/>
                <a:cs typeface="Georgia"/>
              </a:rPr>
              <a:t>which issues</a:t>
            </a:r>
            <a:r>
              <a:rPr sz="1500" b="0" i="1" spc="-5">
                <a:solidFill>
                  <a:srgbClr val="797979"/>
                </a:solidFill>
                <a:latin typeface="Georgia"/>
                <a:cs typeface="Georgia"/>
              </a:rPr>
              <a:t> </a:t>
            </a:r>
            <a:r>
              <a:rPr sz="1500" b="0" i="1">
                <a:solidFill>
                  <a:srgbClr val="797979"/>
                </a:solidFill>
                <a:latin typeface="Georgia"/>
                <a:cs typeface="Georgia"/>
              </a:rPr>
              <a:t>are “very</a:t>
            </a:r>
            <a:r>
              <a:rPr sz="1500" b="0" i="1" spc="-5">
                <a:solidFill>
                  <a:srgbClr val="797979"/>
                </a:solidFill>
                <a:latin typeface="Georgia"/>
                <a:cs typeface="Georgia"/>
              </a:rPr>
              <a:t> </a:t>
            </a:r>
            <a:r>
              <a:rPr sz="1500" b="0" i="1" spc="-10">
                <a:solidFill>
                  <a:srgbClr val="797979"/>
                </a:solidFill>
                <a:latin typeface="Georgia"/>
                <a:cs typeface="Georgia"/>
              </a:rPr>
              <a:t>important”</a:t>
            </a:r>
            <a:endParaRPr sz="1500">
              <a:latin typeface="Georgia"/>
              <a:cs typeface="Georgia"/>
            </a:endParaRPr>
          </a:p>
        </p:txBody>
      </p:sp>
      <p:sp>
        <p:nvSpPr>
          <p:cNvPr id="67" name="object 67"/>
          <p:cNvSpPr txBox="1">
            <a:spLocks noGrp="1"/>
          </p:cNvSpPr>
          <p:nvPr>
            <p:ph type="sldNum" sz="quarter" idx="4294967295"/>
          </p:nvPr>
        </p:nvSpPr>
        <p:spPr>
          <a:xfrm>
            <a:off x="0" y="6423025"/>
            <a:ext cx="304800" cy="309563"/>
          </a:xfrm>
          <a:prstGeom prst="rect">
            <a:avLst/>
          </a:prstGeom>
        </p:spPr>
        <p:txBody>
          <a:bodyPr vert="horz" wrap="square" lIns="0" tIns="0" rIns="0" bIns="0" rtlCol="0">
            <a:spAutoFit/>
          </a:bodyPr>
          <a:lstStyle>
            <a:defPPr>
              <a:defRPr kern="0"/>
            </a:defPPr>
            <a:lvl1pPr>
              <a:defRPr sz="1700" b="0" i="0">
                <a:solidFill>
                  <a:schemeClr val="bg1"/>
                </a:solidFill>
                <a:latin typeface="Georgia"/>
                <a:cs typeface="Georgia"/>
              </a:defRPr>
            </a:lvl1pPr>
          </a:lstStyle>
          <a:p>
            <a:pPr marL="102235">
              <a:lnSpc>
                <a:spcPts val="1885"/>
              </a:lnSpc>
            </a:pPr>
            <a:fld id="{81D60167-4931-47E6-BA6A-407CBD079E47}" type="slidenum">
              <a:rPr lang="en-US" sz="1600" smtClean="0"/>
              <a:pPr marL="102235">
                <a:lnSpc>
                  <a:spcPts val="1885"/>
                </a:lnSpc>
              </a:pPr>
              <a:t>35</a:t>
            </a:fld>
            <a:endParaRPr sz="1600"/>
          </a:p>
        </p:txBody>
      </p:sp>
      <p:sp>
        <p:nvSpPr>
          <p:cNvPr id="48" name="object 48"/>
          <p:cNvSpPr/>
          <p:nvPr/>
        </p:nvSpPr>
        <p:spPr>
          <a:xfrm>
            <a:off x="2395226" y="5862022"/>
            <a:ext cx="152400" cy="156845"/>
          </a:xfrm>
          <a:custGeom>
            <a:avLst/>
            <a:gdLst/>
            <a:ahLst/>
            <a:cxnLst/>
            <a:rect l="l" t="t" r="r" b="b"/>
            <a:pathLst>
              <a:path w="152400" h="156845">
                <a:moveTo>
                  <a:pt x="152400" y="0"/>
                </a:moveTo>
                <a:lnTo>
                  <a:pt x="0" y="0"/>
                </a:lnTo>
                <a:lnTo>
                  <a:pt x="0" y="156799"/>
                </a:lnTo>
                <a:lnTo>
                  <a:pt x="152400" y="156799"/>
                </a:lnTo>
                <a:lnTo>
                  <a:pt x="152400" y="0"/>
                </a:lnTo>
                <a:close/>
              </a:path>
            </a:pathLst>
          </a:custGeom>
          <a:solidFill>
            <a:srgbClr val="AFB0AF"/>
          </a:solidFill>
        </p:spPr>
        <p:txBody>
          <a:bodyPr wrap="square" lIns="0" tIns="0" rIns="0" bIns="0" rtlCol="0"/>
          <a:lstStyle/>
          <a:p>
            <a:endParaRPr/>
          </a:p>
        </p:txBody>
      </p:sp>
      <p:sp>
        <p:nvSpPr>
          <p:cNvPr id="49" name="object 49"/>
          <p:cNvSpPr/>
          <p:nvPr/>
        </p:nvSpPr>
        <p:spPr>
          <a:xfrm>
            <a:off x="3225147" y="5867241"/>
            <a:ext cx="152400" cy="156845"/>
          </a:xfrm>
          <a:custGeom>
            <a:avLst/>
            <a:gdLst/>
            <a:ahLst/>
            <a:cxnLst/>
            <a:rect l="l" t="t" r="r" b="b"/>
            <a:pathLst>
              <a:path w="152400" h="156845">
                <a:moveTo>
                  <a:pt x="152400" y="0"/>
                </a:moveTo>
                <a:lnTo>
                  <a:pt x="0" y="0"/>
                </a:lnTo>
                <a:lnTo>
                  <a:pt x="0" y="156799"/>
                </a:lnTo>
                <a:lnTo>
                  <a:pt x="152400" y="156799"/>
                </a:lnTo>
                <a:lnTo>
                  <a:pt x="152400" y="0"/>
                </a:lnTo>
                <a:close/>
              </a:path>
            </a:pathLst>
          </a:custGeom>
          <a:solidFill>
            <a:srgbClr val="C9A8ED"/>
          </a:solidFill>
        </p:spPr>
        <p:txBody>
          <a:bodyPr wrap="square" lIns="0" tIns="0" rIns="0" bIns="0" rtlCol="0"/>
          <a:lstStyle/>
          <a:p>
            <a:endParaRPr/>
          </a:p>
        </p:txBody>
      </p:sp>
      <p:sp>
        <p:nvSpPr>
          <p:cNvPr id="50" name="object 50"/>
          <p:cNvSpPr/>
          <p:nvPr/>
        </p:nvSpPr>
        <p:spPr>
          <a:xfrm>
            <a:off x="4595713" y="5868537"/>
            <a:ext cx="152400" cy="156845"/>
          </a:xfrm>
          <a:custGeom>
            <a:avLst/>
            <a:gdLst/>
            <a:ahLst/>
            <a:cxnLst/>
            <a:rect l="l" t="t" r="r" b="b"/>
            <a:pathLst>
              <a:path w="152400" h="156845">
                <a:moveTo>
                  <a:pt x="152400" y="0"/>
                </a:moveTo>
                <a:lnTo>
                  <a:pt x="0" y="0"/>
                </a:lnTo>
                <a:lnTo>
                  <a:pt x="0" y="156799"/>
                </a:lnTo>
                <a:lnTo>
                  <a:pt x="152400" y="156799"/>
                </a:lnTo>
                <a:lnTo>
                  <a:pt x="152400" y="0"/>
                </a:lnTo>
                <a:close/>
              </a:path>
            </a:pathLst>
          </a:custGeom>
          <a:solidFill>
            <a:srgbClr val="296996"/>
          </a:solidFill>
        </p:spPr>
        <p:txBody>
          <a:bodyPr wrap="square" lIns="0" tIns="0" rIns="0" bIns="0" rtlCol="0"/>
          <a:lstStyle/>
          <a:p>
            <a:endParaRPr/>
          </a:p>
        </p:txBody>
      </p:sp>
      <p:sp>
        <p:nvSpPr>
          <p:cNvPr id="51" name="object 51"/>
          <p:cNvSpPr/>
          <p:nvPr/>
        </p:nvSpPr>
        <p:spPr>
          <a:xfrm>
            <a:off x="5782334" y="5868537"/>
            <a:ext cx="152400" cy="156845"/>
          </a:xfrm>
          <a:custGeom>
            <a:avLst/>
            <a:gdLst/>
            <a:ahLst/>
            <a:cxnLst/>
            <a:rect l="l" t="t" r="r" b="b"/>
            <a:pathLst>
              <a:path w="152400" h="156845">
                <a:moveTo>
                  <a:pt x="152400" y="0"/>
                </a:moveTo>
                <a:lnTo>
                  <a:pt x="0" y="0"/>
                </a:lnTo>
                <a:lnTo>
                  <a:pt x="0" y="156799"/>
                </a:lnTo>
                <a:lnTo>
                  <a:pt x="152400" y="156799"/>
                </a:lnTo>
                <a:lnTo>
                  <a:pt x="152400" y="0"/>
                </a:lnTo>
                <a:close/>
              </a:path>
            </a:pathLst>
          </a:custGeom>
          <a:solidFill>
            <a:srgbClr val="C83624"/>
          </a:solidFill>
        </p:spPr>
        <p:txBody>
          <a:bodyPr wrap="square" lIns="0" tIns="0" rIns="0" bIns="0" rtlCol="0"/>
          <a:lstStyle/>
          <a:p>
            <a:endParaRPr/>
          </a:p>
        </p:txBody>
      </p:sp>
      <p:sp>
        <p:nvSpPr>
          <p:cNvPr id="52" name="object 52"/>
          <p:cNvSpPr txBox="1"/>
          <p:nvPr/>
        </p:nvSpPr>
        <p:spPr>
          <a:xfrm>
            <a:off x="2610497" y="5849111"/>
            <a:ext cx="343535" cy="193040"/>
          </a:xfrm>
          <a:prstGeom prst="rect">
            <a:avLst/>
          </a:prstGeom>
        </p:spPr>
        <p:txBody>
          <a:bodyPr vert="horz" wrap="square" lIns="0" tIns="12700" rIns="0" bIns="0" rtlCol="0">
            <a:spAutoFit/>
          </a:bodyPr>
          <a:lstStyle/>
          <a:p>
            <a:pPr marL="12700">
              <a:lnSpc>
                <a:spcPct val="100000"/>
              </a:lnSpc>
              <a:spcBef>
                <a:spcPts val="100"/>
              </a:spcBef>
            </a:pPr>
            <a:r>
              <a:rPr sz="1100" spc="-10">
                <a:solidFill>
                  <a:srgbClr val="595959"/>
                </a:solidFill>
                <a:latin typeface="Georgia"/>
                <a:cs typeface="Georgia"/>
              </a:rPr>
              <a:t>Total</a:t>
            </a:r>
            <a:endParaRPr sz="1100">
              <a:latin typeface="Georgia"/>
              <a:cs typeface="Georgia"/>
            </a:endParaRPr>
          </a:p>
        </p:txBody>
      </p:sp>
      <p:sp>
        <p:nvSpPr>
          <p:cNvPr id="53" name="object 53"/>
          <p:cNvSpPr txBox="1"/>
          <p:nvPr/>
        </p:nvSpPr>
        <p:spPr>
          <a:xfrm>
            <a:off x="3441251" y="5849111"/>
            <a:ext cx="881380" cy="193040"/>
          </a:xfrm>
          <a:prstGeom prst="rect">
            <a:avLst/>
          </a:prstGeom>
        </p:spPr>
        <p:txBody>
          <a:bodyPr vert="horz" wrap="square" lIns="0" tIns="12700" rIns="0" bIns="0" rtlCol="0">
            <a:spAutoFit/>
          </a:bodyPr>
          <a:lstStyle/>
          <a:p>
            <a:pPr marL="12700">
              <a:lnSpc>
                <a:spcPct val="100000"/>
              </a:lnSpc>
              <a:spcBef>
                <a:spcPts val="100"/>
              </a:spcBef>
            </a:pPr>
            <a:r>
              <a:rPr sz="1100" spc="-10">
                <a:solidFill>
                  <a:srgbClr val="595959"/>
                </a:solidFill>
                <a:latin typeface="Georgia"/>
                <a:cs typeface="Georgia"/>
              </a:rPr>
              <a:t>Independents</a:t>
            </a:r>
            <a:endParaRPr sz="1100">
              <a:latin typeface="Georgia"/>
              <a:cs typeface="Georgia"/>
            </a:endParaRPr>
          </a:p>
        </p:txBody>
      </p:sp>
      <p:sp>
        <p:nvSpPr>
          <p:cNvPr id="54" name="object 54"/>
          <p:cNvSpPr txBox="1"/>
          <p:nvPr/>
        </p:nvSpPr>
        <p:spPr>
          <a:xfrm>
            <a:off x="4815423" y="5849111"/>
            <a:ext cx="695960" cy="193040"/>
          </a:xfrm>
          <a:prstGeom prst="rect">
            <a:avLst/>
          </a:prstGeom>
        </p:spPr>
        <p:txBody>
          <a:bodyPr vert="horz" wrap="square" lIns="0" tIns="12700" rIns="0" bIns="0" rtlCol="0">
            <a:spAutoFit/>
          </a:bodyPr>
          <a:lstStyle/>
          <a:p>
            <a:pPr marL="12700">
              <a:lnSpc>
                <a:spcPct val="100000"/>
              </a:lnSpc>
              <a:spcBef>
                <a:spcPts val="100"/>
              </a:spcBef>
            </a:pPr>
            <a:r>
              <a:rPr sz="1100" spc="-10">
                <a:solidFill>
                  <a:srgbClr val="595959"/>
                </a:solidFill>
                <a:latin typeface="Georgia"/>
                <a:cs typeface="Georgia"/>
              </a:rPr>
              <a:t>Democrats</a:t>
            </a:r>
            <a:endParaRPr sz="1100">
              <a:latin typeface="Georgia"/>
              <a:cs typeface="Georgia"/>
            </a:endParaRPr>
          </a:p>
        </p:txBody>
      </p:sp>
      <p:sp>
        <p:nvSpPr>
          <p:cNvPr id="55" name="object 55"/>
          <p:cNvSpPr txBox="1"/>
          <p:nvPr/>
        </p:nvSpPr>
        <p:spPr>
          <a:xfrm>
            <a:off x="6015156" y="5846064"/>
            <a:ext cx="788035" cy="193040"/>
          </a:xfrm>
          <a:prstGeom prst="rect">
            <a:avLst/>
          </a:prstGeom>
        </p:spPr>
        <p:txBody>
          <a:bodyPr vert="horz" wrap="square" lIns="0" tIns="12700" rIns="0" bIns="0" rtlCol="0">
            <a:spAutoFit/>
          </a:bodyPr>
          <a:lstStyle/>
          <a:p>
            <a:pPr marL="12700">
              <a:lnSpc>
                <a:spcPct val="100000"/>
              </a:lnSpc>
              <a:spcBef>
                <a:spcPts val="100"/>
              </a:spcBef>
            </a:pPr>
            <a:r>
              <a:rPr sz="1100" spc="-10">
                <a:solidFill>
                  <a:srgbClr val="595959"/>
                </a:solidFill>
                <a:latin typeface="Georgia"/>
                <a:cs typeface="Georgia"/>
              </a:rPr>
              <a:t>Republicans</a:t>
            </a:r>
            <a:endParaRPr sz="1100">
              <a:latin typeface="Georgia"/>
              <a:cs typeface="Georgia"/>
            </a:endParaRPr>
          </a:p>
        </p:txBody>
      </p:sp>
      <p:sp>
        <p:nvSpPr>
          <p:cNvPr id="57" name="object 57"/>
          <p:cNvSpPr txBox="1"/>
          <p:nvPr/>
        </p:nvSpPr>
        <p:spPr>
          <a:xfrm>
            <a:off x="1391208" y="1540509"/>
            <a:ext cx="1113155" cy="223520"/>
          </a:xfrm>
          <a:prstGeom prst="rect">
            <a:avLst/>
          </a:prstGeom>
        </p:spPr>
        <p:txBody>
          <a:bodyPr vert="horz" wrap="square" lIns="0" tIns="12700" rIns="0" bIns="0" rtlCol="0">
            <a:spAutoFit/>
          </a:bodyPr>
          <a:lstStyle/>
          <a:p>
            <a:pPr>
              <a:lnSpc>
                <a:spcPct val="100000"/>
              </a:lnSpc>
              <a:spcBef>
                <a:spcPts val="100"/>
              </a:spcBef>
            </a:pPr>
            <a:r>
              <a:rPr sz="1300" spc="-10">
                <a:solidFill>
                  <a:srgbClr val="5B5B5B"/>
                </a:solidFill>
                <a:latin typeface="Georgia"/>
                <a:cs typeface="Georgia"/>
              </a:rPr>
              <a:t>Jobs/Economy</a:t>
            </a:r>
            <a:endParaRPr sz="1300">
              <a:latin typeface="Georgia"/>
              <a:cs typeface="Georgia"/>
            </a:endParaRPr>
          </a:p>
        </p:txBody>
      </p:sp>
      <p:sp>
        <p:nvSpPr>
          <p:cNvPr id="66" name="object 66"/>
          <p:cNvSpPr txBox="1"/>
          <p:nvPr/>
        </p:nvSpPr>
        <p:spPr>
          <a:xfrm>
            <a:off x="9725120" y="6553398"/>
            <a:ext cx="2388235" cy="184150"/>
          </a:xfrm>
          <a:prstGeom prst="rect">
            <a:avLst/>
          </a:prstGeom>
        </p:spPr>
        <p:txBody>
          <a:bodyPr vert="horz" wrap="square" lIns="0" tIns="635" rIns="0" bIns="0" rtlCol="0">
            <a:spAutoFit/>
          </a:bodyPr>
          <a:lstStyle/>
          <a:p>
            <a:pPr marL="12700">
              <a:lnSpc>
                <a:spcPct val="100000"/>
              </a:lnSpc>
              <a:spcBef>
                <a:spcPts val="5"/>
              </a:spcBef>
            </a:pPr>
            <a:r>
              <a:rPr sz="1100" i="1">
                <a:solidFill>
                  <a:srgbClr val="797979"/>
                </a:solidFill>
                <a:latin typeface="Georgia"/>
                <a:cs typeface="Georgia"/>
              </a:rPr>
              <a:t>U.S.</a:t>
            </a:r>
            <a:r>
              <a:rPr sz="1100" i="1" spc="-5">
                <a:solidFill>
                  <a:srgbClr val="797979"/>
                </a:solidFill>
                <a:latin typeface="Georgia"/>
                <a:cs typeface="Georgia"/>
              </a:rPr>
              <a:t> </a:t>
            </a:r>
            <a:r>
              <a:rPr sz="1100" i="1">
                <a:solidFill>
                  <a:srgbClr val="797979"/>
                </a:solidFill>
                <a:latin typeface="Georgia"/>
                <a:cs typeface="Georgia"/>
              </a:rPr>
              <a:t>adults</a:t>
            </a:r>
            <a:r>
              <a:rPr sz="1100" i="1" spc="-5">
                <a:solidFill>
                  <a:srgbClr val="797979"/>
                </a:solidFill>
                <a:latin typeface="Georgia"/>
                <a:cs typeface="Georgia"/>
              </a:rPr>
              <a:t> </a:t>
            </a:r>
            <a:r>
              <a:rPr sz="1100" i="1">
                <a:solidFill>
                  <a:srgbClr val="797979"/>
                </a:solidFill>
                <a:latin typeface="Georgia"/>
                <a:cs typeface="Georgia"/>
              </a:rPr>
              <a:t>conducted</a:t>
            </a:r>
            <a:r>
              <a:rPr sz="1100" i="1" spc="-5">
                <a:solidFill>
                  <a:srgbClr val="797979"/>
                </a:solidFill>
                <a:latin typeface="Georgia"/>
                <a:cs typeface="Georgia"/>
              </a:rPr>
              <a:t> </a:t>
            </a:r>
            <a:r>
              <a:rPr sz="1100" i="1">
                <a:solidFill>
                  <a:srgbClr val="797979"/>
                </a:solidFill>
                <a:latin typeface="Georgia"/>
                <a:cs typeface="Georgia"/>
              </a:rPr>
              <a:t>7/2</a:t>
            </a:r>
            <a:r>
              <a:rPr sz="1100" i="1" spc="-5">
                <a:solidFill>
                  <a:srgbClr val="797979"/>
                </a:solidFill>
                <a:latin typeface="Georgia"/>
                <a:cs typeface="Georgia"/>
              </a:rPr>
              <a:t> </a:t>
            </a:r>
            <a:r>
              <a:rPr sz="1100" i="1">
                <a:solidFill>
                  <a:srgbClr val="797979"/>
                </a:solidFill>
                <a:latin typeface="Georgia"/>
                <a:cs typeface="Georgia"/>
              </a:rPr>
              <a:t>– </a:t>
            </a:r>
            <a:r>
              <a:rPr sz="1100" i="1" spc="-10">
                <a:solidFill>
                  <a:srgbClr val="797979"/>
                </a:solidFill>
                <a:latin typeface="Georgia"/>
                <a:cs typeface="Georgia"/>
              </a:rPr>
              <a:t>7/4/2022</a:t>
            </a:r>
            <a:endParaRPr sz="1100">
              <a:latin typeface="Georgia"/>
              <a:cs typeface="Georgia"/>
            </a:endParaRPr>
          </a:p>
        </p:txBody>
      </p:sp>
      <p:sp>
        <p:nvSpPr>
          <p:cNvPr id="58" name="object 58"/>
          <p:cNvSpPr txBox="1"/>
          <p:nvPr/>
        </p:nvSpPr>
        <p:spPr>
          <a:xfrm>
            <a:off x="1616797" y="1980565"/>
            <a:ext cx="888365" cy="223520"/>
          </a:xfrm>
          <a:prstGeom prst="rect">
            <a:avLst/>
          </a:prstGeom>
        </p:spPr>
        <p:txBody>
          <a:bodyPr vert="horz" wrap="square" lIns="0" tIns="12700" rIns="0" bIns="0" rtlCol="0">
            <a:spAutoFit/>
          </a:bodyPr>
          <a:lstStyle/>
          <a:p>
            <a:pPr>
              <a:lnSpc>
                <a:spcPct val="100000"/>
              </a:lnSpc>
              <a:spcBef>
                <a:spcPts val="100"/>
              </a:spcBef>
            </a:pPr>
            <a:r>
              <a:rPr sz="1300">
                <a:solidFill>
                  <a:srgbClr val="5B5B5B"/>
                </a:solidFill>
                <a:latin typeface="Georgia"/>
                <a:cs typeface="Georgia"/>
              </a:rPr>
              <a:t>Health</a:t>
            </a:r>
            <a:r>
              <a:rPr sz="1300" spc="-10">
                <a:solidFill>
                  <a:srgbClr val="5B5B5B"/>
                </a:solidFill>
                <a:latin typeface="Georgia"/>
                <a:cs typeface="Georgia"/>
              </a:rPr>
              <a:t> </a:t>
            </a:r>
            <a:r>
              <a:rPr sz="1300" spc="-20">
                <a:solidFill>
                  <a:srgbClr val="5B5B5B"/>
                </a:solidFill>
                <a:latin typeface="Georgia"/>
                <a:cs typeface="Georgia"/>
              </a:rPr>
              <a:t>Care</a:t>
            </a:r>
            <a:endParaRPr sz="1300">
              <a:latin typeface="Georgia"/>
              <a:cs typeface="Georgia"/>
            </a:endParaRPr>
          </a:p>
        </p:txBody>
      </p:sp>
      <p:sp>
        <p:nvSpPr>
          <p:cNvPr id="59" name="object 59"/>
          <p:cNvSpPr txBox="1"/>
          <p:nvPr/>
        </p:nvSpPr>
        <p:spPr>
          <a:xfrm>
            <a:off x="2043833" y="3247009"/>
            <a:ext cx="461009" cy="223520"/>
          </a:xfrm>
          <a:prstGeom prst="rect">
            <a:avLst/>
          </a:prstGeom>
        </p:spPr>
        <p:txBody>
          <a:bodyPr vert="horz" wrap="square" lIns="0" tIns="12700" rIns="0" bIns="0" rtlCol="0">
            <a:spAutoFit/>
          </a:bodyPr>
          <a:lstStyle/>
          <a:p>
            <a:pPr>
              <a:lnSpc>
                <a:spcPct val="100000"/>
              </a:lnSpc>
              <a:spcBef>
                <a:spcPts val="100"/>
              </a:spcBef>
            </a:pPr>
            <a:r>
              <a:rPr sz="1300" spc="-10">
                <a:solidFill>
                  <a:srgbClr val="5B5B5B"/>
                </a:solidFill>
                <a:latin typeface="Georgia"/>
                <a:cs typeface="Georgia"/>
              </a:rPr>
              <a:t>Crime</a:t>
            </a:r>
            <a:endParaRPr sz="1300">
              <a:latin typeface="Georgia"/>
              <a:cs typeface="Georgia"/>
            </a:endParaRPr>
          </a:p>
        </p:txBody>
      </p:sp>
      <p:sp>
        <p:nvSpPr>
          <p:cNvPr id="60" name="object 60"/>
          <p:cNvSpPr txBox="1"/>
          <p:nvPr/>
        </p:nvSpPr>
        <p:spPr>
          <a:xfrm>
            <a:off x="1226272" y="2412619"/>
            <a:ext cx="1278255" cy="223520"/>
          </a:xfrm>
          <a:prstGeom prst="rect">
            <a:avLst/>
          </a:prstGeom>
        </p:spPr>
        <p:txBody>
          <a:bodyPr vert="horz" wrap="square" lIns="0" tIns="12700" rIns="0" bIns="0" rtlCol="0">
            <a:spAutoFit/>
          </a:bodyPr>
          <a:lstStyle/>
          <a:p>
            <a:pPr>
              <a:lnSpc>
                <a:spcPct val="100000"/>
              </a:lnSpc>
              <a:spcBef>
                <a:spcPts val="100"/>
              </a:spcBef>
            </a:pPr>
            <a:r>
              <a:rPr sz="1300">
                <a:solidFill>
                  <a:srgbClr val="5B5B5B"/>
                </a:solidFill>
                <a:latin typeface="Georgia"/>
                <a:cs typeface="Georgia"/>
              </a:rPr>
              <a:t>National</a:t>
            </a:r>
            <a:r>
              <a:rPr sz="1300" spc="-40">
                <a:solidFill>
                  <a:srgbClr val="5B5B5B"/>
                </a:solidFill>
                <a:latin typeface="Georgia"/>
                <a:cs typeface="Georgia"/>
              </a:rPr>
              <a:t> </a:t>
            </a:r>
            <a:r>
              <a:rPr sz="1300" spc="-10">
                <a:solidFill>
                  <a:srgbClr val="5B5B5B"/>
                </a:solidFill>
                <a:latin typeface="Georgia"/>
                <a:cs typeface="Georgia"/>
              </a:rPr>
              <a:t>Security</a:t>
            </a:r>
            <a:endParaRPr sz="1300">
              <a:latin typeface="Georgia"/>
              <a:cs typeface="Georgia"/>
            </a:endParaRPr>
          </a:p>
        </p:txBody>
      </p:sp>
      <p:sp>
        <p:nvSpPr>
          <p:cNvPr id="61" name="object 61"/>
          <p:cNvSpPr txBox="1"/>
          <p:nvPr/>
        </p:nvSpPr>
        <p:spPr>
          <a:xfrm>
            <a:off x="2036301" y="2838577"/>
            <a:ext cx="431800" cy="223520"/>
          </a:xfrm>
          <a:prstGeom prst="rect">
            <a:avLst/>
          </a:prstGeom>
        </p:spPr>
        <p:txBody>
          <a:bodyPr vert="horz" wrap="square" lIns="0" tIns="12700" rIns="0" bIns="0" rtlCol="0">
            <a:spAutoFit/>
          </a:bodyPr>
          <a:lstStyle/>
          <a:p>
            <a:pPr>
              <a:lnSpc>
                <a:spcPct val="100000"/>
              </a:lnSpc>
              <a:spcBef>
                <a:spcPts val="100"/>
              </a:spcBef>
            </a:pPr>
            <a:r>
              <a:rPr sz="1300" spc="-10">
                <a:solidFill>
                  <a:srgbClr val="5B5B5B"/>
                </a:solidFill>
                <a:latin typeface="Georgia"/>
                <a:cs typeface="Georgia"/>
              </a:rPr>
              <a:t>Taxes</a:t>
            </a:r>
            <a:endParaRPr sz="1300">
              <a:latin typeface="Georgia"/>
              <a:cs typeface="Georgia"/>
            </a:endParaRPr>
          </a:p>
        </p:txBody>
      </p:sp>
      <p:sp>
        <p:nvSpPr>
          <p:cNvPr id="62" name="object 62"/>
          <p:cNvSpPr txBox="1"/>
          <p:nvPr/>
        </p:nvSpPr>
        <p:spPr>
          <a:xfrm>
            <a:off x="2108922" y="4130929"/>
            <a:ext cx="395605" cy="223520"/>
          </a:xfrm>
          <a:prstGeom prst="rect">
            <a:avLst/>
          </a:prstGeom>
        </p:spPr>
        <p:txBody>
          <a:bodyPr vert="horz" wrap="square" lIns="0" tIns="12700" rIns="0" bIns="0" rtlCol="0">
            <a:spAutoFit/>
          </a:bodyPr>
          <a:lstStyle/>
          <a:p>
            <a:pPr>
              <a:lnSpc>
                <a:spcPct val="100000"/>
              </a:lnSpc>
              <a:spcBef>
                <a:spcPts val="100"/>
              </a:spcBef>
            </a:pPr>
            <a:r>
              <a:rPr sz="1300" spc="-20">
                <a:solidFill>
                  <a:srgbClr val="5B5B5B"/>
                </a:solidFill>
                <a:latin typeface="Georgia"/>
                <a:cs typeface="Georgia"/>
              </a:rPr>
              <a:t>Guns</a:t>
            </a:r>
            <a:endParaRPr sz="1300">
              <a:latin typeface="Georgia"/>
              <a:cs typeface="Georgia"/>
            </a:endParaRPr>
          </a:p>
        </p:txBody>
      </p:sp>
      <p:sp>
        <p:nvSpPr>
          <p:cNvPr id="63" name="object 63"/>
          <p:cNvSpPr txBox="1"/>
          <p:nvPr/>
        </p:nvSpPr>
        <p:spPr>
          <a:xfrm>
            <a:off x="1752600" y="3566160"/>
            <a:ext cx="4661873" cy="317500"/>
          </a:xfrm>
          <a:prstGeom prst="rect">
            <a:avLst/>
          </a:prstGeom>
        </p:spPr>
        <p:txBody>
          <a:bodyPr vert="horz" wrap="square" lIns="0" tIns="12700" rIns="0" bIns="0" rtlCol="0">
            <a:spAutoFit/>
          </a:bodyPr>
          <a:lstStyle/>
          <a:p>
            <a:pPr marR="30480" algn="r">
              <a:lnSpc>
                <a:spcPts val="1030"/>
              </a:lnSpc>
              <a:spcBef>
                <a:spcPts val="100"/>
              </a:spcBef>
            </a:pPr>
            <a:r>
              <a:rPr sz="1100" b="1" spc="-25">
                <a:latin typeface="Arial"/>
                <a:cs typeface="Arial"/>
              </a:rPr>
              <a:t>56</a:t>
            </a:r>
            <a:endParaRPr sz="1100">
              <a:latin typeface="Arial"/>
              <a:cs typeface="Arial"/>
            </a:endParaRPr>
          </a:p>
          <a:p>
            <a:pPr marL="25400">
              <a:lnSpc>
                <a:spcPts val="1270"/>
              </a:lnSpc>
              <a:tabLst>
                <a:tab pos="4117340" algn="l"/>
              </a:tabLst>
            </a:pPr>
            <a:r>
              <a:rPr sz="1300" spc="-10">
                <a:solidFill>
                  <a:srgbClr val="5B5B5B"/>
                </a:solidFill>
                <a:latin typeface="Georgia"/>
                <a:cs typeface="Georgia"/>
              </a:rPr>
              <a:t>Education</a:t>
            </a:r>
            <a:r>
              <a:rPr sz="1300">
                <a:solidFill>
                  <a:srgbClr val="5B5B5B"/>
                </a:solidFill>
                <a:latin typeface="Georgia"/>
                <a:cs typeface="Georgia"/>
              </a:rPr>
              <a:t>	</a:t>
            </a:r>
            <a:r>
              <a:rPr lang="en-US" sz="1300">
                <a:solidFill>
                  <a:srgbClr val="5B5B5B"/>
                </a:solidFill>
                <a:latin typeface="Georgia"/>
                <a:cs typeface="Georgia"/>
              </a:rPr>
              <a:t>      </a:t>
            </a:r>
            <a:r>
              <a:rPr sz="1650" b="1" spc="-37" baseline="12626">
                <a:latin typeface="Arial"/>
                <a:cs typeface="Arial"/>
              </a:rPr>
              <a:t>54</a:t>
            </a:r>
            <a:endParaRPr sz="1650" baseline="12626">
              <a:latin typeface="Arial"/>
              <a:cs typeface="Arial"/>
            </a:endParaRPr>
          </a:p>
        </p:txBody>
      </p:sp>
      <p:sp>
        <p:nvSpPr>
          <p:cNvPr id="64" name="object 64"/>
          <p:cNvSpPr txBox="1"/>
          <p:nvPr/>
        </p:nvSpPr>
        <p:spPr>
          <a:xfrm>
            <a:off x="1840633" y="4539360"/>
            <a:ext cx="664210" cy="223520"/>
          </a:xfrm>
          <a:prstGeom prst="rect">
            <a:avLst/>
          </a:prstGeom>
        </p:spPr>
        <p:txBody>
          <a:bodyPr vert="horz" wrap="square" lIns="0" tIns="12700" rIns="0" bIns="0" rtlCol="0">
            <a:spAutoFit/>
          </a:bodyPr>
          <a:lstStyle/>
          <a:p>
            <a:pPr>
              <a:lnSpc>
                <a:spcPct val="100000"/>
              </a:lnSpc>
              <a:spcBef>
                <a:spcPts val="100"/>
              </a:spcBef>
            </a:pPr>
            <a:r>
              <a:rPr sz="1300" spc="-10">
                <a:solidFill>
                  <a:srgbClr val="5B5B5B"/>
                </a:solidFill>
                <a:latin typeface="Georgia"/>
                <a:cs typeface="Georgia"/>
              </a:rPr>
              <a:t>Abortion</a:t>
            </a:r>
            <a:endParaRPr sz="1300">
              <a:latin typeface="Georgia"/>
              <a:cs typeface="Georgia"/>
            </a:endParaRPr>
          </a:p>
        </p:txBody>
      </p:sp>
      <p:sp>
        <p:nvSpPr>
          <p:cNvPr id="65" name="object 65"/>
          <p:cNvSpPr txBox="1"/>
          <p:nvPr/>
        </p:nvSpPr>
        <p:spPr>
          <a:xfrm>
            <a:off x="1561235" y="4967604"/>
            <a:ext cx="978535" cy="212879"/>
          </a:xfrm>
          <a:prstGeom prst="rect">
            <a:avLst/>
          </a:prstGeom>
        </p:spPr>
        <p:txBody>
          <a:bodyPr vert="horz" wrap="square" lIns="0" tIns="12700" rIns="0" bIns="0" rtlCol="0">
            <a:spAutoFit/>
          </a:bodyPr>
          <a:lstStyle/>
          <a:p>
            <a:pPr marR="40005" algn="r">
              <a:lnSpc>
                <a:spcPct val="100000"/>
              </a:lnSpc>
              <a:spcBef>
                <a:spcPts val="100"/>
              </a:spcBef>
            </a:pPr>
            <a:r>
              <a:rPr sz="1300" spc="-10">
                <a:solidFill>
                  <a:srgbClr val="5B5B5B"/>
                </a:solidFill>
                <a:latin typeface="Georgia"/>
                <a:cs typeface="Georgia"/>
              </a:rPr>
              <a:t>Immigration</a:t>
            </a:r>
            <a:endParaRPr sz="1300">
              <a:latin typeface="Georgia"/>
              <a:cs typeface="Georgia"/>
            </a:endParaRPr>
          </a:p>
        </p:txBody>
      </p:sp>
      <p:sp>
        <p:nvSpPr>
          <p:cNvPr id="69" name="object 65">
            <a:extLst>
              <a:ext uri="{FF2B5EF4-FFF2-40B4-BE49-F238E27FC236}">
                <a16:creationId xmlns:a16="http://schemas.microsoft.com/office/drawing/2014/main" id="{0932ADB1-0992-4A2C-B5F9-7DE241DB1936}"/>
              </a:ext>
            </a:extLst>
          </p:cNvPr>
          <p:cNvSpPr txBox="1"/>
          <p:nvPr/>
        </p:nvSpPr>
        <p:spPr>
          <a:xfrm>
            <a:off x="1571711" y="5397471"/>
            <a:ext cx="978535" cy="212879"/>
          </a:xfrm>
          <a:prstGeom prst="rect">
            <a:avLst/>
          </a:prstGeom>
        </p:spPr>
        <p:txBody>
          <a:bodyPr vert="horz" wrap="square" lIns="0" tIns="12700" rIns="0" bIns="0" rtlCol="0">
            <a:spAutoFit/>
          </a:bodyPr>
          <a:lstStyle/>
          <a:p>
            <a:pPr marR="40005" algn="r">
              <a:lnSpc>
                <a:spcPct val="100000"/>
              </a:lnSpc>
              <a:spcBef>
                <a:spcPts val="100"/>
              </a:spcBef>
            </a:pPr>
            <a:r>
              <a:rPr lang="en-US" sz="1300" spc="-10">
                <a:solidFill>
                  <a:srgbClr val="5B5B5B"/>
                </a:solidFill>
                <a:latin typeface="Georgia"/>
                <a:cs typeface="Georgia"/>
              </a:rPr>
              <a:t>Climate</a:t>
            </a:r>
            <a:endParaRPr sz="1300">
              <a:latin typeface="Georgia"/>
              <a:cs typeface="Georgi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71411-DC30-4071-A479-C06DAA1B5785}"/>
              </a:ext>
            </a:extLst>
          </p:cNvPr>
          <p:cNvSpPr>
            <a:spLocks noGrp="1"/>
          </p:cNvSpPr>
          <p:nvPr>
            <p:ph type="body" sz="quarter" idx="10"/>
          </p:nvPr>
        </p:nvSpPr>
        <p:spPr>
          <a:xfrm>
            <a:off x="4275438" y="2919412"/>
            <a:ext cx="7916561" cy="1019175"/>
          </a:xfrm>
        </p:spPr>
        <p:txBody>
          <a:bodyPr lIns="91440" tIns="45720" rIns="91440" bIns="45720" anchor="t"/>
          <a:lstStyle/>
          <a:p>
            <a:pPr algn="ctr"/>
            <a:r>
              <a:rPr lang="en-US" sz="6600">
                <a:solidFill>
                  <a:srgbClr val="00205B"/>
                </a:solidFill>
                <a:latin typeface="Arial"/>
                <a:cs typeface="Arial"/>
              </a:rPr>
              <a:t>Questions?</a:t>
            </a:r>
            <a:endParaRPr lang="en-US"/>
          </a:p>
        </p:txBody>
      </p:sp>
    </p:spTree>
    <p:extLst>
      <p:ext uri="{BB962C8B-B14F-4D97-AF65-F5344CB8AC3E}">
        <p14:creationId xmlns:p14="http://schemas.microsoft.com/office/powerpoint/2010/main" val="747357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371411-DC30-4071-A479-C06DAA1B5785}"/>
              </a:ext>
            </a:extLst>
          </p:cNvPr>
          <p:cNvSpPr>
            <a:spLocks noGrp="1"/>
          </p:cNvSpPr>
          <p:nvPr>
            <p:ph type="body" sz="quarter" idx="10"/>
          </p:nvPr>
        </p:nvSpPr>
        <p:spPr>
          <a:xfrm>
            <a:off x="4275438" y="2919412"/>
            <a:ext cx="7916561" cy="1019175"/>
          </a:xfrm>
        </p:spPr>
        <p:txBody>
          <a:bodyPr lIns="91440" tIns="45720" rIns="91440" bIns="45720" anchor="t"/>
          <a:lstStyle/>
          <a:p>
            <a:pPr algn="ctr"/>
            <a:r>
              <a:rPr lang="en-US" sz="6600">
                <a:solidFill>
                  <a:srgbClr val="00205B"/>
                </a:solidFill>
                <a:latin typeface="Arial" panose="020B0604020202020204" pitchFamily="34" charset="0"/>
                <a:cs typeface="Arial" panose="020B0604020202020204" pitchFamily="34" charset="0"/>
              </a:rPr>
              <a:t>Federal Legislation</a:t>
            </a:r>
          </a:p>
        </p:txBody>
      </p:sp>
    </p:spTree>
    <p:extLst>
      <p:ext uri="{BB962C8B-B14F-4D97-AF65-F5344CB8AC3E}">
        <p14:creationId xmlns:p14="http://schemas.microsoft.com/office/powerpoint/2010/main" val="2572908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C5D8FE-DF1D-472C-A79E-420CA6478CD1}"/>
              </a:ext>
            </a:extLst>
          </p:cNvPr>
          <p:cNvSpPr>
            <a:spLocks noGrp="1"/>
          </p:cNvSpPr>
          <p:nvPr>
            <p:ph sz="half" idx="2"/>
          </p:nvPr>
        </p:nvSpPr>
        <p:spPr>
          <a:xfrm>
            <a:off x="630291" y="1981132"/>
            <a:ext cx="10990527" cy="4191067"/>
          </a:xfrm>
        </p:spPr>
        <p:txBody>
          <a:bodyPr vert="horz" lIns="91440" tIns="45720" rIns="91440" bIns="45720" rtlCol="0" anchor="t">
            <a:noAutofit/>
          </a:bodyPr>
          <a:lstStyle/>
          <a:p>
            <a:r>
              <a:rPr lang="en-US" sz="2900">
                <a:latin typeface="Arial" panose="020B0604020202020204" pitchFamily="34" charset="0"/>
                <a:cs typeface="Arial" panose="020B0604020202020204" pitchFamily="34" charset="0"/>
              </a:rPr>
              <a:t>Introduced by Congressman Brett Guthrie (R-KY-02) on March 9</a:t>
            </a:r>
          </a:p>
          <a:p>
            <a:r>
              <a:rPr lang="en-US" sz="2900">
                <a:latin typeface="Arial" panose="020B0604020202020204" pitchFamily="34" charset="0"/>
                <a:cs typeface="Arial" panose="020B0604020202020204" pitchFamily="34" charset="0"/>
              </a:rPr>
              <a:t>Creates legislative safe-harbor for proactive PIE by manufacturers + clarifies scope of permissible communications under 2018 FDA guidance</a:t>
            </a:r>
          </a:p>
          <a:p>
            <a:r>
              <a:rPr lang="en-US" sz="2900">
                <a:latin typeface="Arial" panose="020B0604020202020204" pitchFamily="34" charset="0"/>
                <a:cs typeface="Arial" panose="020B0604020202020204" pitchFamily="34" charset="0"/>
              </a:rPr>
              <a:t>Included as Sec. 810 in House UFA reauthorization package (H.R. 7667), passed House on June 8</a:t>
            </a:r>
          </a:p>
          <a:p>
            <a:r>
              <a:rPr lang="en-US" sz="2900">
                <a:latin typeface="Arial" panose="020B0604020202020204" pitchFamily="34" charset="0"/>
                <a:cs typeface="Arial" panose="020B0604020202020204" pitchFamily="34" charset="0"/>
              </a:rPr>
              <a:t>Not included in Senate UFA </a:t>
            </a:r>
            <a:r>
              <a:rPr lang="en-US" sz="2900" err="1">
                <a:latin typeface="Arial" panose="020B0604020202020204" pitchFamily="34" charset="0"/>
                <a:cs typeface="Arial" panose="020B0604020202020204" pitchFamily="34" charset="0"/>
              </a:rPr>
              <a:t>reauth</a:t>
            </a:r>
            <a:endParaRPr lang="en-US" sz="2900">
              <a:latin typeface="Arial" panose="020B0604020202020204" pitchFamily="34" charset="0"/>
              <a:cs typeface="Arial" panose="020B0604020202020204" pitchFamily="34" charset="0"/>
            </a:endParaRPr>
          </a:p>
          <a:p>
            <a:r>
              <a:rPr lang="en-US" sz="2900">
                <a:latin typeface="Arial" panose="020B0604020202020204" pitchFamily="34" charset="0"/>
                <a:cs typeface="Arial" panose="020B0604020202020204" pitchFamily="34" charset="0"/>
              </a:rPr>
              <a:t>Next steps: Work through “conference” process to secure inclusion in final bicameral UFA package</a:t>
            </a:r>
          </a:p>
          <a:p>
            <a:endParaRPr lang="en-US">
              <a:cs typeface="Arial"/>
            </a:endParaRPr>
          </a:p>
        </p:txBody>
      </p:sp>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631322" y="640080"/>
            <a:ext cx="9243844" cy="1188720"/>
          </a:xfrm>
        </p:spPr>
        <p:txBody>
          <a:bodyPr/>
          <a:lstStyle/>
          <a:p>
            <a:r>
              <a:rPr lang="en-US">
                <a:latin typeface="Arial" panose="020B0604020202020204" pitchFamily="34" charset="0"/>
                <a:cs typeface="Arial" panose="020B0604020202020204" pitchFamily="34" charset="0"/>
              </a:rPr>
              <a:t>Pre-approval Information Exchange Act (H.R. 7008)</a:t>
            </a:r>
            <a:br>
              <a:rPr lang="en-US"/>
            </a:br>
            <a:endParaRPr lang="en-US">
              <a:cs typeface="Arial"/>
            </a:endParaRPr>
          </a:p>
        </p:txBody>
      </p:sp>
    </p:spTree>
    <p:extLst>
      <p:ext uri="{BB962C8B-B14F-4D97-AF65-F5344CB8AC3E}">
        <p14:creationId xmlns:p14="http://schemas.microsoft.com/office/powerpoint/2010/main" val="2447635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038AE-0632-4784-9909-3D8FEEDBC610}"/>
              </a:ext>
            </a:extLst>
          </p:cNvPr>
          <p:cNvSpPr>
            <a:spLocks noGrp="1"/>
          </p:cNvSpPr>
          <p:nvPr>
            <p:ph type="title"/>
          </p:nvPr>
        </p:nvSpPr>
        <p:spPr>
          <a:xfrm>
            <a:off x="838200" y="184150"/>
            <a:ext cx="10515600" cy="1325563"/>
          </a:xfrm>
        </p:spPr>
        <p:txBody>
          <a:bodyPr>
            <a:normAutofit fontScale="90000"/>
          </a:bodyPr>
          <a:lstStyle/>
          <a:p>
            <a:r>
              <a:rPr lang="en-US" sz="4200">
                <a:latin typeface="Arial" panose="020B0604020202020204" pitchFamily="34" charset="0"/>
                <a:ea typeface="+mj-lt"/>
                <a:cs typeface="Arial" panose="020B0604020202020204" pitchFamily="34" charset="0"/>
              </a:rPr>
              <a:t>Access to Prescription Digital Therapeutics Act of 2022 (S.3791/H.R.7051)</a:t>
            </a:r>
            <a:endParaRPr lang="en-US">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92C5D8FE-DF1D-472C-A79E-420CA6478CD1}"/>
              </a:ext>
            </a:extLst>
          </p:cNvPr>
          <p:cNvSpPr>
            <a:spLocks noGrp="1"/>
          </p:cNvSpPr>
          <p:nvPr>
            <p:ph type="body" sz="quarter" idx="10"/>
          </p:nvPr>
        </p:nvSpPr>
        <p:spPr>
          <a:xfrm>
            <a:off x="838200" y="1547132"/>
            <a:ext cx="10448925" cy="4386943"/>
          </a:xfrm>
        </p:spPr>
        <p:txBody>
          <a:bodyPr lIns="91440" tIns="45720" rIns="91440" bIns="45720" anchor="t">
            <a:normAutofit lnSpcReduction="10000"/>
          </a:bodyPr>
          <a:lstStyle/>
          <a:p>
            <a:pPr>
              <a:lnSpc>
                <a:spcPct val="114000"/>
              </a:lnSpc>
            </a:pPr>
            <a:r>
              <a:rPr lang="en-US">
                <a:solidFill>
                  <a:srgbClr val="002060"/>
                </a:solidFill>
                <a:latin typeface="Arial" panose="020B0604020202020204" pitchFamily="34" charset="0"/>
                <a:cs typeface="Arial" panose="020B0604020202020204" pitchFamily="34" charset="0"/>
              </a:rPr>
              <a:t>Creates a benefit category for </a:t>
            </a:r>
            <a:r>
              <a:rPr lang="en-US" err="1">
                <a:solidFill>
                  <a:srgbClr val="002060"/>
                </a:solidFill>
                <a:latin typeface="Arial" panose="020B0604020202020204" pitchFamily="34" charset="0"/>
                <a:cs typeface="Arial" panose="020B0604020202020204" pitchFamily="34" charset="0"/>
              </a:rPr>
              <a:t>DTx</a:t>
            </a:r>
            <a:r>
              <a:rPr lang="en-US">
                <a:solidFill>
                  <a:srgbClr val="002060"/>
                </a:solidFill>
                <a:latin typeface="Arial" panose="020B0604020202020204" pitchFamily="34" charset="0"/>
                <a:cs typeface="Arial" panose="020B0604020202020204" pitchFamily="34" charset="0"/>
              </a:rPr>
              <a:t> in Medicare/Medicaid</a:t>
            </a:r>
          </a:p>
          <a:p>
            <a:pPr lvl="1">
              <a:lnSpc>
                <a:spcPct val="114000"/>
              </a:lnSpc>
            </a:pPr>
            <a:r>
              <a:rPr lang="en-US">
                <a:solidFill>
                  <a:srgbClr val="002060"/>
                </a:solidFill>
                <a:latin typeface="Arial" panose="020B0604020202020204" pitchFamily="34" charset="0"/>
                <a:cs typeface="Arial" panose="020B0604020202020204" pitchFamily="34" charset="0"/>
              </a:rPr>
              <a:t>Limited to FDA approved prescription </a:t>
            </a:r>
            <a:r>
              <a:rPr lang="en-US" err="1">
                <a:solidFill>
                  <a:srgbClr val="002060"/>
                </a:solidFill>
                <a:latin typeface="Arial" panose="020B0604020202020204" pitchFamily="34" charset="0"/>
                <a:cs typeface="Arial" panose="020B0604020202020204" pitchFamily="34" charset="0"/>
              </a:rPr>
              <a:t>DTx</a:t>
            </a:r>
            <a:endParaRPr lang="en-US">
              <a:solidFill>
                <a:srgbClr val="002060"/>
              </a:solidFill>
              <a:latin typeface="Arial" panose="020B0604020202020204" pitchFamily="34" charset="0"/>
              <a:cs typeface="Arial" panose="020B0604020202020204" pitchFamily="34" charset="0"/>
            </a:endParaRPr>
          </a:p>
          <a:p>
            <a:pPr lvl="1">
              <a:lnSpc>
                <a:spcPct val="114000"/>
              </a:lnSpc>
            </a:pPr>
            <a:r>
              <a:rPr lang="en-US">
                <a:solidFill>
                  <a:srgbClr val="002060"/>
                </a:solidFill>
                <a:latin typeface="Arial" panose="020B0604020202020204" pitchFamily="34" charset="0"/>
                <a:cs typeface="Arial" panose="020B0604020202020204" pitchFamily="34" charset="0"/>
              </a:rPr>
              <a:t>Necessary for coverage under these programs</a:t>
            </a:r>
          </a:p>
          <a:p>
            <a:pPr lvl="1">
              <a:lnSpc>
                <a:spcPct val="114000"/>
              </a:lnSpc>
            </a:pPr>
            <a:r>
              <a:rPr lang="en-US">
                <a:solidFill>
                  <a:srgbClr val="002060"/>
                </a:solidFill>
                <a:latin typeface="Arial" panose="020B0604020202020204" pitchFamily="34" charset="0"/>
                <a:cs typeface="Arial" panose="020B0604020202020204" pitchFamily="34" charset="0"/>
              </a:rPr>
              <a:t>“Benefit category” is generic statutory term for types of covered services (example: “diagnostic x-ray tests” is a benefit category). Does not refer to the Medicare Parts.</a:t>
            </a:r>
          </a:p>
          <a:p>
            <a:pPr>
              <a:lnSpc>
                <a:spcPct val="114000"/>
              </a:lnSpc>
            </a:pPr>
            <a:r>
              <a:rPr lang="en-US">
                <a:solidFill>
                  <a:srgbClr val="002060"/>
                </a:solidFill>
                <a:latin typeface="Arial" panose="020B0604020202020204" pitchFamily="34" charset="0"/>
                <a:cs typeface="Arial" panose="020B0604020202020204" pitchFamily="34" charset="0"/>
              </a:rPr>
              <a:t>Cosponsors – 19 in House, 0 in Senate</a:t>
            </a:r>
          </a:p>
          <a:p>
            <a:pPr>
              <a:lnSpc>
                <a:spcPct val="114000"/>
              </a:lnSpc>
            </a:pPr>
            <a:r>
              <a:rPr lang="en-US">
                <a:solidFill>
                  <a:srgbClr val="002060"/>
                </a:solidFill>
                <a:latin typeface="Arial" panose="020B0604020202020204" pitchFamily="34" charset="0"/>
                <a:cs typeface="Arial" panose="020B0604020202020204" pitchFamily="34" charset="0"/>
              </a:rPr>
              <a:t>Currently exploring year end legislative vehicles (i.e., spending bills)</a:t>
            </a:r>
          </a:p>
          <a:p>
            <a:pPr lvl="1">
              <a:lnSpc>
                <a:spcPct val="114000"/>
              </a:lnSpc>
            </a:pPr>
            <a:r>
              <a:rPr lang="en-US">
                <a:solidFill>
                  <a:srgbClr val="002060"/>
                </a:solidFill>
                <a:latin typeface="Arial" panose="020B0604020202020204" pitchFamily="34" charset="0"/>
                <a:cs typeface="Arial" panose="020B0604020202020204" pitchFamily="34" charset="0"/>
              </a:rPr>
              <a:t>Low odds of attachment</a:t>
            </a:r>
          </a:p>
        </p:txBody>
      </p:sp>
    </p:spTree>
    <p:extLst>
      <p:ext uri="{BB962C8B-B14F-4D97-AF65-F5344CB8AC3E}">
        <p14:creationId xmlns:p14="http://schemas.microsoft.com/office/powerpoint/2010/main" val="164538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ED773C-07FA-2445-B05C-78A21A250D4E}"/>
              </a:ext>
            </a:extLst>
          </p:cNvPr>
          <p:cNvSpPr>
            <a:spLocks noGrp="1"/>
          </p:cNvSpPr>
          <p:nvPr>
            <p:ph sz="half" idx="2"/>
          </p:nvPr>
        </p:nvSpPr>
        <p:spPr>
          <a:xfrm>
            <a:off x="591978" y="2237014"/>
            <a:ext cx="11008044" cy="4173243"/>
          </a:xfrm>
        </p:spPr>
        <p:txBody>
          <a:bodyPr lIns="91440" tIns="45720" rIns="91440" bIns="45720" anchor="t">
            <a:normAutofit/>
          </a:bodyPr>
          <a:lstStyle/>
          <a:p>
            <a:pPr marL="457200" indent="-457200">
              <a:buSzPct val="150000"/>
            </a:pPr>
            <a:r>
              <a:rPr lang="en-US" sz="3200">
                <a:latin typeface="Arial" panose="020B0604020202020204" pitchFamily="34" charset="0"/>
                <a:cs typeface="Arial" panose="020B0604020202020204" pitchFamily="34" charset="0"/>
              </a:rPr>
              <a:t>Introduced in House on March 24 by Reps. Kind, Barragan, McKinley, and Carter</a:t>
            </a:r>
          </a:p>
          <a:p>
            <a:pPr marL="457200" indent="-457200">
              <a:buSzPct val="150000"/>
            </a:pPr>
            <a:r>
              <a:rPr lang="en-US" sz="3200">
                <a:latin typeface="Arial" panose="020B0604020202020204" pitchFamily="34" charset="0"/>
                <a:cs typeface="Arial" panose="020B0604020202020204" pitchFamily="34" charset="0"/>
              </a:rPr>
              <a:t>Authorizes pharmacists to receive reimbursement under Part B for certain COVID-19 care</a:t>
            </a:r>
            <a:endParaRPr lang="en-US">
              <a:latin typeface="Arial" panose="020B0604020202020204" pitchFamily="34" charset="0"/>
              <a:cs typeface="Arial" panose="020B0604020202020204" pitchFamily="34" charset="0"/>
            </a:endParaRPr>
          </a:p>
          <a:p>
            <a:pPr marL="457200" indent="-457200">
              <a:buSzPct val="150000"/>
            </a:pPr>
            <a:r>
              <a:rPr lang="en-US" sz="3200">
                <a:latin typeface="Arial" panose="020B0604020202020204" pitchFamily="34" charset="0"/>
                <a:cs typeface="Arial" panose="020B0604020202020204" pitchFamily="34" charset="0"/>
              </a:rPr>
              <a:t>Also authorizes Part B reimbursement for care delivered in response to any future PHE issued under same authority as COVID-19 PHE</a:t>
            </a:r>
          </a:p>
        </p:txBody>
      </p:sp>
      <p:sp>
        <p:nvSpPr>
          <p:cNvPr id="3" name="Title 2">
            <a:extLst>
              <a:ext uri="{FF2B5EF4-FFF2-40B4-BE49-F238E27FC236}">
                <a16:creationId xmlns:a16="http://schemas.microsoft.com/office/drawing/2014/main" id="{55AEAB40-C5CB-3942-B235-C07C7F757901}"/>
              </a:ext>
            </a:extLst>
          </p:cNvPr>
          <p:cNvSpPr>
            <a:spLocks noGrp="1"/>
          </p:cNvSpPr>
          <p:nvPr>
            <p:ph type="title"/>
          </p:nvPr>
        </p:nvSpPr>
        <p:spPr>
          <a:xfrm>
            <a:off x="640080" y="306704"/>
            <a:ext cx="9891983" cy="1668223"/>
          </a:xfrm>
        </p:spPr>
        <p:txBody>
          <a:bodyPr/>
          <a:lstStyle/>
          <a:p>
            <a:r>
              <a:rPr lang="en-US" sz="4000">
                <a:latin typeface="Arial" panose="020B0604020202020204" pitchFamily="34" charset="0"/>
                <a:cs typeface="Arial" panose="020B0604020202020204" pitchFamily="34" charset="0"/>
              </a:rPr>
              <a:t>Pharmacy Reimbursement for COVID-19 and Related Future Emergency Services Act (H.R.7213)</a:t>
            </a:r>
          </a:p>
        </p:txBody>
      </p:sp>
    </p:spTree>
    <p:extLst>
      <p:ext uri="{BB962C8B-B14F-4D97-AF65-F5344CB8AC3E}">
        <p14:creationId xmlns:p14="http://schemas.microsoft.com/office/powerpoint/2010/main" val="29892574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ED773C-07FA-2445-B05C-78A21A250D4E}"/>
              </a:ext>
            </a:extLst>
          </p:cNvPr>
          <p:cNvSpPr>
            <a:spLocks noGrp="1"/>
          </p:cNvSpPr>
          <p:nvPr>
            <p:ph sz="half" idx="2"/>
          </p:nvPr>
        </p:nvSpPr>
        <p:spPr>
          <a:xfrm>
            <a:off x="591978" y="1505415"/>
            <a:ext cx="11008044" cy="5133443"/>
          </a:xfrm>
        </p:spPr>
        <p:txBody>
          <a:bodyPr lIns="91440" tIns="45720" rIns="91440" bIns="45720" anchor="t">
            <a:normAutofit/>
          </a:bodyPr>
          <a:lstStyle/>
          <a:p>
            <a:pPr marL="457200" indent="-457200">
              <a:buSzPct val="150000"/>
            </a:pPr>
            <a:r>
              <a:rPr lang="en-US" sz="3200">
                <a:latin typeface="Arial" panose="020B0604020202020204" pitchFamily="34" charset="0"/>
                <a:cs typeface="Arial" panose="020B0604020202020204" pitchFamily="34" charset="0"/>
              </a:rPr>
              <a:t>PDUFA VII</a:t>
            </a:r>
          </a:p>
          <a:p>
            <a:pPr marL="457200" indent="-457200">
              <a:buSzPct val="150000"/>
            </a:pPr>
            <a:r>
              <a:rPr lang="en-US" sz="3200" err="1">
                <a:latin typeface="Arial" panose="020B0604020202020204" pitchFamily="34" charset="0"/>
                <a:cs typeface="Arial" panose="020B0604020202020204" pitchFamily="34" charset="0"/>
              </a:rPr>
              <a:t>BsUFA</a:t>
            </a:r>
            <a:r>
              <a:rPr lang="en-US" sz="3200">
                <a:latin typeface="Arial" panose="020B0604020202020204" pitchFamily="34" charset="0"/>
                <a:cs typeface="Arial" panose="020B0604020202020204" pitchFamily="34" charset="0"/>
              </a:rPr>
              <a:t> III</a:t>
            </a:r>
          </a:p>
          <a:p>
            <a:pPr marL="457200" indent="-457200">
              <a:buSzPct val="150000"/>
            </a:pPr>
            <a:r>
              <a:rPr lang="en-US" sz="3200">
                <a:latin typeface="Arial" panose="020B0604020202020204" pitchFamily="34" charset="0"/>
                <a:cs typeface="Arial" panose="020B0604020202020204" pitchFamily="34" charset="0"/>
              </a:rPr>
              <a:t>GDUFA III</a:t>
            </a:r>
          </a:p>
          <a:p>
            <a:pPr marL="457200" indent="-457200">
              <a:buSzPct val="150000"/>
            </a:pPr>
            <a:r>
              <a:rPr lang="en-US" sz="3200">
                <a:latin typeface="Arial" panose="020B0604020202020204" pitchFamily="34" charset="0"/>
                <a:cs typeface="Arial" panose="020B0604020202020204" pitchFamily="34" charset="0"/>
              </a:rPr>
              <a:t>MDUFA V</a:t>
            </a:r>
          </a:p>
          <a:p>
            <a:pPr marL="457200" indent="-457200">
              <a:buSzPct val="150000"/>
            </a:pPr>
            <a:r>
              <a:rPr lang="en-US" sz="3200">
                <a:latin typeface="Arial" panose="020B0604020202020204" pitchFamily="34" charset="0"/>
                <a:cs typeface="Arial" panose="020B0604020202020204" pitchFamily="34" charset="0"/>
              </a:rPr>
              <a:t>Authorizes FDA to collect fees from companies that produce prescription, biosimilar, and generic drugs and medical devices</a:t>
            </a:r>
          </a:p>
          <a:p>
            <a:pPr marL="457200" indent="-457200">
              <a:buSzPct val="150000"/>
            </a:pPr>
            <a:r>
              <a:rPr lang="en-US" sz="3200">
                <a:latin typeface="Arial" panose="020B0604020202020204" pitchFamily="34" charset="0"/>
                <a:cs typeface="Arial" panose="020B0604020202020204" pitchFamily="34" charset="0"/>
              </a:rPr>
              <a:t>Reauthorization every 5 years (currently through Sept. 2022)</a:t>
            </a:r>
          </a:p>
          <a:p>
            <a:pPr marL="457200" indent="-457200">
              <a:buSzPct val="150000"/>
            </a:pPr>
            <a:endParaRPr 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55AEAB40-C5CB-3942-B235-C07C7F757901}"/>
              </a:ext>
            </a:extLst>
          </p:cNvPr>
          <p:cNvSpPr>
            <a:spLocks noGrp="1"/>
          </p:cNvSpPr>
          <p:nvPr>
            <p:ph type="title"/>
          </p:nvPr>
        </p:nvSpPr>
        <p:spPr>
          <a:xfrm>
            <a:off x="640080" y="640080"/>
            <a:ext cx="9891983" cy="581698"/>
          </a:xfrm>
        </p:spPr>
        <p:txBody>
          <a:bodyPr/>
          <a:lstStyle/>
          <a:p>
            <a:r>
              <a:rPr lang="en-US" sz="4400">
                <a:latin typeface="Arial" panose="020B0604020202020204" pitchFamily="34" charset="0"/>
                <a:cs typeface="Arial" panose="020B0604020202020204" pitchFamily="34" charset="0"/>
              </a:rPr>
              <a:t>User Fee Amendment Acts</a:t>
            </a:r>
          </a:p>
        </p:txBody>
      </p:sp>
    </p:spTree>
    <p:extLst>
      <p:ext uri="{BB962C8B-B14F-4D97-AF65-F5344CB8AC3E}">
        <p14:creationId xmlns:p14="http://schemas.microsoft.com/office/powerpoint/2010/main" val="3267640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ED773C-07FA-2445-B05C-78A21A250D4E}"/>
              </a:ext>
            </a:extLst>
          </p:cNvPr>
          <p:cNvSpPr>
            <a:spLocks noGrp="1"/>
          </p:cNvSpPr>
          <p:nvPr>
            <p:ph sz="half" idx="2"/>
          </p:nvPr>
        </p:nvSpPr>
        <p:spPr>
          <a:xfrm>
            <a:off x="591978" y="1505415"/>
            <a:ext cx="11008044" cy="5133443"/>
          </a:xfrm>
        </p:spPr>
        <p:txBody>
          <a:bodyPr lIns="91440" tIns="45720" rIns="91440" bIns="45720" anchor="t">
            <a:normAutofit lnSpcReduction="10000"/>
          </a:bodyPr>
          <a:lstStyle/>
          <a:p>
            <a:pPr marL="457200" indent="-457200">
              <a:buSzPct val="150000"/>
            </a:pPr>
            <a:r>
              <a:rPr lang="en-US" sz="3200">
                <a:latin typeface="Arial" panose="020B0604020202020204" pitchFamily="34" charset="0"/>
                <a:cs typeface="Arial" panose="020B0604020202020204" pitchFamily="34" charset="0"/>
              </a:rPr>
              <a:t>Passed House of Representatives on June 8 (Food &amp; Drug Amendments of 2022, H.R. 7667)</a:t>
            </a:r>
          </a:p>
          <a:p>
            <a:pPr marL="457200" indent="-457200">
              <a:buSzPct val="150000"/>
            </a:pPr>
            <a:r>
              <a:rPr lang="en-US" sz="3200">
                <a:latin typeface="Arial" panose="020B0604020202020204" pitchFamily="34" charset="0"/>
                <a:cs typeface="Arial" panose="020B0604020202020204" pitchFamily="34" charset="0"/>
              </a:rPr>
              <a:t>Senate version has stalled out (FDA Safety &amp; Landmark Achievements Act, S. 4348)</a:t>
            </a:r>
          </a:p>
          <a:p>
            <a:pPr marL="914400" lvl="1" indent="-457200">
              <a:buSzPct val="150000"/>
            </a:pPr>
            <a:r>
              <a:rPr lang="en-US" sz="2800">
                <a:latin typeface="Arial" panose="020B0604020202020204" pitchFamily="34" charset="0"/>
                <a:cs typeface="Arial" panose="020B0604020202020204" pitchFamily="34" charset="0"/>
              </a:rPr>
              <a:t>Senator Burr demanding “clean” bill with no riders</a:t>
            </a:r>
          </a:p>
          <a:p>
            <a:pPr marL="914400" lvl="1" indent="-457200">
              <a:buSzPct val="150000"/>
            </a:pPr>
            <a:r>
              <a:rPr lang="en-US" sz="2800">
                <a:latin typeface="Arial" panose="020B0604020202020204" pitchFamily="34" charset="0"/>
                <a:cs typeface="Arial" panose="020B0604020202020204" pitchFamily="34" charset="0"/>
              </a:rPr>
              <a:t>Riders will be attached but unclear which ones will survive Burr + conference</a:t>
            </a:r>
          </a:p>
          <a:p>
            <a:pPr marL="457200" indent="-457200">
              <a:buSzPct val="150000"/>
            </a:pPr>
            <a:r>
              <a:rPr lang="en-US" sz="3200">
                <a:latin typeface="Arial" panose="020B0604020202020204" pitchFamily="34" charset="0"/>
                <a:cs typeface="Arial" panose="020B0604020202020204" pitchFamily="34" charset="0"/>
              </a:rPr>
              <a:t>After Senate passes: House + Senate meet in conference to negotiate differences and create final bill</a:t>
            </a:r>
          </a:p>
          <a:p>
            <a:pPr marL="457200" indent="-457200">
              <a:buSzPct val="150000"/>
            </a:pPr>
            <a:r>
              <a:rPr lang="en-US" sz="3200">
                <a:latin typeface="Arial" panose="020B0604020202020204" pitchFamily="34" charset="0"/>
                <a:cs typeface="Arial" panose="020B0604020202020204" pitchFamily="34" charset="0"/>
              </a:rPr>
              <a:t>Deadline for passage is September 30, but we may see an FDA continuing resolution to extend deadline</a:t>
            </a:r>
          </a:p>
          <a:p>
            <a:pPr marL="457200" indent="-457200">
              <a:buSzPct val="150000"/>
            </a:pPr>
            <a:endParaRPr lang="en-US">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55AEAB40-C5CB-3942-B235-C07C7F757901}"/>
              </a:ext>
            </a:extLst>
          </p:cNvPr>
          <p:cNvSpPr>
            <a:spLocks noGrp="1"/>
          </p:cNvSpPr>
          <p:nvPr>
            <p:ph type="title"/>
          </p:nvPr>
        </p:nvSpPr>
        <p:spPr>
          <a:xfrm>
            <a:off x="640080" y="640080"/>
            <a:ext cx="9891983" cy="581698"/>
          </a:xfrm>
        </p:spPr>
        <p:txBody>
          <a:bodyPr/>
          <a:lstStyle/>
          <a:p>
            <a:r>
              <a:rPr lang="en-US" sz="4400">
                <a:latin typeface="Arial" panose="020B0604020202020204" pitchFamily="34" charset="0"/>
                <a:cs typeface="Arial" panose="020B0604020202020204" pitchFamily="34" charset="0"/>
              </a:rPr>
              <a:t>User Fee Amendment Acts</a:t>
            </a:r>
          </a:p>
        </p:txBody>
      </p:sp>
    </p:spTree>
    <p:extLst>
      <p:ext uri="{BB962C8B-B14F-4D97-AF65-F5344CB8AC3E}">
        <p14:creationId xmlns:p14="http://schemas.microsoft.com/office/powerpoint/2010/main" val="19085968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AMCP 2020">
      <a:dk1>
        <a:srgbClr val="000000"/>
      </a:dk1>
      <a:lt1>
        <a:srgbClr val="FFFFFF"/>
      </a:lt1>
      <a:dk2>
        <a:srgbClr val="63666A"/>
      </a:dk2>
      <a:lt2>
        <a:srgbClr val="97999B"/>
      </a:lt2>
      <a:accent1>
        <a:srgbClr val="00205B"/>
      </a:accent1>
      <a:accent2>
        <a:srgbClr val="93C90E"/>
      </a:accent2>
      <a:accent3>
        <a:srgbClr val="D1340F"/>
      </a:accent3>
      <a:accent4>
        <a:srgbClr val="F1B300"/>
      </a:accent4>
      <a:accent5>
        <a:srgbClr val="0076CF"/>
      </a:accent5>
      <a:accent6>
        <a:srgbClr val="DC8633"/>
      </a:accent6>
      <a:hlink>
        <a:srgbClr val="D1340F"/>
      </a:hlink>
      <a:folHlink>
        <a:srgbClr val="0076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a591f3c-d7cd-444b-8527-09a2b1f443b5">
      <Terms xmlns="http://schemas.microsoft.com/office/infopath/2007/PartnerControls"/>
    </lcf76f155ced4ddcb4097134ff3c332f>
    <TaxCatchAll xmlns="f2c48f60-54de-499d-bd5e-1a2c34db13a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C3925E47C3B57409A1FF8A9BA5D1BB8" ma:contentTypeVersion="15" ma:contentTypeDescription="Create a new document." ma:contentTypeScope="" ma:versionID="8d7df9d52f4d1945ffcfe61bfa57e903">
  <xsd:schema xmlns:xsd="http://www.w3.org/2001/XMLSchema" xmlns:xs="http://www.w3.org/2001/XMLSchema" xmlns:p="http://schemas.microsoft.com/office/2006/metadata/properties" xmlns:ns2="7a591f3c-d7cd-444b-8527-09a2b1f443b5" xmlns:ns3="f2c48f60-54de-499d-bd5e-1a2c34db13ad" targetNamespace="http://schemas.microsoft.com/office/2006/metadata/properties" ma:root="true" ma:fieldsID="303fe4e2c5a673af7fb7d164e0de6343" ns2:_="" ns3:_="">
    <xsd:import namespace="7a591f3c-d7cd-444b-8527-09a2b1f443b5"/>
    <xsd:import namespace="f2c48f60-54de-499d-bd5e-1a2c34db13ad"/>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591f3c-d7cd-444b-8527-09a2b1f443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542fbb9-1fc8-4dc7-bfa7-55c7b00c038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2c48f60-54de-499d-bd5e-1a2c34db13a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7dc1ad6-d7c5-4b76-a6a8-4975cede99a1}" ma:internalName="TaxCatchAll" ma:showField="CatchAllData" ma:web="f2c48f60-54de-499d-bd5e-1a2c34db13a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163857-E92C-4FB3-9963-0F003B2F9D95}">
  <ds:schemaRefs>
    <ds:schemaRef ds:uri="24a7454a-acce-4045-a4be-0809d39178ca"/>
    <ds:schemaRef ds:uri="3f0a681c-0edc-4a3a-ac53-f26bb74c8e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3B645A29-5CAB-46D5-B01A-0E23C89A4420}">
  <ds:schemaRefs>
    <ds:schemaRef ds:uri="http://schemas.microsoft.com/sharepoint/v3/contenttype/forms"/>
  </ds:schemaRefs>
</ds:datastoreItem>
</file>

<file path=customXml/itemProps3.xml><?xml version="1.0" encoding="utf-8"?>
<ds:datastoreItem xmlns:ds="http://schemas.openxmlformats.org/officeDocument/2006/customXml" ds:itemID="{05ACF10F-BB9F-4819-8CB4-D8702EF0C1EF}"/>
</file>

<file path=docProps/app.xml><?xml version="1.0" encoding="utf-8"?>
<Properties xmlns="http://schemas.openxmlformats.org/officeDocument/2006/extended-properties" xmlns:vt="http://schemas.openxmlformats.org/officeDocument/2006/docPropsVTypes">
  <TotalTime>0</TotalTime>
  <Words>2153</Words>
  <Application>Microsoft Office PowerPoint</Application>
  <PresentationFormat>Widescreen</PresentationFormat>
  <Paragraphs>292</Paragraphs>
  <Slides>36</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36</vt:i4>
      </vt:variant>
    </vt:vector>
  </HeadingPairs>
  <TitlesOfParts>
    <vt:vector size="43" baseType="lpstr">
      <vt:lpstr>Arial</vt:lpstr>
      <vt:lpstr>Calibri</vt:lpstr>
      <vt:lpstr>Calibri Light</vt:lpstr>
      <vt:lpstr>Georgia</vt:lpstr>
      <vt:lpstr>Times New Roman</vt:lpstr>
      <vt:lpstr>Office Theme</vt:lpstr>
      <vt:lpstr>1_Office Theme</vt:lpstr>
      <vt:lpstr>PowerPoint Presentation</vt:lpstr>
      <vt:lpstr>Disclaimer</vt:lpstr>
      <vt:lpstr>Presenters </vt:lpstr>
      <vt:lpstr>PowerPoint Presentation</vt:lpstr>
      <vt:lpstr>Pre-approval Information Exchange Act (H.R. 7008) </vt:lpstr>
      <vt:lpstr>Access to Prescription Digital Therapeutics Act of 2022 (S.3791/H.R.7051)</vt:lpstr>
      <vt:lpstr>Pharmacy Reimbursement for COVID-19 and Related Future Emergency Services Act (H.R.7213)</vt:lpstr>
      <vt:lpstr>User Fee Amendment Acts</vt:lpstr>
      <vt:lpstr>User Fee Amendment Acts</vt:lpstr>
      <vt:lpstr>UFA Riders – House Version</vt:lpstr>
      <vt:lpstr>Inflation Reduction Act (H.R. 5376) </vt:lpstr>
      <vt:lpstr>Inflation Reduction Act – Drug Pricing Provisions </vt:lpstr>
      <vt:lpstr>Inflation Reduction Act – Other Healthcare Provisions</vt:lpstr>
      <vt:lpstr>PowerPoint Presentation</vt:lpstr>
      <vt:lpstr>SUNSET Rule</vt:lpstr>
      <vt:lpstr>Notice of Benefit &amp; Payment Parameters</vt:lpstr>
      <vt:lpstr>CMS RFI on Medicare Advantage</vt:lpstr>
      <vt:lpstr>HHS Notice of Proposed Rulemaking</vt:lpstr>
      <vt:lpstr>MA-PD Final Rate Notice</vt:lpstr>
      <vt:lpstr>Medicaid/CHIP RFI</vt:lpstr>
      <vt:lpstr>Part C/D Final Rule</vt:lpstr>
      <vt:lpstr>PowerPoint Presentation</vt:lpstr>
      <vt:lpstr>State Legislative Sessions</vt:lpstr>
      <vt:lpstr>PowerPoint Presentation</vt:lpstr>
      <vt:lpstr>Bills Enacted by State</vt:lpstr>
      <vt:lpstr>PBM Transparency and Oversight</vt:lpstr>
      <vt:lpstr>PBM Rebates and Spread Pricing</vt:lpstr>
      <vt:lpstr>Step Therapy and ePA </vt:lpstr>
      <vt:lpstr>Other Key Bills</vt:lpstr>
      <vt:lpstr>PowerPoint Presentation</vt:lpstr>
      <vt:lpstr>PowerPoint Presentation</vt:lpstr>
      <vt:lpstr>Current Congressional Make-up</vt:lpstr>
      <vt:lpstr>Midterm Election Predictions</vt:lpstr>
      <vt:lpstr>Generic Ballot Estimate based on polls that inquire which party voters would support in an election</vt:lpstr>
      <vt:lpstr>Key Issues Based on a survey that required voters to identify which issues are “very important”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Colborn</dc:creator>
  <cp:lastModifiedBy>Kristine Paschalis</cp:lastModifiedBy>
  <cp:revision>2</cp:revision>
  <dcterms:created xsi:type="dcterms:W3CDTF">2022-08-19T13:18:11Z</dcterms:created>
  <dcterms:modified xsi:type="dcterms:W3CDTF">2022-08-23T17:28:40Z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0x010100CC3925E47C3B57409A1FF8A9BA5D1BB8</vt:lpwstr>
  </property>
  <property fmtid="{D5CDD505-2E9C-101B-9397-08002B2CF9AE}" pid="3" name="MediaServiceImageTags">
    <vt:lpwstr/>
  </property>
</Properties>
</file>